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8.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9.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notesSlides/notesSlide10.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notesSlides/notesSlide20.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9.xml" ContentType="application/vnd.openxmlformats-officedocument.drawingml.chart+xml"/>
  <Override PartName="/ppt/notesSlides/notesSlide32.xml" ContentType="application/vnd.openxmlformats-officedocument.presentationml.notesSlide+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notesSlides/notesSlide33.xml" ContentType="application/vnd.openxmlformats-officedocument.presentationml.notesSlide+xml"/>
  <Override PartName="/ppt/charts/chart34.xml" ContentType="application/vnd.openxmlformats-officedocument.drawingml.chart+xml"/>
  <Override PartName="/ppt/notesSlides/notesSlide34.xml" ContentType="application/vnd.openxmlformats-officedocument.presentationml.notesSlide+xml"/>
  <Override PartName="/ppt/charts/chart35.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36.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43"/>
  </p:notesMasterIdLst>
  <p:handoutMasterIdLst>
    <p:handoutMasterId r:id="rId44"/>
  </p:handoutMasterIdLst>
  <p:sldIdLst>
    <p:sldId id="262" r:id="rId2"/>
    <p:sldId id="518" r:id="rId3"/>
    <p:sldId id="527" r:id="rId4"/>
    <p:sldId id="498" r:id="rId5"/>
    <p:sldId id="453" r:id="rId6"/>
    <p:sldId id="521" r:id="rId7"/>
    <p:sldId id="506" r:id="rId8"/>
    <p:sldId id="485" r:id="rId9"/>
    <p:sldId id="486" r:id="rId10"/>
    <p:sldId id="493" r:id="rId11"/>
    <p:sldId id="495" r:id="rId12"/>
    <p:sldId id="494" r:id="rId13"/>
    <p:sldId id="520" r:id="rId14"/>
    <p:sldId id="512" r:id="rId15"/>
    <p:sldId id="513" r:id="rId16"/>
    <p:sldId id="480" r:id="rId17"/>
    <p:sldId id="483" r:id="rId18"/>
    <p:sldId id="484" r:id="rId19"/>
    <p:sldId id="496" r:id="rId20"/>
    <p:sldId id="497" r:id="rId21"/>
    <p:sldId id="481" r:id="rId22"/>
    <p:sldId id="487" r:id="rId23"/>
    <p:sldId id="463" r:id="rId24"/>
    <p:sldId id="514" r:id="rId25"/>
    <p:sldId id="508" r:id="rId26"/>
    <p:sldId id="488" r:id="rId27"/>
    <p:sldId id="490" r:id="rId28"/>
    <p:sldId id="489" r:id="rId29"/>
    <p:sldId id="491" r:id="rId30"/>
    <p:sldId id="492" r:id="rId31"/>
    <p:sldId id="502" r:id="rId32"/>
    <p:sldId id="507" r:id="rId33"/>
    <p:sldId id="476" r:id="rId34"/>
    <p:sldId id="477" r:id="rId35"/>
    <p:sldId id="478" r:id="rId36"/>
    <p:sldId id="479" r:id="rId37"/>
    <p:sldId id="522" r:id="rId38"/>
    <p:sldId id="526" r:id="rId39"/>
    <p:sldId id="524" r:id="rId40"/>
    <p:sldId id="525" r:id="rId41"/>
    <p:sldId id="528"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292">
          <p15:clr>
            <a:srgbClr val="A4A3A4"/>
          </p15:clr>
        </p15:guide>
        <p15:guide id="2">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1E11"/>
    <a:srgbClr val="FFA102"/>
    <a:srgbClr val="F34E0D"/>
    <a:srgbClr val="DA46BA"/>
    <a:srgbClr val="120F71"/>
    <a:srgbClr val="000000"/>
    <a:srgbClr val="7391AD"/>
    <a:srgbClr val="8B8278"/>
    <a:srgbClr val="17AAFF"/>
    <a:srgbClr val="E1E2E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05" autoAdjust="0"/>
    <p:restoredTop sz="98579" autoAdjust="0"/>
  </p:normalViewPr>
  <p:slideViewPr>
    <p:cSldViewPr snapToGrid="0">
      <p:cViewPr varScale="1">
        <p:scale>
          <a:sx n="71" d="100"/>
          <a:sy n="71" d="100"/>
        </p:scale>
        <p:origin x="-916" y="-72"/>
      </p:cViewPr>
      <p:guideLst>
        <p:guide orient="horz" pos="4292"/>
        <p:guide/>
      </p:guideLst>
    </p:cSldViewPr>
  </p:slideViewPr>
  <p:outlineViewPr>
    <p:cViewPr>
      <p:scale>
        <a:sx n="33" d="100"/>
        <a:sy n="33" d="100"/>
      </p:scale>
      <p:origin x="48" y="327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8" d="100"/>
          <a:sy n="68" d="100"/>
        </p:scale>
        <p:origin x="-277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C:\Users\Tlampac\Dropbox\projekty\projekty2015\FashionReport2015\02%20Data\Zoot%20-%20rust%20znalosti%20znack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SK_Vyhodnoceni_Zoot%20-%20Fashion%20report%20-%201.vlna%20jaro%202015_2603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'PR7'!$B$23</c:f>
              <c:strCache>
                <c:ptCount val="1"/>
                <c:pt idx="0">
                  <c:v>Ženy</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'PR7'!$C$21:$S$21</c:f>
              <c:strCache>
                <c:ptCount val="17"/>
                <c:pt idx="0">
                  <c:v>Spravodajské weby</c:v>
                </c:pt>
                <c:pt idx="1">
                  <c:v>Zahraničné tlačené magazíny</c:v>
                </c:pt>
                <c:pt idx="2">
                  <c:v>Modelky alebo módni návrhári</c:v>
                </c:pt>
                <c:pt idx="3">
                  <c:v>Tlačoviny pre ženy alebo mužov</c:v>
                </c:pt>
                <c:pt idx="4">
                  <c:v>Moje obľúbené osobnosti/celebrity</c:v>
                </c:pt>
                <c:pt idx="5">
                  <c:v>Zahraničné módne blogy</c:v>
                </c:pt>
                <c:pt idx="6">
                  <c:v>Zahraničné online módne magazíny</c:v>
                </c:pt>
                <c:pt idx="7">
                  <c:v>Slovenské tlačené magazíny</c:v>
                </c:pt>
                <c:pt idx="8">
                  <c:v>Slovenské módne blogy</c:v>
                </c:pt>
                <c:pt idx="9">
                  <c:v>O módu sa nezaujímam</c:v>
                </c:pt>
                <c:pt idx="10">
                  <c:v>Slovenské online módne magazíny</c:v>
                </c:pt>
                <c:pt idx="11">
                  <c:v>Niečo iné</c:v>
                </c:pt>
                <c:pt idx="12">
                  <c:v>Kolegovia v práci alebo v škole</c:v>
                </c:pt>
                <c:pt idx="13">
                  <c:v>Kamarát/ka v okolí, ktorá sa o módu zaujíma</c:v>
                </c:pt>
                <c:pt idx="14">
                  <c:v>Ponuka v e-shopoch</c:v>
                </c:pt>
                <c:pt idx="15">
                  <c:v>Náhodní ľudia na verejnosti</c:v>
                </c:pt>
                <c:pt idx="16">
                  <c:v>Ponuka v predajniach</c:v>
                </c:pt>
              </c:strCache>
            </c:strRef>
          </c:cat>
          <c:val>
            <c:numRef>
              <c:f>'PR7'!$C$25:$S$25</c:f>
              <c:numCache>
                <c:formatCode>0</c:formatCode>
                <c:ptCount val="17"/>
                <c:pt idx="0">
                  <c:v>3.25</c:v>
                </c:pt>
                <c:pt idx="1">
                  <c:v>2</c:v>
                </c:pt>
                <c:pt idx="2">
                  <c:v>2.5</c:v>
                </c:pt>
                <c:pt idx="3">
                  <c:v>4</c:v>
                </c:pt>
                <c:pt idx="4">
                  <c:v>6</c:v>
                </c:pt>
                <c:pt idx="5">
                  <c:v>3.5000000000000004</c:v>
                </c:pt>
                <c:pt idx="6">
                  <c:v>4</c:v>
                </c:pt>
                <c:pt idx="7">
                  <c:v>10.75</c:v>
                </c:pt>
                <c:pt idx="8">
                  <c:v>8.25</c:v>
                </c:pt>
                <c:pt idx="9">
                  <c:v>12.5</c:v>
                </c:pt>
                <c:pt idx="10">
                  <c:v>4.75</c:v>
                </c:pt>
                <c:pt idx="11">
                  <c:v>11.25</c:v>
                </c:pt>
                <c:pt idx="12">
                  <c:v>18</c:v>
                </c:pt>
                <c:pt idx="13">
                  <c:v>19.25</c:v>
                </c:pt>
                <c:pt idx="14">
                  <c:v>37.5</c:v>
                </c:pt>
                <c:pt idx="15">
                  <c:v>34.5</c:v>
                </c:pt>
                <c:pt idx="16">
                  <c:v>57.75</c:v>
                </c:pt>
              </c:numCache>
            </c:numRef>
          </c:val>
        </c:ser>
        <c:dLbls>
          <c:showLegendKey val="0"/>
          <c:showVal val="0"/>
          <c:showCatName val="0"/>
          <c:showSerName val="0"/>
          <c:showPercent val="0"/>
          <c:showBubbleSize val="0"/>
        </c:dLbls>
        <c:gapWidth val="60"/>
        <c:axId val="124303232"/>
        <c:axId val="124304768"/>
      </c:barChart>
      <c:catAx>
        <c:axId val="124303232"/>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124304768"/>
        <c:crosses val="autoZero"/>
        <c:auto val="1"/>
        <c:lblAlgn val="ctr"/>
        <c:lblOffset val="100"/>
        <c:noMultiLvlLbl val="0"/>
      </c:catAx>
      <c:valAx>
        <c:axId val="124304768"/>
        <c:scaling>
          <c:orientation val="minMax"/>
          <c:max val="100"/>
          <c:min val="0"/>
        </c:scaling>
        <c:delete val="1"/>
        <c:axPos val="b"/>
        <c:numFmt formatCode="0" sourceLinked="1"/>
        <c:majorTickMark val="out"/>
        <c:minorTickMark val="none"/>
        <c:tickLblPos val="nextTo"/>
        <c:crossAx val="12430323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'Z6'!$B$24</c:f>
              <c:strCache>
                <c:ptCount val="1"/>
                <c:pt idx="0">
                  <c:v>Muži</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'Z6'!$C$21:$N$21</c:f>
              <c:strCache>
                <c:ptCount val="12"/>
                <c:pt idx="0">
                  <c:v>Kvôli niečomu inému</c:v>
                </c:pt>
                <c:pt idx="1">
                  <c:v>Zaujme ma, ako vyzerá predajňa</c:v>
                </c:pt>
                <c:pt idx="2">
                  <c:v>Je tam obsluha, ktorá mi vždy dobre poradí</c:v>
                </c:pt>
                <c:pt idx="3">
                  <c:v>Nakupuje tam partner/partnerka</c:v>
                </c:pt>
                <c:pt idx="4">
                  <c:v>Zabiť čas</c:v>
                </c:pt>
                <c:pt idx="5">
                  <c:v>Zlepšiť si náladu</c:v>
                </c:pt>
                <c:pt idx="6">
                  <c:v>Keď dostanem tip na konkrétny tovar</c:v>
                </c:pt>
                <c:pt idx="7">
                  <c:v>Vyskúšať si, ako mi padne určitá veľkosť</c:v>
                </c:pt>
                <c:pt idx="8">
                  <c:v>Nechať sa inšpirovať</c:v>
                </c:pt>
                <c:pt idx="9">
                  <c:v>Rád/rada si prezerám tovar</c:v>
                </c:pt>
                <c:pt idx="10">
                  <c:v>Priláka ma vystavený tovar vo výklade</c:v>
                </c:pt>
                <c:pt idx="11">
                  <c:v>Cielene nakúpiť</c:v>
                </c:pt>
              </c:strCache>
            </c:strRef>
          </c:cat>
          <c:val>
            <c:numRef>
              <c:f>'Z6'!$C$24:$N$24</c:f>
              <c:numCache>
                <c:formatCode>0</c:formatCode>
                <c:ptCount val="12"/>
                <c:pt idx="0">
                  <c:v>0</c:v>
                </c:pt>
                <c:pt idx="1">
                  <c:v>8.9552238805970141</c:v>
                </c:pt>
                <c:pt idx="2">
                  <c:v>7.4626865671641784</c:v>
                </c:pt>
                <c:pt idx="3">
                  <c:v>23.880597014925371</c:v>
                </c:pt>
                <c:pt idx="4">
                  <c:v>16.417910447761194</c:v>
                </c:pt>
                <c:pt idx="5">
                  <c:v>14.925373134328357</c:v>
                </c:pt>
                <c:pt idx="6">
                  <c:v>25.373134328358208</c:v>
                </c:pt>
                <c:pt idx="7">
                  <c:v>32.835820895522389</c:v>
                </c:pt>
                <c:pt idx="8">
                  <c:v>26.865671641791046</c:v>
                </c:pt>
                <c:pt idx="9">
                  <c:v>22.388059701492537</c:v>
                </c:pt>
                <c:pt idx="10">
                  <c:v>31.343283582089555</c:v>
                </c:pt>
                <c:pt idx="11">
                  <c:v>53.731343283582092</c:v>
                </c:pt>
              </c:numCache>
            </c:numRef>
          </c:val>
        </c:ser>
        <c:dLbls>
          <c:showLegendKey val="0"/>
          <c:showVal val="0"/>
          <c:showCatName val="0"/>
          <c:showSerName val="0"/>
          <c:showPercent val="0"/>
          <c:showBubbleSize val="0"/>
        </c:dLbls>
        <c:gapWidth val="60"/>
        <c:axId val="54523008"/>
        <c:axId val="54524544"/>
      </c:barChart>
      <c:catAx>
        <c:axId val="5452300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524544"/>
        <c:crosses val="autoZero"/>
        <c:auto val="1"/>
        <c:lblAlgn val="ctr"/>
        <c:lblOffset val="100"/>
        <c:noMultiLvlLbl val="0"/>
      </c:catAx>
      <c:valAx>
        <c:axId val="54524544"/>
        <c:scaling>
          <c:orientation val="minMax"/>
          <c:max val="100"/>
          <c:min val="0"/>
        </c:scaling>
        <c:delete val="1"/>
        <c:axPos val="b"/>
        <c:numFmt formatCode="0" sourceLinked="1"/>
        <c:majorTickMark val="out"/>
        <c:minorTickMark val="none"/>
        <c:tickLblPos val="nextTo"/>
        <c:crossAx val="5452300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'Z6'!$B$23</c:f>
              <c:strCache>
                <c:ptCount val="1"/>
                <c:pt idx="0">
                  <c:v>Ženy</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'Z6'!$C$21:$N$21</c:f>
              <c:strCache>
                <c:ptCount val="12"/>
                <c:pt idx="0">
                  <c:v>Kvôli niečomu inému</c:v>
                </c:pt>
                <c:pt idx="1">
                  <c:v>Zaujme ma, ako vyzerá predajňa</c:v>
                </c:pt>
                <c:pt idx="2">
                  <c:v>Je tam obsluha, ktorá mi vždy dobre poradí</c:v>
                </c:pt>
                <c:pt idx="3">
                  <c:v>Nakupuje tam partner/partnerka</c:v>
                </c:pt>
                <c:pt idx="4">
                  <c:v>Zabiť čas</c:v>
                </c:pt>
                <c:pt idx="5">
                  <c:v>Zlepšiť si náladu</c:v>
                </c:pt>
                <c:pt idx="6">
                  <c:v>Keď dostanem tip na konkrétny tovar</c:v>
                </c:pt>
                <c:pt idx="7">
                  <c:v>Vyskúšať si, ako mi padne určitá veľkosť</c:v>
                </c:pt>
                <c:pt idx="8">
                  <c:v>Nechať sa inšpirovať</c:v>
                </c:pt>
                <c:pt idx="9">
                  <c:v>Rád/rada si prezerám tovar</c:v>
                </c:pt>
                <c:pt idx="10">
                  <c:v>Priláka ma vystavený tovar vo výklade</c:v>
                </c:pt>
                <c:pt idx="11">
                  <c:v>Cielene nakúpiť</c:v>
                </c:pt>
              </c:strCache>
            </c:strRef>
          </c:cat>
          <c:val>
            <c:numRef>
              <c:f>'Z6'!$C$23:$N$23</c:f>
              <c:numCache>
                <c:formatCode>0</c:formatCode>
                <c:ptCount val="12"/>
                <c:pt idx="0">
                  <c:v>4.3478260869565215</c:v>
                </c:pt>
                <c:pt idx="1">
                  <c:v>7.2463768115942031</c:v>
                </c:pt>
                <c:pt idx="2">
                  <c:v>9.4202898550724647</c:v>
                </c:pt>
                <c:pt idx="3">
                  <c:v>3.6231884057971016</c:v>
                </c:pt>
                <c:pt idx="4">
                  <c:v>13.043478260869565</c:v>
                </c:pt>
                <c:pt idx="5">
                  <c:v>34.057971014492757</c:v>
                </c:pt>
                <c:pt idx="6">
                  <c:v>29.710144927536231</c:v>
                </c:pt>
                <c:pt idx="7">
                  <c:v>28.260869565217391</c:v>
                </c:pt>
                <c:pt idx="8">
                  <c:v>41.304347826086953</c:v>
                </c:pt>
                <c:pt idx="9">
                  <c:v>44.927536231884055</c:v>
                </c:pt>
                <c:pt idx="10">
                  <c:v>51.449275362318836</c:v>
                </c:pt>
                <c:pt idx="11">
                  <c:v>57.971014492753625</c:v>
                </c:pt>
              </c:numCache>
            </c:numRef>
          </c:val>
        </c:ser>
        <c:dLbls>
          <c:showLegendKey val="0"/>
          <c:showVal val="0"/>
          <c:showCatName val="0"/>
          <c:showSerName val="0"/>
          <c:showPercent val="0"/>
          <c:showBubbleSize val="0"/>
        </c:dLbls>
        <c:gapWidth val="60"/>
        <c:axId val="54569600"/>
        <c:axId val="54579584"/>
      </c:barChart>
      <c:catAx>
        <c:axId val="54569600"/>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579584"/>
        <c:crosses val="autoZero"/>
        <c:auto val="1"/>
        <c:lblAlgn val="ctr"/>
        <c:lblOffset val="100"/>
        <c:noMultiLvlLbl val="0"/>
      </c:catAx>
      <c:valAx>
        <c:axId val="54579584"/>
        <c:scaling>
          <c:orientation val="minMax"/>
          <c:max val="100"/>
          <c:min val="0"/>
        </c:scaling>
        <c:delete val="1"/>
        <c:axPos val="b"/>
        <c:numFmt formatCode="0" sourceLinked="1"/>
        <c:majorTickMark val="out"/>
        <c:minorTickMark val="none"/>
        <c:tickLblPos val="nextTo"/>
        <c:crossAx val="54569600"/>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0506933110470336"/>
          <c:y val="6.497761758088702E-2"/>
          <c:w val="0.13401227788449338"/>
          <c:h val="0.85933159695572603"/>
        </c:manualLayout>
      </c:layout>
      <c:barChart>
        <c:barDir val="bar"/>
        <c:grouping val="clustered"/>
        <c:varyColors val="0"/>
        <c:ser>
          <c:idx val="0"/>
          <c:order val="0"/>
          <c:tx>
            <c:strRef>
              <c:f>'Z6'!$B$22</c:f>
              <c:strCache>
                <c:ptCount val="1"/>
                <c:pt idx="0">
                  <c:v>Celkem ČR</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'Z6'!$C$21:$N$21</c:f>
              <c:strCache>
                <c:ptCount val="12"/>
                <c:pt idx="0">
                  <c:v>Kvôli niečomu inému</c:v>
                </c:pt>
                <c:pt idx="1">
                  <c:v>Zaujme ma, ako vyzerá predajňa</c:v>
                </c:pt>
                <c:pt idx="2">
                  <c:v>Je tam obsluha, ktorá mi vždy dobre poradí</c:v>
                </c:pt>
                <c:pt idx="3">
                  <c:v>Nakupuje tam partner/partnerka</c:v>
                </c:pt>
                <c:pt idx="4">
                  <c:v>Zabiť čas</c:v>
                </c:pt>
                <c:pt idx="5">
                  <c:v>Zlepšiť si náladu</c:v>
                </c:pt>
                <c:pt idx="6">
                  <c:v>Keď dostanem tip na konkrétny tovar</c:v>
                </c:pt>
                <c:pt idx="7">
                  <c:v>Vyskúšať si, ako mi padne určitá veľkosť</c:v>
                </c:pt>
                <c:pt idx="8">
                  <c:v>Nechať sa inšpirovať</c:v>
                </c:pt>
                <c:pt idx="9">
                  <c:v>Rád/rada si prezerám tovar</c:v>
                </c:pt>
                <c:pt idx="10">
                  <c:v>Priláka ma vystavený tovar vo výklade</c:v>
                </c:pt>
                <c:pt idx="11">
                  <c:v>Cielene nakúpiť</c:v>
                </c:pt>
              </c:strCache>
            </c:strRef>
          </c:cat>
          <c:val>
            <c:numRef>
              <c:f>'Z6'!$C$22:$N$22</c:f>
              <c:numCache>
                <c:formatCode>0</c:formatCode>
                <c:ptCount val="12"/>
                <c:pt idx="0">
                  <c:v>2.9268292682926833</c:v>
                </c:pt>
                <c:pt idx="1">
                  <c:v>7.8048780487804876</c:v>
                </c:pt>
                <c:pt idx="2">
                  <c:v>8.7804878048780477</c:v>
                </c:pt>
                <c:pt idx="3">
                  <c:v>10.24390243902439</c:v>
                </c:pt>
                <c:pt idx="4">
                  <c:v>14.146341463414632</c:v>
                </c:pt>
                <c:pt idx="5">
                  <c:v>27.804878048780491</c:v>
                </c:pt>
                <c:pt idx="6">
                  <c:v>28.292682926829265</c:v>
                </c:pt>
                <c:pt idx="7">
                  <c:v>29.756097560975608</c:v>
                </c:pt>
                <c:pt idx="8">
                  <c:v>36.585365853658537</c:v>
                </c:pt>
                <c:pt idx="9">
                  <c:v>37.560975609756099</c:v>
                </c:pt>
                <c:pt idx="10">
                  <c:v>44.878048780487809</c:v>
                </c:pt>
                <c:pt idx="11">
                  <c:v>56.58536585365853</c:v>
                </c:pt>
              </c:numCache>
            </c:numRef>
          </c:val>
        </c:ser>
        <c:dLbls>
          <c:showLegendKey val="0"/>
          <c:showVal val="0"/>
          <c:showCatName val="0"/>
          <c:showSerName val="0"/>
          <c:showPercent val="0"/>
          <c:showBubbleSize val="0"/>
        </c:dLbls>
        <c:gapWidth val="60"/>
        <c:axId val="54730752"/>
        <c:axId val="54732288"/>
      </c:barChart>
      <c:catAx>
        <c:axId val="54730752"/>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54732288"/>
        <c:crosses val="autoZero"/>
        <c:auto val="1"/>
        <c:lblAlgn val="ctr"/>
        <c:lblOffset val="100"/>
        <c:noMultiLvlLbl val="0"/>
      </c:catAx>
      <c:valAx>
        <c:axId val="54732288"/>
        <c:scaling>
          <c:orientation val="minMax"/>
          <c:max val="100"/>
          <c:min val="0"/>
        </c:scaling>
        <c:delete val="1"/>
        <c:axPos val="b"/>
        <c:numFmt formatCode="0" sourceLinked="1"/>
        <c:majorTickMark val="out"/>
        <c:minorTickMark val="none"/>
        <c:tickLblPos val="nextTo"/>
        <c:crossAx val="5473075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63047194650119287"/>
          <c:y val="1.2686295700965376E-2"/>
          <c:w val="0.34601008665125649"/>
          <c:h val="0.89383544144747862"/>
        </c:manualLayout>
      </c:layout>
      <c:barChart>
        <c:barDir val="bar"/>
        <c:grouping val="percentStacked"/>
        <c:varyColors val="0"/>
        <c:ser>
          <c:idx val="0"/>
          <c:order val="0"/>
          <c:tx>
            <c:strRef>
              <c:f>Z7_sk!$C$33</c:f>
              <c:strCache>
                <c:ptCount val="1"/>
                <c:pt idx="0">
                  <c:v>Rozhodně se hodí</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Z7_sk!$B$34:$B$43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z české/slovenské produkce</c:v>
                </c:pt>
                <c:pt idx="9">
                  <c:v>je od dobře známé značky</c:v>
                </c:pt>
              </c:strCache>
            </c:strRef>
          </c:cat>
          <c:val>
            <c:numRef>
              <c:f>Z7_sk!$C$34:$C$43</c:f>
              <c:numCache>
                <c:formatCode>0</c:formatCode>
                <c:ptCount val="10"/>
                <c:pt idx="0">
                  <c:v>85.365853658536579</c:v>
                </c:pt>
                <c:pt idx="1">
                  <c:v>72.195121951219505</c:v>
                </c:pt>
                <c:pt idx="2">
                  <c:v>71.219512195121951</c:v>
                </c:pt>
                <c:pt idx="3">
                  <c:v>60</c:v>
                </c:pt>
                <c:pt idx="4">
                  <c:v>56.09756097560976</c:v>
                </c:pt>
                <c:pt idx="5">
                  <c:v>47.317073170731703</c:v>
                </c:pt>
                <c:pt idx="6">
                  <c:v>36.585365853658537</c:v>
                </c:pt>
                <c:pt idx="7">
                  <c:v>28.780487804878046</c:v>
                </c:pt>
                <c:pt idx="8">
                  <c:v>17.560975609756095</c:v>
                </c:pt>
                <c:pt idx="9">
                  <c:v>23.414634146341466</c:v>
                </c:pt>
              </c:numCache>
            </c:numRef>
          </c:val>
        </c:ser>
        <c:ser>
          <c:idx val="1"/>
          <c:order val="1"/>
          <c:tx>
            <c:strRef>
              <c:f>Z7_sk!$D$33</c:f>
              <c:strCache>
                <c:ptCount val="1"/>
                <c:pt idx="0">
                  <c:v>Celkem se hodí</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Z7_sk!$B$34:$B$43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z české/slovenské produkce</c:v>
                </c:pt>
                <c:pt idx="9">
                  <c:v>je od dobře známé značky</c:v>
                </c:pt>
              </c:strCache>
            </c:strRef>
          </c:cat>
          <c:val>
            <c:numRef>
              <c:f>Z7_sk!$D$34:$D$43</c:f>
              <c:numCache>
                <c:formatCode>0</c:formatCode>
                <c:ptCount val="10"/>
                <c:pt idx="0">
                  <c:v>13.170731707317074</c:v>
                </c:pt>
                <c:pt idx="1">
                  <c:v>25.365853658536587</c:v>
                </c:pt>
                <c:pt idx="2">
                  <c:v>25.365853658536587</c:v>
                </c:pt>
                <c:pt idx="3">
                  <c:v>36.097560975609753</c:v>
                </c:pt>
                <c:pt idx="4">
                  <c:v>36.097560975609753</c:v>
                </c:pt>
                <c:pt idx="5">
                  <c:v>43.902439024390247</c:v>
                </c:pt>
                <c:pt idx="6">
                  <c:v>43.902439024390247</c:v>
                </c:pt>
                <c:pt idx="7">
                  <c:v>35.121951219512191</c:v>
                </c:pt>
                <c:pt idx="8">
                  <c:v>40.975609756097562</c:v>
                </c:pt>
                <c:pt idx="9">
                  <c:v>33.170731707317074</c:v>
                </c:pt>
              </c:numCache>
            </c:numRef>
          </c:val>
        </c:ser>
        <c:ser>
          <c:idx val="2"/>
          <c:order val="2"/>
          <c:tx>
            <c:strRef>
              <c:f>Z7_sk!$E$33</c:f>
              <c:strCache>
                <c:ptCount val="1"/>
                <c:pt idx="0">
                  <c:v>Spíše se nehodí</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Z7_sk!$B$34:$B$43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z české/slovenské produkce</c:v>
                </c:pt>
                <c:pt idx="9">
                  <c:v>je od dobře známé značky</c:v>
                </c:pt>
              </c:strCache>
            </c:strRef>
          </c:cat>
          <c:val>
            <c:numRef>
              <c:f>Z7_sk!$E$34:$E$43</c:f>
              <c:numCache>
                <c:formatCode>0</c:formatCode>
                <c:ptCount val="10"/>
                <c:pt idx="0">
                  <c:v>0.97560975609756095</c:v>
                </c:pt>
                <c:pt idx="1">
                  <c:v>1.4634146341463417</c:v>
                </c:pt>
                <c:pt idx="2">
                  <c:v>2.9268292682926833</c:v>
                </c:pt>
                <c:pt idx="3">
                  <c:v>2.9268292682926833</c:v>
                </c:pt>
                <c:pt idx="4">
                  <c:v>5.3658536585365857</c:v>
                </c:pt>
                <c:pt idx="5">
                  <c:v>7.3170731707317067</c:v>
                </c:pt>
                <c:pt idx="6">
                  <c:v>13.658536585365855</c:v>
                </c:pt>
                <c:pt idx="7">
                  <c:v>21.951219512195124</c:v>
                </c:pt>
                <c:pt idx="8">
                  <c:v>26.341463414634148</c:v>
                </c:pt>
                <c:pt idx="9">
                  <c:v>25.365853658536587</c:v>
                </c:pt>
              </c:numCache>
            </c:numRef>
          </c:val>
        </c:ser>
        <c:ser>
          <c:idx val="9"/>
          <c:order val="3"/>
          <c:tx>
            <c:strRef>
              <c:f>Z7_sk!$F$33</c:f>
              <c:strCache>
                <c:ptCount val="1"/>
                <c:pt idx="0">
                  <c:v>Vůbec se nehodí</c:v>
                </c:pt>
              </c:strCache>
            </c:strRef>
          </c:tx>
          <c:spPr>
            <a:solidFill>
              <a:srgbClr val="7391AD"/>
            </a:solidFill>
            <a:ln>
              <a:solidFill>
                <a:schemeClr val="bg1">
                  <a:lumMod val="95000"/>
                </a:schemeClr>
              </a:solidFill>
            </a:ln>
          </c:spPr>
          <c:invertIfNegative val="0"/>
          <c:dLbls>
            <c:numFmt formatCode="#,##0&quot;%&quot;" sourceLinked="0"/>
            <c:showLegendKey val="0"/>
            <c:showVal val="1"/>
            <c:showCatName val="0"/>
            <c:showSerName val="0"/>
            <c:showPercent val="0"/>
            <c:showBubbleSize val="0"/>
            <c:showLeaderLines val="0"/>
          </c:dLbls>
          <c:cat>
            <c:strRef>
              <c:f>Z7_sk!$B$34:$B$43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z české/slovenské produkce</c:v>
                </c:pt>
                <c:pt idx="9">
                  <c:v>je od dobře známé značky</c:v>
                </c:pt>
              </c:strCache>
            </c:strRef>
          </c:cat>
          <c:val>
            <c:numRef>
              <c:f>Z7_sk!$F$34:$F$43</c:f>
              <c:numCache>
                <c:formatCode>0</c:formatCode>
                <c:ptCount val="10"/>
                <c:pt idx="0">
                  <c:v>0.48780487804878048</c:v>
                </c:pt>
                <c:pt idx="1">
                  <c:v>0.97560975609756095</c:v>
                </c:pt>
                <c:pt idx="2">
                  <c:v>0.48780487804878048</c:v>
                </c:pt>
                <c:pt idx="3">
                  <c:v>0.97560975609756095</c:v>
                </c:pt>
                <c:pt idx="4">
                  <c:v>2.4390243902439024</c:v>
                </c:pt>
                <c:pt idx="5">
                  <c:v>1.4634146341463417</c:v>
                </c:pt>
                <c:pt idx="6">
                  <c:v>5.8536585365853666</c:v>
                </c:pt>
                <c:pt idx="7">
                  <c:v>14.146341463414632</c:v>
                </c:pt>
                <c:pt idx="8">
                  <c:v>15.121951219512194</c:v>
                </c:pt>
                <c:pt idx="9">
                  <c:v>18.048780487804876</c:v>
                </c:pt>
              </c:numCache>
            </c:numRef>
          </c:val>
        </c:ser>
        <c:dLbls>
          <c:showLegendKey val="0"/>
          <c:showVal val="1"/>
          <c:showCatName val="0"/>
          <c:showSerName val="0"/>
          <c:showPercent val="0"/>
          <c:showBubbleSize val="0"/>
        </c:dLbls>
        <c:gapWidth val="150"/>
        <c:overlap val="100"/>
        <c:axId val="55169408"/>
        <c:axId val="55170944"/>
      </c:barChart>
      <c:catAx>
        <c:axId val="55169408"/>
        <c:scaling>
          <c:orientation val="maxMin"/>
        </c:scaling>
        <c:delete val="1"/>
        <c:axPos val="l"/>
        <c:numFmt formatCode="0" sourceLinked="1"/>
        <c:majorTickMark val="out"/>
        <c:minorTickMark val="none"/>
        <c:tickLblPos val="nextTo"/>
        <c:crossAx val="55170944"/>
        <c:crosses val="autoZero"/>
        <c:auto val="1"/>
        <c:lblAlgn val="ctr"/>
        <c:lblOffset val="100"/>
        <c:noMultiLvlLbl val="0"/>
      </c:catAx>
      <c:valAx>
        <c:axId val="55170944"/>
        <c:scaling>
          <c:orientation val="minMax"/>
        </c:scaling>
        <c:delete val="1"/>
        <c:axPos val="t"/>
        <c:numFmt formatCode="0%" sourceLinked="1"/>
        <c:majorTickMark val="out"/>
        <c:minorTickMark val="none"/>
        <c:tickLblPos val="nextTo"/>
        <c:crossAx val="55169408"/>
        <c:crosses val="autoZero"/>
        <c:crossBetween val="between"/>
      </c:valAx>
      <c:spPr>
        <a:noFill/>
        <a:ln>
          <a:noFill/>
        </a:ln>
      </c:spPr>
    </c:plotArea>
    <c:plotVisOnly val="1"/>
    <c:dispBlanksAs val="gap"/>
    <c:showDLblsOverMax val="0"/>
  </c:chart>
  <c:spPr>
    <a:noFill/>
    <a:ln>
      <a:noFill/>
    </a:ln>
  </c:spPr>
  <c:txPr>
    <a:bodyPr/>
    <a:lstStyle/>
    <a:p>
      <a:pPr>
        <a:defRPr sz="1100">
          <a:latin typeface="Helvetica"/>
          <a:cs typeface="Helvetica Neue"/>
        </a:defRPr>
      </a:pPr>
      <a:endParaRPr lang="cs-CZ"/>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63047194650119287"/>
          <c:y val="1.2686295700965376E-2"/>
          <c:w val="0.3363072831410498"/>
          <c:h val="0.89383544144747862"/>
        </c:manualLayout>
      </c:layout>
      <c:barChart>
        <c:barDir val="bar"/>
        <c:grouping val="percentStacked"/>
        <c:varyColors val="0"/>
        <c:ser>
          <c:idx val="0"/>
          <c:order val="0"/>
          <c:tx>
            <c:strRef>
              <c:f>Z7_cz!$C$33</c:f>
              <c:strCache>
                <c:ptCount val="1"/>
                <c:pt idx="0">
                  <c:v>Rozhodne sa hodí</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Z7_cz!$B$34:$B$43</c:f>
              <c:strCache>
                <c:ptCount val="10"/>
                <c:pt idx="0">
                  <c:v>páči sa mi</c:v>
                </c:pt>
                <c:pt idx="1">
                  <c:v>je cenovo dostupné</c:v>
                </c:pt>
                <c:pt idx="2">
                  <c:v>je dostupné v mojej veľkosti</c:v>
                </c:pt>
                <c:pt idx="3">
                  <c:v>je z kvalitných materiálov</c:v>
                </c:pt>
                <c:pt idx="4">
                  <c:v>je zaujímavé</c:v>
                </c:pt>
                <c:pt idx="5">
                  <c:v>je precízne spracované</c:v>
                </c:pt>
                <c:pt idx="6">
                  <c:v>zodpovedá súčasným trendom</c:v>
                </c:pt>
                <c:pt idx="7">
                  <c:v>je od mojej obľúbenej značky</c:v>
                </c:pt>
                <c:pt idx="8">
                  <c:v>je zo slovenskej/českej produkcie</c:v>
                </c:pt>
                <c:pt idx="9">
                  <c:v>je od dobre známej značky</c:v>
                </c:pt>
              </c:strCache>
            </c:strRef>
          </c:cat>
          <c:val>
            <c:numRef>
              <c:f>Z7_cz!$C$34:$C$43</c:f>
              <c:numCache>
                <c:formatCode>0</c:formatCode>
                <c:ptCount val="10"/>
                <c:pt idx="0">
                  <c:v>83.25</c:v>
                </c:pt>
                <c:pt idx="1">
                  <c:v>65.5</c:v>
                </c:pt>
                <c:pt idx="2">
                  <c:v>72.25</c:v>
                </c:pt>
                <c:pt idx="3">
                  <c:v>47.25</c:v>
                </c:pt>
                <c:pt idx="4">
                  <c:v>43.5</c:v>
                </c:pt>
                <c:pt idx="5">
                  <c:v>34.5</c:v>
                </c:pt>
                <c:pt idx="6">
                  <c:v>22.5</c:v>
                </c:pt>
                <c:pt idx="7">
                  <c:v>25.5</c:v>
                </c:pt>
                <c:pt idx="8">
                  <c:v>13.5</c:v>
                </c:pt>
                <c:pt idx="9">
                  <c:v>15.25</c:v>
                </c:pt>
              </c:numCache>
            </c:numRef>
          </c:val>
        </c:ser>
        <c:ser>
          <c:idx val="1"/>
          <c:order val="1"/>
          <c:tx>
            <c:strRef>
              <c:f>Z7_cz!$D$33</c:f>
              <c:strCache>
                <c:ptCount val="1"/>
                <c:pt idx="0">
                  <c:v>Celkom sa hodí</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Z7_cz!$B$34:$B$43</c:f>
              <c:strCache>
                <c:ptCount val="10"/>
                <c:pt idx="0">
                  <c:v>páči sa mi</c:v>
                </c:pt>
                <c:pt idx="1">
                  <c:v>je cenovo dostupné</c:v>
                </c:pt>
                <c:pt idx="2">
                  <c:v>je dostupné v mojej veľkosti</c:v>
                </c:pt>
                <c:pt idx="3">
                  <c:v>je z kvalitných materiálov</c:v>
                </c:pt>
                <c:pt idx="4">
                  <c:v>je zaujímavé</c:v>
                </c:pt>
                <c:pt idx="5">
                  <c:v>je precízne spracované</c:v>
                </c:pt>
                <c:pt idx="6">
                  <c:v>zodpovedá súčasným trendom</c:v>
                </c:pt>
                <c:pt idx="7">
                  <c:v>je od mojej obľúbenej značky</c:v>
                </c:pt>
                <c:pt idx="8">
                  <c:v>je zo slovenskej/českej produkcie</c:v>
                </c:pt>
                <c:pt idx="9">
                  <c:v>je od dobre známej značky</c:v>
                </c:pt>
              </c:strCache>
            </c:strRef>
          </c:cat>
          <c:val>
            <c:numRef>
              <c:f>Z7_cz!$D$34:$D$43</c:f>
              <c:numCache>
                <c:formatCode>0</c:formatCode>
                <c:ptCount val="10"/>
                <c:pt idx="0">
                  <c:v>15.25</c:v>
                </c:pt>
                <c:pt idx="1">
                  <c:v>31.5</c:v>
                </c:pt>
                <c:pt idx="2">
                  <c:v>24.5</c:v>
                </c:pt>
                <c:pt idx="3">
                  <c:v>46.25</c:v>
                </c:pt>
                <c:pt idx="4">
                  <c:v>46.5</c:v>
                </c:pt>
                <c:pt idx="5">
                  <c:v>51.5</c:v>
                </c:pt>
                <c:pt idx="6">
                  <c:v>50.749999999999993</c:v>
                </c:pt>
                <c:pt idx="7">
                  <c:v>37</c:v>
                </c:pt>
                <c:pt idx="8">
                  <c:v>39.25</c:v>
                </c:pt>
                <c:pt idx="9">
                  <c:v>38</c:v>
                </c:pt>
              </c:numCache>
            </c:numRef>
          </c:val>
        </c:ser>
        <c:ser>
          <c:idx val="2"/>
          <c:order val="2"/>
          <c:tx>
            <c:strRef>
              <c:f>Z7_cz!$E$33</c:f>
              <c:strCache>
                <c:ptCount val="1"/>
                <c:pt idx="0">
                  <c:v>Skôr sa nehodí</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Z7_cz!$B$34:$B$43</c:f>
              <c:strCache>
                <c:ptCount val="10"/>
                <c:pt idx="0">
                  <c:v>páči sa mi</c:v>
                </c:pt>
                <c:pt idx="1">
                  <c:v>je cenovo dostupné</c:v>
                </c:pt>
                <c:pt idx="2">
                  <c:v>je dostupné v mojej veľkosti</c:v>
                </c:pt>
                <c:pt idx="3">
                  <c:v>je z kvalitných materiálov</c:v>
                </c:pt>
                <c:pt idx="4">
                  <c:v>je zaujímavé</c:v>
                </c:pt>
                <c:pt idx="5">
                  <c:v>je precízne spracované</c:v>
                </c:pt>
                <c:pt idx="6">
                  <c:v>zodpovedá súčasným trendom</c:v>
                </c:pt>
                <c:pt idx="7">
                  <c:v>je od mojej obľúbenej značky</c:v>
                </c:pt>
                <c:pt idx="8">
                  <c:v>je zo slovenskej/českej produkcie</c:v>
                </c:pt>
                <c:pt idx="9">
                  <c:v>je od dobre známej značky</c:v>
                </c:pt>
              </c:strCache>
            </c:strRef>
          </c:cat>
          <c:val>
            <c:numRef>
              <c:f>Z7_cz!$E$34:$E$43</c:f>
              <c:numCache>
                <c:formatCode>0</c:formatCode>
                <c:ptCount val="10"/>
                <c:pt idx="0">
                  <c:v>1.5</c:v>
                </c:pt>
                <c:pt idx="1">
                  <c:v>2.5</c:v>
                </c:pt>
                <c:pt idx="2">
                  <c:v>2.5</c:v>
                </c:pt>
                <c:pt idx="3">
                  <c:v>5.75</c:v>
                </c:pt>
                <c:pt idx="4">
                  <c:v>8.75</c:v>
                </c:pt>
                <c:pt idx="5">
                  <c:v>11.75</c:v>
                </c:pt>
                <c:pt idx="6">
                  <c:v>18.75</c:v>
                </c:pt>
                <c:pt idx="7">
                  <c:v>25.75</c:v>
                </c:pt>
                <c:pt idx="8">
                  <c:v>28.499999999999996</c:v>
                </c:pt>
                <c:pt idx="9">
                  <c:v>30</c:v>
                </c:pt>
              </c:numCache>
            </c:numRef>
          </c:val>
        </c:ser>
        <c:ser>
          <c:idx val="9"/>
          <c:order val="3"/>
          <c:tx>
            <c:strRef>
              <c:f>Z7_cz!$F$33</c:f>
              <c:strCache>
                <c:ptCount val="1"/>
                <c:pt idx="0">
                  <c:v>Vôbec sa nehodí </c:v>
                </c:pt>
              </c:strCache>
            </c:strRef>
          </c:tx>
          <c:spPr>
            <a:solidFill>
              <a:srgbClr val="7391AD"/>
            </a:solidFill>
            <a:ln>
              <a:solidFill>
                <a:schemeClr val="bg1">
                  <a:lumMod val="95000"/>
                </a:schemeClr>
              </a:solidFill>
            </a:ln>
          </c:spPr>
          <c:invertIfNegative val="0"/>
          <c:dLbls>
            <c:numFmt formatCode="#,##0&quot;%&quot;" sourceLinked="0"/>
            <c:showLegendKey val="0"/>
            <c:showVal val="1"/>
            <c:showCatName val="0"/>
            <c:showSerName val="0"/>
            <c:showPercent val="0"/>
            <c:showBubbleSize val="0"/>
            <c:showLeaderLines val="0"/>
          </c:dLbls>
          <c:cat>
            <c:strRef>
              <c:f>Z7_cz!$B$34:$B$43</c:f>
              <c:strCache>
                <c:ptCount val="10"/>
                <c:pt idx="0">
                  <c:v>páči sa mi</c:v>
                </c:pt>
                <c:pt idx="1">
                  <c:v>je cenovo dostupné</c:v>
                </c:pt>
                <c:pt idx="2">
                  <c:v>je dostupné v mojej veľkosti</c:v>
                </c:pt>
                <c:pt idx="3">
                  <c:v>je z kvalitných materiálov</c:v>
                </c:pt>
                <c:pt idx="4">
                  <c:v>je zaujímavé</c:v>
                </c:pt>
                <c:pt idx="5">
                  <c:v>je precízne spracované</c:v>
                </c:pt>
                <c:pt idx="6">
                  <c:v>zodpovedá súčasným trendom</c:v>
                </c:pt>
                <c:pt idx="7">
                  <c:v>je od mojej obľúbenej značky</c:v>
                </c:pt>
                <c:pt idx="8">
                  <c:v>je zo slovenskej/českej produkcie</c:v>
                </c:pt>
                <c:pt idx="9">
                  <c:v>je od dobre známej značky</c:v>
                </c:pt>
              </c:strCache>
            </c:strRef>
          </c:cat>
          <c:val>
            <c:numRef>
              <c:f>Z7_cz!$F$34:$F$43</c:f>
              <c:numCache>
                <c:formatCode>0</c:formatCode>
                <c:ptCount val="10"/>
                <c:pt idx="0">
                  <c:v>0</c:v>
                </c:pt>
                <c:pt idx="1">
                  <c:v>0.5</c:v>
                </c:pt>
                <c:pt idx="2">
                  <c:v>0.75</c:v>
                </c:pt>
                <c:pt idx="3">
                  <c:v>0.75</c:v>
                </c:pt>
                <c:pt idx="4">
                  <c:v>1.25</c:v>
                </c:pt>
                <c:pt idx="5">
                  <c:v>2.25</c:v>
                </c:pt>
                <c:pt idx="6">
                  <c:v>8</c:v>
                </c:pt>
                <c:pt idx="7">
                  <c:v>11.75</c:v>
                </c:pt>
                <c:pt idx="8">
                  <c:v>18.75</c:v>
                </c:pt>
                <c:pt idx="9">
                  <c:v>16.75</c:v>
                </c:pt>
              </c:numCache>
            </c:numRef>
          </c:val>
        </c:ser>
        <c:dLbls>
          <c:showLegendKey val="0"/>
          <c:showVal val="1"/>
          <c:showCatName val="0"/>
          <c:showSerName val="0"/>
          <c:showPercent val="0"/>
          <c:showBubbleSize val="0"/>
        </c:dLbls>
        <c:gapWidth val="150"/>
        <c:overlap val="100"/>
        <c:axId val="52958720"/>
        <c:axId val="52960256"/>
      </c:barChart>
      <c:catAx>
        <c:axId val="52958720"/>
        <c:scaling>
          <c:orientation val="maxMin"/>
        </c:scaling>
        <c:delete val="0"/>
        <c:axPos val="l"/>
        <c:numFmt formatCode="0" sourceLinked="1"/>
        <c:majorTickMark val="out"/>
        <c:minorTickMark val="none"/>
        <c:tickLblPos val="nextTo"/>
        <c:txPr>
          <a:bodyPr/>
          <a:lstStyle/>
          <a:p>
            <a:pPr>
              <a:defRPr sz="1050"/>
            </a:pPr>
            <a:endParaRPr lang="cs-CZ"/>
          </a:p>
        </c:txPr>
        <c:crossAx val="52960256"/>
        <c:crosses val="autoZero"/>
        <c:auto val="1"/>
        <c:lblAlgn val="ctr"/>
        <c:lblOffset val="100"/>
        <c:noMultiLvlLbl val="0"/>
      </c:catAx>
      <c:valAx>
        <c:axId val="52960256"/>
        <c:scaling>
          <c:orientation val="minMax"/>
        </c:scaling>
        <c:delete val="1"/>
        <c:axPos val="t"/>
        <c:numFmt formatCode="0%" sourceLinked="1"/>
        <c:majorTickMark val="out"/>
        <c:minorTickMark val="none"/>
        <c:tickLblPos val="nextTo"/>
        <c:crossAx val="52958720"/>
        <c:crosses val="autoZero"/>
        <c:crossBetween val="between"/>
      </c:valAx>
      <c:spPr>
        <a:noFill/>
        <a:ln>
          <a:noFill/>
        </a:ln>
      </c:spPr>
    </c:plotArea>
    <c:legend>
      <c:legendPos val="b"/>
      <c:layout>
        <c:manualLayout>
          <c:xMode val="edge"/>
          <c:yMode val="edge"/>
          <c:x val="0"/>
          <c:y val="0.93033340301786216"/>
          <c:w val="1"/>
          <c:h val="5.2370306764007099E-2"/>
        </c:manualLayout>
      </c:layout>
      <c:overlay val="0"/>
    </c:legend>
    <c:plotVisOnly val="1"/>
    <c:dispBlanksAs val="gap"/>
    <c:showDLblsOverMax val="0"/>
  </c:chart>
  <c:spPr>
    <a:noFill/>
    <a:ln>
      <a:noFill/>
    </a:ln>
  </c:spPr>
  <c:txPr>
    <a:bodyPr/>
    <a:lstStyle/>
    <a:p>
      <a:pPr>
        <a:defRPr sz="1100">
          <a:latin typeface="Helvetica"/>
          <a:cs typeface="Helvetica Neue"/>
        </a:defRPr>
      </a:pPr>
      <a:endParaRPr lang="cs-CZ"/>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7963646620106635"/>
          <c:y val="6.4977653710554528E-2"/>
          <c:w val="0.25782386487166603"/>
          <c:h val="0.85933159695572603"/>
        </c:manualLayout>
      </c:layout>
      <c:barChart>
        <c:barDir val="bar"/>
        <c:grouping val="clustered"/>
        <c:varyColors val="0"/>
        <c:ser>
          <c:idx val="0"/>
          <c:order val="0"/>
          <c:tx>
            <c:strRef>
              <c:f>Z7_top!$B$28</c:f>
              <c:strCache>
                <c:ptCount val="1"/>
                <c:pt idx="0">
                  <c:v>Ženy</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Z7_top!$C$26:$L$26</c:f>
              <c:strCache>
                <c:ptCount val="10"/>
                <c:pt idx="0">
                  <c:v>je od dobre známej značky</c:v>
                </c:pt>
                <c:pt idx="1">
                  <c:v>je zo slovenskej/českej produkcie</c:v>
                </c:pt>
                <c:pt idx="2">
                  <c:v>je od mojej obľúbenej značky</c:v>
                </c:pt>
                <c:pt idx="3">
                  <c:v>zodpovedá súčasným trendom</c:v>
                </c:pt>
                <c:pt idx="4">
                  <c:v>je precízne spracované</c:v>
                </c:pt>
                <c:pt idx="5">
                  <c:v>je zaujímavé</c:v>
                </c:pt>
                <c:pt idx="6">
                  <c:v>je z kvalitných materiálov</c:v>
                </c:pt>
                <c:pt idx="7">
                  <c:v>je dostupné v mojej veľkosti</c:v>
                </c:pt>
                <c:pt idx="8">
                  <c:v>je cenovo dostupné</c:v>
                </c:pt>
                <c:pt idx="9">
                  <c:v>páči sa mi</c:v>
                </c:pt>
              </c:strCache>
            </c:strRef>
          </c:cat>
          <c:val>
            <c:numRef>
              <c:f>Z7_top!$C$30:$L$30</c:f>
              <c:numCache>
                <c:formatCode>0</c:formatCode>
                <c:ptCount val="10"/>
                <c:pt idx="0">
                  <c:v>53.25</c:v>
                </c:pt>
                <c:pt idx="1">
                  <c:v>52.75</c:v>
                </c:pt>
                <c:pt idx="2">
                  <c:v>62.5</c:v>
                </c:pt>
                <c:pt idx="3">
                  <c:v>73.25</c:v>
                </c:pt>
                <c:pt idx="4">
                  <c:v>86</c:v>
                </c:pt>
                <c:pt idx="5">
                  <c:v>90</c:v>
                </c:pt>
                <c:pt idx="6">
                  <c:v>93.5</c:v>
                </c:pt>
                <c:pt idx="7">
                  <c:v>96.75</c:v>
                </c:pt>
                <c:pt idx="8">
                  <c:v>97</c:v>
                </c:pt>
                <c:pt idx="9">
                  <c:v>98.5</c:v>
                </c:pt>
              </c:numCache>
            </c:numRef>
          </c:val>
        </c:ser>
        <c:dLbls>
          <c:showLegendKey val="0"/>
          <c:showVal val="0"/>
          <c:showCatName val="0"/>
          <c:showSerName val="0"/>
          <c:showPercent val="0"/>
          <c:showBubbleSize val="0"/>
        </c:dLbls>
        <c:gapWidth val="60"/>
        <c:axId val="54890496"/>
        <c:axId val="54892032"/>
      </c:barChart>
      <c:catAx>
        <c:axId val="54890496"/>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892032"/>
        <c:crosses val="autoZero"/>
        <c:auto val="1"/>
        <c:lblAlgn val="ctr"/>
        <c:lblOffset val="100"/>
        <c:noMultiLvlLbl val="0"/>
      </c:catAx>
      <c:valAx>
        <c:axId val="54892032"/>
        <c:scaling>
          <c:orientation val="minMax"/>
          <c:max val="100"/>
          <c:min val="0"/>
        </c:scaling>
        <c:delete val="1"/>
        <c:axPos val="b"/>
        <c:numFmt formatCode="0" sourceLinked="1"/>
        <c:majorTickMark val="out"/>
        <c:minorTickMark val="none"/>
        <c:tickLblPos val="nextTo"/>
        <c:crossAx val="54890496"/>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148811003804282"/>
          <c:y val="6.4977653710554528E-2"/>
          <c:w val="0.25782386487166603"/>
          <c:h val="0.85933159695572603"/>
        </c:manualLayout>
      </c:layout>
      <c:barChart>
        <c:barDir val="bar"/>
        <c:grouping val="clustered"/>
        <c:varyColors val="0"/>
        <c:ser>
          <c:idx val="0"/>
          <c:order val="0"/>
          <c:tx>
            <c:strRef>
              <c:f>Z7_top!$B$29</c:f>
              <c:strCache>
                <c:ptCount val="1"/>
                <c:pt idx="0">
                  <c:v>Muži</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Z7_top!$C$26:$L$26</c:f>
              <c:strCache>
                <c:ptCount val="10"/>
                <c:pt idx="0">
                  <c:v>je od dobre známej značky</c:v>
                </c:pt>
                <c:pt idx="1">
                  <c:v>je zo slovenskej/českej produkcie</c:v>
                </c:pt>
                <c:pt idx="2">
                  <c:v>je od mojej obľúbenej značky</c:v>
                </c:pt>
                <c:pt idx="3">
                  <c:v>zodpovedá súčasným trendom</c:v>
                </c:pt>
                <c:pt idx="4">
                  <c:v>je precízne spracované</c:v>
                </c:pt>
                <c:pt idx="5">
                  <c:v>je zaujímavé</c:v>
                </c:pt>
                <c:pt idx="6">
                  <c:v>je z kvalitných materiálov</c:v>
                </c:pt>
                <c:pt idx="7">
                  <c:v>je dostupné v mojej veľkosti</c:v>
                </c:pt>
                <c:pt idx="8">
                  <c:v>je cenovo dostupné</c:v>
                </c:pt>
                <c:pt idx="9">
                  <c:v>páči sa mi</c:v>
                </c:pt>
              </c:strCache>
            </c:strRef>
          </c:cat>
          <c:val>
            <c:numRef>
              <c:f>Z7_top!$C$29:$L$29</c:f>
              <c:numCache>
                <c:formatCode>0</c:formatCode>
                <c:ptCount val="10"/>
                <c:pt idx="0">
                  <c:v>65.671641791044777</c:v>
                </c:pt>
                <c:pt idx="1">
                  <c:v>58.208955223880601</c:v>
                </c:pt>
                <c:pt idx="2">
                  <c:v>68.656716417910445</c:v>
                </c:pt>
                <c:pt idx="3">
                  <c:v>76.119402985074629</c:v>
                </c:pt>
                <c:pt idx="4">
                  <c:v>88.059701492537314</c:v>
                </c:pt>
                <c:pt idx="5">
                  <c:v>85.074626865671647</c:v>
                </c:pt>
                <c:pt idx="6">
                  <c:v>97.014925373134332</c:v>
                </c:pt>
                <c:pt idx="7">
                  <c:v>95.522388059701484</c:v>
                </c:pt>
                <c:pt idx="8">
                  <c:v>97.014925373134332</c:v>
                </c:pt>
                <c:pt idx="9">
                  <c:v>97.014925373134332</c:v>
                </c:pt>
              </c:numCache>
            </c:numRef>
          </c:val>
        </c:ser>
        <c:dLbls>
          <c:showLegendKey val="0"/>
          <c:showVal val="0"/>
          <c:showCatName val="0"/>
          <c:showSerName val="0"/>
          <c:showPercent val="0"/>
          <c:showBubbleSize val="0"/>
        </c:dLbls>
        <c:gapWidth val="60"/>
        <c:axId val="54912512"/>
        <c:axId val="54914048"/>
      </c:barChart>
      <c:catAx>
        <c:axId val="54912512"/>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914048"/>
        <c:crosses val="autoZero"/>
        <c:auto val="1"/>
        <c:lblAlgn val="ctr"/>
        <c:lblOffset val="100"/>
        <c:noMultiLvlLbl val="0"/>
      </c:catAx>
      <c:valAx>
        <c:axId val="54914048"/>
        <c:scaling>
          <c:orientation val="minMax"/>
          <c:max val="100"/>
          <c:min val="0"/>
        </c:scaling>
        <c:delete val="1"/>
        <c:axPos val="b"/>
        <c:numFmt formatCode="0" sourceLinked="1"/>
        <c:majorTickMark val="out"/>
        <c:minorTickMark val="none"/>
        <c:tickLblPos val="nextTo"/>
        <c:crossAx val="5491251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9835809813771357"/>
          <c:y val="6.4977653710554528E-2"/>
          <c:w val="0.25782386487166603"/>
          <c:h val="0.85933159695572603"/>
        </c:manualLayout>
      </c:layout>
      <c:barChart>
        <c:barDir val="bar"/>
        <c:grouping val="clustered"/>
        <c:varyColors val="0"/>
        <c:ser>
          <c:idx val="0"/>
          <c:order val="0"/>
          <c:tx>
            <c:strRef>
              <c:f>Z7_top!$B$28</c:f>
              <c:strCache>
                <c:ptCount val="1"/>
                <c:pt idx="0">
                  <c:v>Ženy</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Z7_top!$C$26:$L$26</c:f>
              <c:strCache>
                <c:ptCount val="10"/>
                <c:pt idx="0">
                  <c:v>je od dobre známej značky</c:v>
                </c:pt>
                <c:pt idx="1">
                  <c:v>je zo slovenskej/českej produkcie</c:v>
                </c:pt>
                <c:pt idx="2">
                  <c:v>je od mojej obľúbenej značky</c:v>
                </c:pt>
                <c:pt idx="3">
                  <c:v>zodpovedá súčasným trendom</c:v>
                </c:pt>
                <c:pt idx="4">
                  <c:v>je precízne spracované</c:v>
                </c:pt>
                <c:pt idx="5">
                  <c:v>je zaujímavé</c:v>
                </c:pt>
                <c:pt idx="6">
                  <c:v>je z kvalitných materiálov</c:v>
                </c:pt>
                <c:pt idx="7">
                  <c:v>je dostupné v mojej veľkosti</c:v>
                </c:pt>
                <c:pt idx="8">
                  <c:v>je cenovo dostupné</c:v>
                </c:pt>
                <c:pt idx="9">
                  <c:v>páči sa mi</c:v>
                </c:pt>
              </c:strCache>
            </c:strRef>
          </c:cat>
          <c:val>
            <c:numRef>
              <c:f>Z7_top!$C$28:$L$28</c:f>
              <c:numCache>
                <c:formatCode>0</c:formatCode>
                <c:ptCount val="10"/>
                <c:pt idx="0">
                  <c:v>52.173913043478258</c:v>
                </c:pt>
                <c:pt idx="1">
                  <c:v>58.695652173913047</c:v>
                </c:pt>
                <c:pt idx="2">
                  <c:v>61.594202898550719</c:v>
                </c:pt>
                <c:pt idx="3">
                  <c:v>82.608695652173907</c:v>
                </c:pt>
                <c:pt idx="4">
                  <c:v>92.753623188405797</c:v>
                </c:pt>
                <c:pt idx="5">
                  <c:v>95.652173913043484</c:v>
                </c:pt>
                <c:pt idx="6">
                  <c:v>95.652173913043484</c:v>
                </c:pt>
                <c:pt idx="7">
                  <c:v>97.101449275362313</c:v>
                </c:pt>
                <c:pt idx="8">
                  <c:v>97.826086956521735</c:v>
                </c:pt>
                <c:pt idx="9">
                  <c:v>99.275362318840578</c:v>
                </c:pt>
              </c:numCache>
            </c:numRef>
          </c:val>
        </c:ser>
        <c:dLbls>
          <c:showLegendKey val="0"/>
          <c:showVal val="0"/>
          <c:showCatName val="0"/>
          <c:showSerName val="0"/>
          <c:showPercent val="0"/>
          <c:showBubbleSize val="0"/>
        </c:dLbls>
        <c:gapWidth val="60"/>
        <c:axId val="54934528"/>
        <c:axId val="54969088"/>
      </c:barChart>
      <c:catAx>
        <c:axId val="5493452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969088"/>
        <c:crosses val="autoZero"/>
        <c:auto val="1"/>
        <c:lblAlgn val="ctr"/>
        <c:lblOffset val="100"/>
        <c:noMultiLvlLbl val="0"/>
      </c:catAx>
      <c:valAx>
        <c:axId val="54969088"/>
        <c:scaling>
          <c:orientation val="minMax"/>
          <c:max val="100"/>
          <c:min val="0"/>
        </c:scaling>
        <c:delete val="1"/>
        <c:axPos val="b"/>
        <c:numFmt formatCode="0" sourceLinked="1"/>
        <c:majorTickMark val="out"/>
        <c:minorTickMark val="none"/>
        <c:tickLblPos val="nextTo"/>
        <c:crossAx val="5493452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77406039995614806"/>
          <c:y val="6.2696595349766168E-2"/>
          <c:w val="0.13401227788449338"/>
          <c:h val="0.85933159695572603"/>
        </c:manualLayout>
      </c:layout>
      <c:barChart>
        <c:barDir val="bar"/>
        <c:grouping val="clustered"/>
        <c:varyColors val="0"/>
        <c:ser>
          <c:idx val="0"/>
          <c:order val="0"/>
          <c:tx>
            <c:strRef>
              <c:f>Z7_top!$B$27</c:f>
              <c:strCache>
                <c:ptCount val="1"/>
                <c:pt idx="0">
                  <c:v>Celkem SR</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Z7_top!$C$26:$L$26</c:f>
              <c:strCache>
                <c:ptCount val="10"/>
                <c:pt idx="0">
                  <c:v>je od dobre známej značky</c:v>
                </c:pt>
                <c:pt idx="1">
                  <c:v>je zo slovenskej/českej produkcie</c:v>
                </c:pt>
                <c:pt idx="2">
                  <c:v>je od mojej obľúbenej značky</c:v>
                </c:pt>
                <c:pt idx="3">
                  <c:v>zodpovedá súčasným trendom</c:v>
                </c:pt>
                <c:pt idx="4">
                  <c:v>je precízne spracované</c:v>
                </c:pt>
                <c:pt idx="5">
                  <c:v>je zaujímavé</c:v>
                </c:pt>
                <c:pt idx="6">
                  <c:v>je z kvalitných materiálov</c:v>
                </c:pt>
                <c:pt idx="7">
                  <c:v>je dostupné v mojej veľkosti</c:v>
                </c:pt>
                <c:pt idx="8">
                  <c:v>je cenovo dostupné</c:v>
                </c:pt>
                <c:pt idx="9">
                  <c:v>páči sa mi</c:v>
                </c:pt>
              </c:strCache>
            </c:strRef>
          </c:cat>
          <c:val>
            <c:numRef>
              <c:f>Z7_top!$C$27:$L$27</c:f>
              <c:numCache>
                <c:formatCode>0</c:formatCode>
                <c:ptCount val="10"/>
                <c:pt idx="0">
                  <c:v>56.58536585365853</c:v>
                </c:pt>
                <c:pt idx="1">
                  <c:v>58.536585365853654</c:v>
                </c:pt>
                <c:pt idx="2">
                  <c:v>63.902439024390247</c:v>
                </c:pt>
                <c:pt idx="3">
                  <c:v>80.487804878048792</c:v>
                </c:pt>
                <c:pt idx="4">
                  <c:v>91.219512195121951</c:v>
                </c:pt>
                <c:pt idx="5">
                  <c:v>92.195121951219519</c:v>
                </c:pt>
                <c:pt idx="6">
                  <c:v>96.097560975609753</c:v>
                </c:pt>
                <c:pt idx="7">
                  <c:v>96.58536585365853</c:v>
                </c:pt>
                <c:pt idx="8">
                  <c:v>97.560975609756099</c:v>
                </c:pt>
                <c:pt idx="9">
                  <c:v>98.536585365853654</c:v>
                </c:pt>
              </c:numCache>
            </c:numRef>
          </c:val>
        </c:ser>
        <c:dLbls>
          <c:showLegendKey val="0"/>
          <c:showVal val="0"/>
          <c:showCatName val="0"/>
          <c:showSerName val="0"/>
          <c:showPercent val="0"/>
          <c:showBubbleSize val="0"/>
        </c:dLbls>
        <c:gapWidth val="60"/>
        <c:axId val="54981376"/>
        <c:axId val="54982912"/>
      </c:barChart>
      <c:catAx>
        <c:axId val="54981376"/>
        <c:scaling>
          <c:orientation val="minMax"/>
        </c:scaling>
        <c:delete val="0"/>
        <c:axPos val="l"/>
        <c:numFmt formatCode="General" sourceLinked="1"/>
        <c:majorTickMark val="out"/>
        <c:minorTickMark val="none"/>
        <c:tickLblPos val="nextTo"/>
        <c:txPr>
          <a:bodyPr anchor="ctr" anchorCtr="1"/>
          <a:lstStyle/>
          <a:p>
            <a:pPr>
              <a:defRPr sz="1200" b="0"/>
            </a:pPr>
            <a:endParaRPr lang="cs-CZ"/>
          </a:p>
        </c:txPr>
        <c:crossAx val="54982912"/>
        <c:crosses val="autoZero"/>
        <c:auto val="1"/>
        <c:lblAlgn val="ctr"/>
        <c:lblOffset val="100"/>
        <c:noMultiLvlLbl val="0"/>
      </c:catAx>
      <c:valAx>
        <c:axId val="54982912"/>
        <c:scaling>
          <c:orientation val="minMax"/>
          <c:max val="100"/>
          <c:min val="0"/>
        </c:scaling>
        <c:delete val="1"/>
        <c:axPos val="b"/>
        <c:numFmt formatCode="0" sourceLinked="1"/>
        <c:majorTickMark val="out"/>
        <c:minorTickMark val="none"/>
        <c:tickLblPos val="nextTo"/>
        <c:crossAx val="54981376"/>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1520894417134202E-2"/>
          <c:y val="2.6257855740963999E-2"/>
          <c:w val="0.89250059432887296"/>
          <c:h val="0.79927742903682597"/>
        </c:manualLayout>
      </c:layout>
      <c:barChart>
        <c:barDir val="bar"/>
        <c:grouping val="percentStacked"/>
        <c:varyColors val="0"/>
        <c:ser>
          <c:idx val="0"/>
          <c:order val="0"/>
          <c:tx>
            <c:strRef>
              <c:f>PR5_sk!$J$7</c:f>
              <c:strCache>
                <c:ptCount val="1"/>
                <c:pt idx="0">
                  <c:v>Líbí se mi a nosil/a bych to</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PR5_sk!$J$8:$J$13</c:f>
              <c:numCache>
                <c:formatCode>0</c:formatCode>
                <c:ptCount val="6"/>
                <c:pt idx="0">
                  <c:v>35.507246376811587</c:v>
                </c:pt>
                <c:pt idx="1">
                  <c:v>56.521739130434781</c:v>
                </c:pt>
                <c:pt idx="2">
                  <c:v>6.5217391304347823</c:v>
                </c:pt>
                <c:pt idx="3">
                  <c:v>34.32835820895523</c:v>
                </c:pt>
                <c:pt idx="4">
                  <c:v>10.44776119402985</c:v>
                </c:pt>
                <c:pt idx="5">
                  <c:v>43.283582089552233</c:v>
                </c:pt>
              </c:numCache>
            </c:numRef>
          </c:val>
        </c:ser>
        <c:ser>
          <c:idx val="1"/>
          <c:order val="1"/>
          <c:tx>
            <c:strRef>
              <c:f>PR5_sk!$K$7</c:f>
              <c:strCache>
                <c:ptCount val="1"/>
                <c:pt idx="0">
                  <c:v>Líbí se mi, ale je to jen pro dokonalou postavu</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PR5_sk!$K$8:$K$13</c:f>
              <c:numCache>
                <c:formatCode>0</c:formatCode>
                <c:ptCount val="6"/>
                <c:pt idx="0">
                  <c:v>26.086956521739129</c:v>
                </c:pt>
                <c:pt idx="1">
                  <c:v>7.9710144927536231</c:v>
                </c:pt>
                <c:pt idx="2">
                  <c:v>39.855072463768103</c:v>
                </c:pt>
                <c:pt idx="3">
                  <c:v>10.44776119402985</c:v>
                </c:pt>
                <c:pt idx="4">
                  <c:v>0</c:v>
                </c:pt>
                <c:pt idx="5">
                  <c:v>5.9701492537313428</c:v>
                </c:pt>
              </c:numCache>
            </c:numRef>
          </c:val>
        </c:ser>
        <c:ser>
          <c:idx val="2"/>
          <c:order val="2"/>
          <c:tx>
            <c:strRef>
              <c:f>PR5_sk!$L$7</c:f>
              <c:strCache>
                <c:ptCount val="1"/>
                <c:pt idx="0">
                  <c:v>Líbí se mi, ale sám/sama bych si na to netroufl/a</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PR5_sk!$L$8:$L$13</c:f>
              <c:numCache>
                <c:formatCode>0</c:formatCode>
                <c:ptCount val="6"/>
                <c:pt idx="0">
                  <c:v>11.594202898550719</c:v>
                </c:pt>
                <c:pt idx="1">
                  <c:v>8.6956521739130448</c:v>
                </c:pt>
                <c:pt idx="2">
                  <c:v>13.043478260869559</c:v>
                </c:pt>
                <c:pt idx="3">
                  <c:v>8.9552238805970141</c:v>
                </c:pt>
                <c:pt idx="4">
                  <c:v>22.388059701492541</c:v>
                </c:pt>
                <c:pt idx="5">
                  <c:v>16.417910447761191</c:v>
                </c:pt>
              </c:numCache>
            </c:numRef>
          </c:val>
        </c:ser>
        <c:ser>
          <c:idx val="9"/>
          <c:order val="3"/>
          <c:tx>
            <c:strRef>
              <c:f>PR5_sk!$M$7</c:f>
              <c:strCache>
                <c:ptCount val="1"/>
                <c:pt idx="0">
                  <c:v>Nelíbí se mi</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PR5_sk!$M$8:$M$13</c:f>
              <c:numCache>
                <c:formatCode>0</c:formatCode>
                <c:ptCount val="6"/>
                <c:pt idx="0">
                  <c:v>25.3623188405797</c:v>
                </c:pt>
                <c:pt idx="1">
                  <c:v>23.188405797101449</c:v>
                </c:pt>
                <c:pt idx="2">
                  <c:v>37.681159420289859</c:v>
                </c:pt>
                <c:pt idx="3">
                  <c:v>44.776119402985081</c:v>
                </c:pt>
                <c:pt idx="4">
                  <c:v>61.194029850746247</c:v>
                </c:pt>
                <c:pt idx="5">
                  <c:v>26.865671641791039</c:v>
                </c:pt>
              </c:numCache>
            </c:numRef>
          </c:val>
        </c:ser>
        <c:ser>
          <c:idx val="10"/>
          <c:order val="4"/>
          <c:tx>
            <c:strRef>
              <c:f>PR5_sk!$N$7</c:f>
              <c:strCache>
                <c:ptCount val="1"/>
                <c:pt idx="0">
                  <c:v>Nevím, nedokážu posoudit</c:v>
                </c:pt>
              </c:strCache>
            </c:strRef>
          </c:tx>
          <c:spPr>
            <a:solidFill>
              <a:srgbClr val="002F5E"/>
            </a:solidFill>
            <a:ln>
              <a:solidFill>
                <a:schemeClr val="bg1">
                  <a:lumMod val="95000"/>
                </a:schemeClr>
              </a:solidFill>
            </a:ln>
          </c:spPr>
          <c:invertIfNegative val="0"/>
          <c:dLbls>
            <c:numFmt formatCode="#,##0&quot;%&quot;" sourceLinked="0"/>
            <c:spPr>
              <a:noFill/>
              <a:ln>
                <a:noFill/>
              </a:ln>
              <a:effectLst/>
            </c:spPr>
            <c:txPr>
              <a:bodyPr/>
              <a:lstStyle/>
              <a:p>
                <a:pPr>
                  <a:defRPr>
                    <a:solidFill>
                      <a:schemeClr val="bg1"/>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PR5_sk!$N$8:$N$13</c:f>
              <c:numCache>
                <c:formatCode>0</c:formatCode>
                <c:ptCount val="6"/>
                <c:pt idx="0">
                  <c:v>1.449275362318841</c:v>
                </c:pt>
                <c:pt idx="1">
                  <c:v>3.6231884057971011</c:v>
                </c:pt>
                <c:pt idx="2">
                  <c:v>2.8985507246376812</c:v>
                </c:pt>
                <c:pt idx="3">
                  <c:v>1.4925373134328359</c:v>
                </c:pt>
                <c:pt idx="4">
                  <c:v>5.9701492537313428</c:v>
                </c:pt>
                <c:pt idx="5">
                  <c:v>7.4626865671641784</c:v>
                </c:pt>
              </c:numCache>
            </c:numRef>
          </c:val>
        </c:ser>
        <c:dLbls>
          <c:showLegendKey val="0"/>
          <c:showVal val="1"/>
          <c:showCatName val="0"/>
          <c:showSerName val="0"/>
          <c:showPercent val="0"/>
          <c:showBubbleSize val="0"/>
        </c:dLbls>
        <c:gapWidth val="150"/>
        <c:overlap val="100"/>
        <c:axId val="55187328"/>
        <c:axId val="55188864"/>
      </c:barChart>
      <c:catAx>
        <c:axId val="55187328"/>
        <c:scaling>
          <c:orientation val="maxMin"/>
        </c:scaling>
        <c:delete val="0"/>
        <c:axPos val="l"/>
        <c:numFmt formatCode="General" sourceLinked="1"/>
        <c:majorTickMark val="out"/>
        <c:minorTickMark val="none"/>
        <c:tickLblPos val="none"/>
        <c:crossAx val="55188864"/>
        <c:crosses val="autoZero"/>
        <c:auto val="1"/>
        <c:lblAlgn val="ctr"/>
        <c:lblOffset val="100"/>
        <c:noMultiLvlLbl val="0"/>
      </c:catAx>
      <c:valAx>
        <c:axId val="55188864"/>
        <c:scaling>
          <c:orientation val="minMax"/>
        </c:scaling>
        <c:delete val="1"/>
        <c:axPos val="t"/>
        <c:numFmt formatCode="0%" sourceLinked="1"/>
        <c:majorTickMark val="out"/>
        <c:minorTickMark val="none"/>
        <c:tickLblPos val="nextTo"/>
        <c:crossAx val="55187328"/>
        <c:crosses val="autoZero"/>
        <c:crossBetween val="between"/>
      </c:valAx>
      <c:spPr>
        <a:noFill/>
        <a:ln>
          <a:noFill/>
        </a:ln>
      </c:spPr>
    </c:plotArea>
    <c:legend>
      <c:legendPos val="r"/>
      <c:layout>
        <c:manualLayout>
          <c:xMode val="edge"/>
          <c:yMode val="edge"/>
          <c:x val="6.0730846898149803E-2"/>
          <c:y val="0.82556066714642495"/>
          <c:w val="0.89409674307777598"/>
          <c:h val="0.15084187209681499"/>
        </c:manualLayout>
      </c:layout>
      <c:overlay val="0"/>
      <c:txPr>
        <a:bodyPr/>
        <a:lstStyle/>
        <a:p>
          <a:pPr>
            <a:defRPr sz="900"/>
          </a:pPr>
          <a:endParaRPr lang="cs-CZ"/>
        </a:p>
      </c:txPr>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'PR7'!$B$24</c:f>
              <c:strCache>
                <c:ptCount val="1"/>
                <c:pt idx="0">
                  <c:v>Muži</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'PR7'!$C$21:$S$21</c:f>
              <c:strCache>
                <c:ptCount val="17"/>
                <c:pt idx="0">
                  <c:v>Spravodajské weby</c:v>
                </c:pt>
                <c:pt idx="1">
                  <c:v>Zahraničné tlačené magazíny</c:v>
                </c:pt>
                <c:pt idx="2">
                  <c:v>Modelky alebo módni návrhári</c:v>
                </c:pt>
                <c:pt idx="3">
                  <c:v>Tlačoviny pre ženy alebo mužov</c:v>
                </c:pt>
                <c:pt idx="4">
                  <c:v>Moje obľúbené osobnosti/celebrity</c:v>
                </c:pt>
                <c:pt idx="5">
                  <c:v>Zahraničné módne blogy</c:v>
                </c:pt>
                <c:pt idx="6">
                  <c:v>Zahraničné online módne magazíny</c:v>
                </c:pt>
                <c:pt idx="7">
                  <c:v>Slovenské tlačené magazíny</c:v>
                </c:pt>
                <c:pt idx="8">
                  <c:v>Slovenské módne blogy</c:v>
                </c:pt>
                <c:pt idx="9">
                  <c:v>O módu sa nezaujímam</c:v>
                </c:pt>
                <c:pt idx="10">
                  <c:v>Slovenské online módne magazíny</c:v>
                </c:pt>
                <c:pt idx="11">
                  <c:v>Niečo iné</c:v>
                </c:pt>
                <c:pt idx="12">
                  <c:v>Kolegovia v práci alebo v škole</c:v>
                </c:pt>
                <c:pt idx="13">
                  <c:v>Kamarát/ka v okolí, ktorá sa o módu zaujíma</c:v>
                </c:pt>
                <c:pt idx="14">
                  <c:v>Ponuka v e-shopoch</c:v>
                </c:pt>
                <c:pt idx="15">
                  <c:v>Náhodní ľudia na verejnosti</c:v>
                </c:pt>
                <c:pt idx="16">
                  <c:v>Ponuka v predajniach</c:v>
                </c:pt>
              </c:strCache>
            </c:strRef>
          </c:cat>
          <c:val>
            <c:numRef>
              <c:f>'PR7'!$C$24:$S$24</c:f>
              <c:numCache>
                <c:formatCode>0</c:formatCode>
                <c:ptCount val="17"/>
                <c:pt idx="0">
                  <c:v>1.4925373134328357</c:v>
                </c:pt>
                <c:pt idx="1">
                  <c:v>2.9850746268656714</c:v>
                </c:pt>
                <c:pt idx="2">
                  <c:v>4.4776119402985071</c:v>
                </c:pt>
                <c:pt idx="3">
                  <c:v>4.4776119402985071</c:v>
                </c:pt>
                <c:pt idx="4">
                  <c:v>5.9701492537313428</c:v>
                </c:pt>
                <c:pt idx="5">
                  <c:v>1.4925373134328357</c:v>
                </c:pt>
                <c:pt idx="6">
                  <c:v>4.4776119402985071</c:v>
                </c:pt>
                <c:pt idx="7">
                  <c:v>10.44776119402985</c:v>
                </c:pt>
                <c:pt idx="8">
                  <c:v>8.9552238805970141</c:v>
                </c:pt>
                <c:pt idx="9">
                  <c:v>22.388059701492537</c:v>
                </c:pt>
                <c:pt idx="10">
                  <c:v>2.9850746268656714</c:v>
                </c:pt>
                <c:pt idx="11">
                  <c:v>17.910447761194028</c:v>
                </c:pt>
                <c:pt idx="12">
                  <c:v>20.8955223880597</c:v>
                </c:pt>
                <c:pt idx="13">
                  <c:v>14.925373134328357</c:v>
                </c:pt>
                <c:pt idx="14">
                  <c:v>26.865671641791046</c:v>
                </c:pt>
                <c:pt idx="15">
                  <c:v>32.835820895522389</c:v>
                </c:pt>
                <c:pt idx="16">
                  <c:v>41.791044776119399</c:v>
                </c:pt>
              </c:numCache>
            </c:numRef>
          </c:val>
        </c:ser>
        <c:dLbls>
          <c:showLegendKey val="0"/>
          <c:showVal val="0"/>
          <c:showCatName val="0"/>
          <c:showSerName val="0"/>
          <c:showPercent val="0"/>
          <c:showBubbleSize val="0"/>
        </c:dLbls>
        <c:gapWidth val="60"/>
        <c:axId val="54291840"/>
        <c:axId val="54310016"/>
      </c:barChart>
      <c:catAx>
        <c:axId val="54291840"/>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310016"/>
        <c:crosses val="autoZero"/>
        <c:auto val="1"/>
        <c:lblAlgn val="ctr"/>
        <c:lblOffset val="100"/>
        <c:noMultiLvlLbl val="0"/>
      </c:catAx>
      <c:valAx>
        <c:axId val="54310016"/>
        <c:scaling>
          <c:orientation val="minMax"/>
          <c:max val="100"/>
          <c:min val="0"/>
        </c:scaling>
        <c:delete val="1"/>
        <c:axPos val="b"/>
        <c:numFmt formatCode="0" sourceLinked="1"/>
        <c:majorTickMark val="out"/>
        <c:minorTickMark val="none"/>
        <c:tickLblPos val="nextTo"/>
        <c:crossAx val="54291840"/>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17686078358443"/>
          <c:y val="2.6257855740963999E-2"/>
          <c:w val="0.66133554658847105"/>
          <c:h val="0.79927742903682597"/>
        </c:manualLayout>
      </c:layout>
      <c:barChart>
        <c:barDir val="bar"/>
        <c:grouping val="percentStacked"/>
        <c:varyColors val="0"/>
        <c:ser>
          <c:idx val="0"/>
          <c:order val="0"/>
          <c:tx>
            <c:strRef>
              <c:f>PR5_sk!$J$14</c:f>
              <c:strCache>
                <c:ptCount val="1"/>
                <c:pt idx="0">
                  <c:v>Sluší mužům/ženám více než jiné styly</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PR5_sk!$J$15:$J$20</c:f>
              <c:numCache>
                <c:formatCode>0</c:formatCode>
                <c:ptCount val="6"/>
                <c:pt idx="0">
                  <c:v>13.432835820895519</c:v>
                </c:pt>
                <c:pt idx="1">
                  <c:v>7.4626865671641784</c:v>
                </c:pt>
                <c:pt idx="2">
                  <c:v>16.417910447761191</c:v>
                </c:pt>
                <c:pt idx="3">
                  <c:v>4.3478260869565206</c:v>
                </c:pt>
                <c:pt idx="4">
                  <c:v>0</c:v>
                </c:pt>
                <c:pt idx="5">
                  <c:v>18.115942028985511</c:v>
                </c:pt>
              </c:numCache>
            </c:numRef>
          </c:val>
        </c:ser>
        <c:ser>
          <c:idx val="1"/>
          <c:order val="1"/>
          <c:tx>
            <c:strRef>
              <c:f>PR5_sk!$K$14</c:f>
              <c:strCache>
                <c:ptCount val="1"/>
                <c:pt idx="0">
                  <c:v>Sluší mužům/ženám stejně jako jiné styly</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PR5_sk!$K$15:$K$20</c:f>
              <c:numCache>
                <c:formatCode>0</c:formatCode>
                <c:ptCount val="6"/>
                <c:pt idx="0">
                  <c:v>38.805970149253731</c:v>
                </c:pt>
                <c:pt idx="1">
                  <c:v>25.373134328358208</c:v>
                </c:pt>
                <c:pt idx="2">
                  <c:v>31.343283582089551</c:v>
                </c:pt>
                <c:pt idx="3">
                  <c:v>42.028985507246368</c:v>
                </c:pt>
                <c:pt idx="4">
                  <c:v>2.1739130434782612</c:v>
                </c:pt>
                <c:pt idx="5">
                  <c:v>64.492753623188406</c:v>
                </c:pt>
              </c:numCache>
            </c:numRef>
          </c:val>
        </c:ser>
        <c:ser>
          <c:idx val="2"/>
          <c:order val="2"/>
          <c:tx>
            <c:strRef>
              <c:f>PR5_sk!$L$14</c:f>
              <c:strCache>
                <c:ptCount val="1"/>
                <c:pt idx="0">
                  <c:v>Sluší mužům/ženám méně než jiné styly</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PR5_sk!$L$15:$L$20</c:f>
              <c:numCache>
                <c:formatCode>0</c:formatCode>
                <c:ptCount val="6"/>
                <c:pt idx="0">
                  <c:v>11.940298507462691</c:v>
                </c:pt>
                <c:pt idx="1">
                  <c:v>28.35820895522388</c:v>
                </c:pt>
                <c:pt idx="2">
                  <c:v>25.373134328358208</c:v>
                </c:pt>
                <c:pt idx="3">
                  <c:v>31.159420289855071</c:v>
                </c:pt>
                <c:pt idx="4">
                  <c:v>17.39130434782609</c:v>
                </c:pt>
                <c:pt idx="5">
                  <c:v>8.6956521739130448</c:v>
                </c:pt>
              </c:numCache>
            </c:numRef>
          </c:val>
        </c:ser>
        <c:ser>
          <c:idx val="9"/>
          <c:order val="3"/>
          <c:tx>
            <c:strRef>
              <c:f>PR5_sk!$M$14</c:f>
              <c:strCache>
                <c:ptCount val="1"/>
                <c:pt idx="0">
                  <c:v>Zcela mužům/ženám nesluší</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PR5_sk!$M$15:$M$20</c:f>
              <c:numCache>
                <c:formatCode>0</c:formatCode>
                <c:ptCount val="6"/>
                <c:pt idx="0">
                  <c:v>32.835820895522382</c:v>
                </c:pt>
                <c:pt idx="1">
                  <c:v>31.343283582089551</c:v>
                </c:pt>
                <c:pt idx="2">
                  <c:v>13.432835820895519</c:v>
                </c:pt>
                <c:pt idx="3">
                  <c:v>16.666666666666661</c:v>
                </c:pt>
                <c:pt idx="4">
                  <c:v>76.811594202898533</c:v>
                </c:pt>
                <c:pt idx="5">
                  <c:v>5.7971014492753614</c:v>
                </c:pt>
              </c:numCache>
            </c:numRef>
          </c:val>
        </c:ser>
        <c:ser>
          <c:idx val="10"/>
          <c:order val="4"/>
          <c:tx>
            <c:strRef>
              <c:f>PR5_sk!$N$14</c:f>
              <c:strCache>
                <c:ptCount val="1"/>
                <c:pt idx="0">
                  <c:v>Nevím, nedokážu posoudit</c:v>
                </c:pt>
              </c:strCache>
            </c:strRef>
          </c:tx>
          <c:spPr>
            <a:solidFill>
              <a:srgbClr val="002F5E"/>
            </a:solidFill>
            <a:ln>
              <a:solidFill>
                <a:schemeClr val="bg1">
                  <a:lumMod val="95000"/>
                </a:schemeClr>
              </a:solidFill>
            </a:ln>
          </c:spPr>
          <c:invertIfNegative val="0"/>
          <c:dLbls>
            <c:numFmt formatCode="#,##0&quot;%&quot;" sourceLinked="0"/>
            <c:spPr>
              <a:noFill/>
              <a:ln>
                <a:noFill/>
              </a:ln>
              <a:effectLst/>
            </c:spPr>
            <c:txPr>
              <a:bodyPr/>
              <a:lstStyle/>
              <a:p>
                <a:pPr>
                  <a:defRPr>
                    <a:solidFill>
                      <a:schemeClr val="bg1"/>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PR5_sk!$N$15:$N$20</c:f>
              <c:numCache>
                <c:formatCode>0</c:formatCode>
                <c:ptCount val="6"/>
                <c:pt idx="0">
                  <c:v>2.9850746268656709</c:v>
                </c:pt>
                <c:pt idx="1">
                  <c:v>7.4626865671641784</c:v>
                </c:pt>
                <c:pt idx="2">
                  <c:v>13.432835820895519</c:v>
                </c:pt>
                <c:pt idx="3">
                  <c:v>5.7971014492753614</c:v>
                </c:pt>
                <c:pt idx="4">
                  <c:v>3.6231884057971011</c:v>
                </c:pt>
                <c:pt idx="5">
                  <c:v>2.8985507246376812</c:v>
                </c:pt>
              </c:numCache>
            </c:numRef>
          </c:val>
        </c:ser>
        <c:dLbls>
          <c:showLegendKey val="0"/>
          <c:showVal val="1"/>
          <c:showCatName val="0"/>
          <c:showSerName val="0"/>
          <c:showPercent val="0"/>
          <c:showBubbleSize val="0"/>
        </c:dLbls>
        <c:gapWidth val="150"/>
        <c:overlap val="100"/>
        <c:axId val="55530240"/>
        <c:axId val="55531776"/>
      </c:barChart>
      <c:catAx>
        <c:axId val="55530240"/>
        <c:scaling>
          <c:orientation val="maxMin"/>
        </c:scaling>
        <c:delete val="0"/>
        <c:axPos val="l"/>
        <c:numFmt formatCode="General" sourceLinked="1"/>
        <c:majorTickMark val="out"/>
        <c:minorTickMark val="none"/>
        <c:tickLblPos val="none"/>
        <c:crossAx val="55531776"/>
        <c:crosses val="autoZero"/>
        <c:auto val="1"/>
        <c:lblAlgn val="ctr"/>
        <c:lblOffset val="100"/>
        <c:noMultiLvlLbl val="0"/>
      </c:catAx>
      <c:valAx>
        <c:axId val="55531776"/>
        <c:scaling>
          <c:orientation val="minMax"/>
        </c:scaling>
        <c:delete val="1"/>
        <c:axPos val="t"/>
        <c:numFmt formatCode="0%" sourceLinked="1"/>
        <c:majorTickMark val="out"/>
        <c:minorTickMark val="none"/>
        <c:tickLblPos val="nextTo"/>
        <c:crossAx val="55530240"/>
        <c:crosses val="autoZero"/>
        <c:crossBetween val="between"/>
      </c:valAx>
      <c:spPr>
        <a:noFill/>
        <a:ln>
          <a:noFill/>
        </a:ln>
      </c:spPr>
    </c:plotArea>
    <c:legend>
      <c:legendPos val="r"/>
      <c:layout>
        <c:manualLayout>
          <c:xMode val="edge"/>
          <c:yMode val="edge"/>
          <c:x val="0.10773673910845"/>
          <c:y val="0.823039730549326"/>
          <c:w val="0.75722016663882097"/>
          <c:h val="0.161916159627774"/>
        </c:manualLayout>
      </c:layout>
      <c:overlay val="0"/>
      <c:txPr>
        <a:bodyPr/>
        <a:lstStyle/>
        <a:p>
          <a:pPr>
            <a:defRPr sz="900"/>
          </a:pPr>
          <a:endParaRPr lang="cs-CZ"/>
        </a:p>
      </c:txPr>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1520894417134202E-2"/>
          <c:y val="2.6257855740963999E-2"/>
          <c:w val="0.89250059432887296"/>
          <c:h val="0.79927742903682597"/>
        </c:manualLayout>
      </c:layout>
      <c:barChart>
        <c:barDir val="bar"/>
        <c:grouping val="percentStacked"/>
        <c:varyColors val="0"/>
        <c:ser>
          <c:idx val="0"/>
          <c:order val="0"/>
          <c:tx>
            <c:strRef>
              <c:f>PR5_cz!$J$7</c:f>
              <c:strCache>
                <c:ptCount val="1"/>
                <c:pt idx="0">
                  <c:v>Líbí se mi a nosil/a bych to</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PR5_cz!$J$8:$J$13</c:f>
              <c:numCache>
                <c:formatCode>0</c:formatCode>
                <c:ptCount val="6"/>
                <c:pt idx="0">
                  <c:v>29.35779816513762</c:v>
                </c:pt>
                <c:pt idx="1">
                  <c:v>57.339449541284388</c:v>
                </c:pt>
                <c:pt idx="2">
                  <c:v>8.256880733944957</c:v>
                </c:pt>
                <c:pt idx="3">
                  <c:v>36.263736263736263</c:v>
                </c:pt>
                <c:pt idx="4">
                  <c:v>4.9450549450549453</c:v>
                </c:pt>
                <c:pt idx="5">
                  <c:v>62.637362637362628</c:v>
                </c:pt>
              </c:numCache>
            </c:numRef>
          </c:val>
        </c:ser>
        <c:ser>
          <c:idx val="1"/>
          <c:order val="1"/>
          <c:tx>
            <c:strRef>
              <c:f>PR5_cz!$K$7</c:f>
              <c:strCache>
                <c:ptCount val="1"/>
                <c:pt idx="0">
                  <c:v>Líbí se mi, ale je to jen pro dokonalou postavu</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PR5_cz!$K$8:$K$13</c:f>
              <c:numCache>
                <c:formatCode>0</c:formatCode>
                <c:ptCount val="6"/>
                <c:pt idx="0">
                  <c:v>30.27522935779816</c:v>
                </c:pt>
                <c:pt idx="1">
                  <c:v>6.4220183486238529</c:v>
                </c:pt>
                <c:pt idx="2">
                  <c:v>32.11009174311927</c:v>
                </c:pt>
                <c:pt idx="3">
                  <c:v>8.7912087912087902</c:v>
                </c:pt>
                <c:pt idx="4">
                  <c:v>2.197802197802198</c:v>
                </c:pt>
                <c:pt idx="5">
                  <c:v>10.43956043956044</c:v>
                </c:pt>
              </c:numCache>
            </c:numRef>
          </c:val>
        </c:ser>
        <c:ser>
          <c:idx val="2"/>
          <c:order val="2"/>
          <c:tx>
            <c:strRef>
              <c:f>PR5_cz!$L$7</c:f>
              <c:strCache>
                <c:ptCount val="1"/>
                <c:pt idx="0">
                  <c:v>Líbí se mi, ale sám/sama bych si na to netroufl/a</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PR5_cz!$L$8:$L$13</c:f>
              <c:numCache>
                <c:formatCode>0</c:formatCode>
                <c:ptCount val="6"/>
                <c:pt idx="0">
                  <c:v>9.6330275229357785</c:v>
                </c:pt>
                <c:pt idx="1">
                  <c:v>4.5871559633027514</c:v>
                </c:pt>
                <c:pt idx="2">
                  <c:v>15.13761467889908</c:v>
                </c:pt>
                <c:pt idx="3">
                  <c:v>9.8901098901098905</c:v>
                </c:pt>
                <c:pt idx="4">
                  <c:v>26.92307692307692</c:v>
                </c:pt>
                <c:pt idx="5">
                  <c:v>7.6923076923076916</c:v>
                </c:pt>
              </c:numCache>
            </c:numRef>
          </c:val>
        </c:ser>
        <c:ser>
          <c:idx val="9"/>
          <c:order val="3"/>
          <c:tx>
            <c:strRef>
              <c:f>PR5_cz!$M$7</c:f>
              <c:strCache>
                <c:ptCount val="1"/>
                <c:pt idx="0">
                  <c:v>Nelíbí se mi</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PR5_cz!$M$8:$M$13</c:f>
              <c:numCache>
                <c:formatCode>0</c:formatCode>
                <c:ptCount val="6"/>
                <c:pt idx="0">
                  <c:v>27.064220183486231</c:v>
                </c:pt>
                <c:pt idx="1">
                  <c:v>28.440366972477062</c:v>
                </c:pt>
                <c:pt idx="2">
                  <c:v>41.284403669724767</c:v>
                </c:pt>
                <c:pt idx="3">
                  <c:v>41.208791208791212</c:v>
                </c:pt>
                <c:pt idx="4">
                  <c:v>62.08791208791208</c:v>
                </c:pt>
                <c:pt idx="5">
                  <c:v>13.18681318681319</c:v>
                </c:pt>
              </c:numCache>
            </c:numRef>
          </c:val>
        </c:ser>
        <c:ser>
          <c:idx val="10"/>
          <c:order val="4"/>
          <c:tx>
            <c:strRef>
              <c:f>PR5_cz!$N$7</c:f>
              <c:strCache>
                <c:ptCount val="1"/>
                <c:pt idx="0">
                  <c:v>Nevím, nedokážu posoudit</c:v>
                </c:pt>
              </c:strCache>
            </c:strRef>
          </c:tx>
          <c:spPr>
            <a:solidFill>
              <a:srgbClr val="002F5E"/>
            </a:solidFill>
            <a:ln>
              <a:solidFill>
                <a:schemeClr val="bg1">
                  <a:lumMod val="95000"/>
                </a:schemeClr>
              </a:solidFill>
            </a:ln>
          </c:spPr>
          <c:invertIfNegative val="0"/>
          <c:dLbls>
            <c:numFmt formatCode="#,##0&quot;%&quot;" sourceLinked="0"/>
            <c:spPr>
              <a:noFill/>
              <a:ln>
                <a:noFill/>
              </a:ln>
              <a:effectLst/>
            </c:spPr>
            <c:txPr>
              <a:bodyPr/>
              <a:lstStyle/>
              <a:p>
                <a:pPr>
                  <a:defRPr>
                    <a:solidFill>
                      <a:schemeClr val="bg1"/>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PR5_cz!$N$8:$N$13</c:f>
              <c:numCache>
                <c:formatCode>0</c:formatCode>
                <c:ptCount val="6"/>
                <c:pt idx="0">
                  <c:v>3.669724770642202</c:v>
                </c:pt>
                <c:pt idx="1">
                  <c:v>3.2110091743119269</c:v>
                </c:pt>
                <c:pt idx="2">
                  <c:v>3.2110091743119269</c:v>
                </c:pt>
                <c:pt idx="3">
                  <c:v>3.8461538461538458</c:v>
                </c:pt>
                <c:pt idx="4">
                  <c:v>3.8461538461538458</c:v>
                </c:pt>
                <c:pt idx="5">
                  <c:v>6.0439560439560429</c:v>
                </c:pt>
              </c:numCache>
            </c:numRef>
          </c:val>
        </c:ser>
        <c:dLbls>
          <c:showLegendKey val="0"/>
          <c:showVal val="1"/>
          <c:showCatName val="0"/>
          <c:showSerName val="0"/>
          <c:showPercent val="0"/>
          <c:showBubbleSize val="0"/>
        </c:dLbls>
        <c:gapWidth val="150"/>
        <c:overlap val="100"/>
        <c:axId val="55326208"/>
        <c:axId val="55327744"/>
      </c:barChart>
      <c:catAx>
        <c:axId val="55326208"/>
        <c:scaling>
          <c:orientation val="maxMin"/>
        </c:scaling>
        <c:delete val="0"/>
        <c:axPos val="l"/>
        <c:numFmt formatCode="General" sourceLinked="1"/>
        <c:majorTickMark val="out"/>
        <c:minorTickMark val="none"/>
        <c:tickLblPos val="none"/>
        <c:crossAx val="55327744"/>
        <c:crosses val="autoZero"/>
        <c:auto val="1"/>
        <c:lblAlgn val="ctr"/>
        <c:lblOffset val="100"/>
        <c:noMultiLvlLbl val="0"/>
      </c:catAx>
      <c:valAx>
        <c:axId val="55327744"/>
        <c:scaling>
          <c:orientation val="minMax"/>
        </c:scaling>
        <c:delete val="1"/>
        <c:axPos val="t"/>
        <c:numFmt formatCode="0%" sourceLinked="1"/>
        <c:majorTickMark val="out"/>
        <c:minorTickMark val="none"/>
        <c:tickLblPos val="nextTo"/>
        <c:crossAx val="55326208"/>
        <c:crosses val="autoZero"/>
        <c:crossBetween val="between"/>
      </c:valAx>
      <c:spPr>
        <a:noFill/>
        <a:ln>
          <a:noFill/>
        </a:ln>
      </c:spPr>
    </c:plotArea>
    <c:legend>
      <c:legendPos val="r"/>
      <c:layout>
        <c:manualLayout>
          <c:xMode val="edge"/>
          <c:yMode val="edge"/>
          <c:x val="6.0730846898149803E-2"/>
          <c:y val="0.82556066714642495"/>
          <c:w val="0.89409674307777598"/>
          <c:h val="0.15084187209681499"/>
        </c:manualLayout>
      </c:layout>
      <c:overlay val="0"/>
      <c:txPr>
        <a:bodyPr/>
        <a:lstStyle/>
        <a:p>
          <a:pPr>
            <a:defRPr sz="900"/>
          </a:pPr>
          <a:endParaRPr lang="cs-CZ"/>
        </a:p>
      </c:txPr>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17686078358443"/>
          <c:y val="2.6257855740963999E-2"/>
          <c:w val="0.66133554658847105"/>
          <c:h val="0.79927742903682597"/>
        </c:manualLayout>
      </c:layout>
      <c:barChart>
        <c:barDir val="bar"/>
        <c:grouping val="percentStacked"/>
        <c:varyColors val="0"/>
        <c:ser>
          <c:idx val="0"/>
          <c:order val="0"/>
          <c:tx>
            <c:strRef>
              <c:f>PR5_cz!$J$14</c:f>
              <c:strCache>
                <c:ptCount val="1"/>
                <c:pt idx="0">
                  <c:v>Sluší mužům/ženám více než jiné styly</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PR5_cz!$J$15:$J$20</c:f>
              <c:numCache>
                <c:formatCode>0</c:formatCode>
                <c:ptCount val="6"/>
                <c:pt idx="0">
                  <c:v>15.934065934065931</c:v>
                </c:pt>
                <c:pt idx="1">
                  <c:v>4.9450549450549453</c:v>
                </c:pt>
                <c:pt idx="2">
                  <c:v>19.230769230769219</c:v>
                </c:pt>
                <c:pt idx="3">
                  <c:v>4.1284403669724767</c:v>
                </c:pt>
                <c:pt idx="4">
                  <c:v>0.91743119266055095</c:v>
                </c:pt>
                <c:pt idx="5">
                  <c:v>22.47706422018349</c:v>
                </c:pt>
              </c:numCache>
            </c:numRef>
          </c:val>
        </c:ser>
        <c:ser>
          <c:idx val="1"/>
          <c:order val="1"/>
          <c:tx>
            <c:strRef>
              <c:f>PR5_cz!$K$14</c:f>
              <c:strCache>
                <c:ptCount val="1"/>
                <c:pt idx="0">
                  <c:v>Sluší mužům/ženám stejně jako jiné styly</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PR5_cz!$K$15:$K$20</c:f>
              <c:numCache>
                <c:formatCode>0</c:formatCode>
                <c:ptCount val="6"/>
                <c:pt idx="0">
                  <c:v>46.703296703296687</c:v>
                </c:pt>
                <c:pt idx="1">
                  <c:v>32.417582417582402</c:v>
                </c:pt>
                <c:pt idx="2">
                  <c:v>34.615384615384599</c:v>
                </c:pt>
                <c:pt idx="3">
                  <c:v>43.577981651376128</c:v>
                </c:pt>
                <c:pt idx="4">
                  <c:v>2.2935779816513771</c:v>
                </c:pt>
                <c:pt idx="5">
                  <c:v>61.926605504587151</c:v>
                </c:pt>
              </c:numCache>
            </c:numRef>
          </c:val>
        </c:ser>
        <c:ser>
          <c:idx val="2"/>
          <c:order val="2"/>
          <c:tx>
            <c:strRef>
              <c:f>PR5_cz!$L$14</c:f>
              <c:strCache>
                <c:ptCount val="1"/>
                <c:pt idx="0">
                  <c:v>Sluší mužům/ženám méně než jiné styly</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PR5_cz!$L$15:$L$20</c:f>
              <c:numCache>
                <c:formatCode>0</c:formatCode>
                <c:ptCount val="6"/>
                <c:pt idx="0">
                  <c:v>19.780219780219781</c:v>
                </c:pt>
                <c:pt idx="1">
                  <c:v>39.010989010989007</c:v>
                </c:pt>
                <c:pt idx="2">
                  <c:v>24.72527472527473</c:v>
                </c:pt>
                <c:pt idx="3">
                  <c:v>32.568807339449542</c:v>
                </c:pt>
                <c:pt idx="4">
                  <c:v>15.13761467889908</c:v>
                </c:pt>
                <c:pt idx="5">
                  <c:v>11.92660550458716</c:v>
                </c:pt>
              </c:numCache>
            </c:numRef>
          </c:val>
        </c:ser>
        <c:ser>
          <c:idx val="9"/>
          <c:order val="3"/>
          <c:tx>
            <c:strRef>
              <c:f>PR5_cz!$M$14</c:f>
              <c:strCache>
                <c:ptCount val="1"/>
                <c:pt idx="0">
                  <c:v>Zcela mužům/ženám nesluší</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PR5_cz!$M$15:$M$20</c:f>
              <c:numCache>
                <c:formatCode>0</c:formatCode>
                <c:ptCount val="6"/>
                <c:pt idx="0">
                  <c:v>11.53846153846154</c:v>
                </c:pt>
                <c:pt idx="1">
                  <c:v>15.934065934065931</c:v>
                </c:pt>
                <c:pt idx="2">
                  <c:v>10.989010989010991</c:v>
                </c:pt>
                <c:pt idx="3">
                  <c:v>12.844036697247709</c:v>
                </c:pt>
                <c:pt idx="4">
                  <c:v>77.981651376146786</c:v>
                </c:pt>
                <c:pt idx="5">
                  <c:v>1.3761467889908261</c:v>
                </c:pt>
              </c:numCache>
            </c:numRef>
          </c:val>
        </c:ser>
        <c:ser>
          <c:idx val="10"/>
          <c:order val="4"/>
          <c:tx>
            <c:strRef>
              <c:f>PR5_cz!$N$14</c:f>
              <c:strCache>
                <c:ptCount val="1"/>
                <c:pt idx="0">
                  <c:v>Nevím, nedokážu posoudit</c:v>
                </c:pt>
              </c:strCache>
            </c:strRef>
          </c:tx>
          <c:spPr>
            <a:solidFill>
              <a:srgbClr val="002F5E"/>
            </a:solidFill>
            <a:ln>
              <a:solidFill>
                <a:schemeClr val="bg1">
                  <a:lumMod val="95000"/>
                </a:schemeClr>
              </a:solidFill>
            </a:ln>
          </c:spPr>
          <c:invertIfNegative val="0"/>
          <c:dLbls>
            <c:numFmt formatCode="#,##0&quot;%&quot;" sourceLinked="0"/>
            <c:spPr>
              <a:noFill/>
              <a:ln>
                <a:noFill/>
              </a:ln>
              <a:effectLst/>
            </c:spPr>
            <c:txPr>
              <a:bodyPr/>
              <a:lstStyle/>
              <a:p>
                <a:pPr>
                  <a:defRPr>
                    <a:solidFill>
                      <a:schemeClr val="bg1"/>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PR5_cz!$N$15:$N$20</c:f>
              <c:numCache>
                <c:formatCode>0</c:formatCode>
                <c:ptCount val="6"/>
                <c:pt idx="0">
                  <c:v>6.0439560439560429</c:v>
                </c:pt>
                <c:pt idx="1">
                  <c:v>7.6923076923076916</c:v>
                </c:pt>
                <c:pt idx="2">
                  <c:v>10.43956043956044</c:v>
                </c:pt>
                <c:pt idx="3">
                  <c:v>6.8807339449541303</c:v>
                </c:pt>
                <c:pt idx="4">
                  <c:v>3.669724770642202</c:v>
                </c:pt>
                <c:pt idx="5">
                  <c:v>2.2935779816513771</c:v>
                </c:pt>
              </c:numCache>
            </c:numRef>
          </c:val>
        </c:ser>
        <c:dLbls>
          <c:showLegendKey val="0"/>
          <c:showVal val="1"/>
          <c:showCatName val="0"/>
          <c:showSerName val="0"/>
          <c:showPercent val="0"/>
          <c:showBubbleSize val="0"/>
        </c:dLbls>
        <c:gapWidth val="150"/>
        <c:overlap val="100"/>
        <c:axId val="55386496"/>
        <c:axId val="55388032"/>
      </c:barChart>
      <c:catAx>
        <c:axId val="55386496"/>
        <c:scaling>
          <c:orientation val="maxMin"/>
        </c:scaling>
        <c:delete val="0"/>
        <c:axPos val="l"/>
        <c:numFmt formatCode="General" sourceLinked="1"/>
        <c:majorTickMark val="out"/>
        <c:minorTickMark val="none"/>
        <c:tickLblPos val="none"/>
        <c:crossAx val="55388032"/>
        <c:crosses val="autoZero"/>
        <c:auto val="1"/>
        <c:lblAlgn val="ctr"/>
        <c:lblOffset val="100"/>
        <c:noMultiLvlLbl val="0"/>
      </c:catAx>
      <c:valAx>
        <c:axId val="55388032"/>
        <c:scaling>
          <c:orientation val="minMax"/>
        </c:scaling>
        <c:delete val="1"/>
        <c:axPos val="t"/>
        <c:numFmt formatCode="0%" sourceLinked="1"/>
        <c:majorTickMark val="out"/>
        <c:minorTickMark val="none"/>
        <c:tickLblPos val="nextTo"/>
        <c:crossAx val="55386496"/>
        <c:crosses val="autoZero"/>
        <c:crossBetween val="between"/>
      </c:valAx>
      <c:spPr>
        <a:noFill/>
        <a:ln>
          <a:noFill/>
        </a:ln>
      </c:spPr>
    </c:plotArea>
    <c:legend>
      <c:legendPos val="r"/>
      <c:layout>
        <c:manualLayout>
          <c:xMode val="edge"/>
          <c:yMode val="edge"/>
          <c:x val="0.10773673910845"/>
          <c:y val="0.823039730549326"/>
          <c:w val="0.75722016663882097"/>
          <c:h val="0.161916159627774"/>
        </c:manualLayout>
      </c:layout>
      <c:overlay val="0"/>
      <c:txPr>
        <a:bodyPr/>
        <a:lstStyle/>
        <a:p>
          <a:pPr>
            <a:defRPr sz="900"/>
          </a:pPr>
          <a:endParaRPr lang="cs-CZ"/>
        </a:p>
      </c:txPr>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63047194650119287"/>
          <c:y val="1.2686295700965376E-2"/>
          <c:w val="0.34601008665125649"/>
          <c:h val="0.89383544144747862"/>
        </c:manualLayout>
      </c:layout>
      <c:barChart>
        <c:barDir val="bar"/>
        <c:grouping val="percentStacked"/>
        <c:varyColors val="0"/>
        <c:ser>
          <c:idx val="0"/>
          <c:order val="0"/>
          <c:tx>
            <c:strRef>
              <c:f>PR9_sk!$C$47</c:f>
              <c:strCache>
                <c:ptCount val="1"/>
                <c:pt idx="0">
                  <c:v>Ano a neváhala bych</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PR9_sk!$B$48:$B$64</c:f>
              <c:strCache>
                <c:ptCount val="17"/>
                <c:pt idx="0">
                  <c:v>Ples</c:v>
                </c:pt>
                <c:pt idx="1">
                  <c:v>Svadba kamarátky</c:v>
                </c:pt>
                <c:pt idx="2">
                  <c:v>Pracovná večera</c:v>
                </c:pt>
                <c:pt idx="3">
                  <c:v>Pracovný pohovor</c:v>
                </c:pt>
                <c:pt idx="4">
                  <c:v>Pracovný večierok</c:v>
                </c:pt>
                <c:pt idx="5">
                  <c:v>Maturita</c:v>
                </c:pt>
                <c:pt idx="6">
                  <c:v>Skúška na vysokej škole</c:v>
                </c:pt>
                <c:pt idx="7">
                  <c:v>Tanečná zábava/tanečný klub</c:v>
                </c:pt>
                <c:pt idx="8">
                  <c:v>Prvá návšteva u rodičov partnera</c:v>
                </c:pt>
                <c:pt idx="9">
                  <c:v>Prvé rande</c:v>
                </c:pt>
                <c:pt idx="10">
                  <c:v>Do kancelárie</c:v>
                </c:pt>
                <c:pt idx="11">
                  <c:v>Narodeninová oslava svokry</c:v>
                </c:pt>
                <c:pt idx="12">
                  <c:v>Stretnutie s finančným poradcom/bankárom</c:v>
                </c:pt>
                <c:pt idx="13">
                  <c:v>Schôdzka na úrade</c:v>
                </c:pt>
                <c:pt idx="14">
                  <c:v>Vítanie malých občanov (vlastného dieťaťa)</c:v>
                </c:pt>
                <c:pt idx="15">
                  <c:v>Domáci večierok</c:v>
                </c:pt>
                <c:pt idx="16">
                  <c:v>Víkendová prechádzka</c:v>
                </c:pt>
              </c:strCache>
            </c:strRef>
          </c:cat>
          <c:val>
            <c:numRef>
              <c:f>PR9_sk!$C$48:$C$64</c:f>
              <c:numCache>
                <c:formatCode>0</c:formatCode>
                <c:ptCount val="17"/>
                <c:pt idx="0">
                  <c:v>86.956521739130437</c:v>
                </c:pt>
                <c:pt idx="1">
                  <c:v>79.710144927536234</c:v>
                </c:pt>
                <c:pt idx="2">
                  <c:v>57.971014492753625</c:v>
                </c:pt>
                <c:pt idx="3">
                  <c:v>59.420289855072461</c:v>
                </c:pt>
                <c:pt idx="4">
                  <c:v>56.521739130434781</c:v>
                </c:pt>
                <c:pt idx="5">
                  <c:v>61.594202898550719</c:v>
                </c:pt>
                <c:pt idx="6">
                  <c:v>50</c:v>
                </c:pt>
                <c:pt idx="7">
                  <c:v>47.10144927536232</c:v>
                </c:pt>
                <c:pt idx="8">
                  <c:v>30.434782608695656</c:v>
                </c:pt>
                <c:pt idx="9">
                  <c:v>42.753623188405797</c:v>
                </c:pt>
                <c:pt idx="10">
                  <c:v>32.608695652173914</c:v>
                </c:pt>
                <c:pt idx="11">
                  <c:v>31.884057971014489</c:v>
                </c:pt>
                <c:pt idx="12">
                  <c:v>39.855072463768117</c:v>
                </c:pt>
                <c:pt idx="13">
                  <c:v>30.434782608695656</c:v>
                </c:pt>
                <c:pt idx="14">
                  <c:v>30.434782608695656</c:v>
                </c:pt>
                <c:pt idx="15">
                  <c:v>11.594202898550725</c:v>
                </c:pt>
                <c:pt idx="16">
                  <c:v>2.8985507246376812</c:v>
                </c:pt>
              </c:numCache>
            </c:numRef>
          </c:val>
        </c:ser>
        <c:ser>
          <c:idx val="1"/>
          <c:order val="1"/>
          <c:tx>
            <c:strRef>
              <c:f>PR9_sk!$D$47</c:f>
              <c:strCache>
                <c:ptCount val="1"/>
                <c:pt idx="0">
                  <c:v>Ano, ale váhala bych</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PR9_sk!$B$48:$B$64</c:f>
              <c:strCache>
                <c:ptCount val="17"/>
                <c:pt idx="0">
                  <c:v>Ples</c:v>
                </c:pt>
                <c:pt idx="1">
                  <c:v>Svadba kamarátky</c:v>
                </c:pt>
                <c:pt idx="2">
                  <c:v>Pracovná večera</c:v>
                </c:pt>
                <c:pt idx="3">
                  <c:v>Pracovný pohovor</c:v>
                </c:pt>
                <c:pt idx="4">
                  <c:v>Pracovný večierok</c:v>
                </c:pt>
                <c:pt idx="5">
                  <c:v>Maturita</c:v>
                </c:pt>
                <c:pt idx="6">
                  <c:v>Skúška na vysokej škole</c:v>
                </c:pt>
                <c:pt idx="7">
                  <c:v>Tanečná zábava/tanečný klub</c:v>
                </c:pt>
                <c:pt idx="8">
                  <c:v>Prvá návšteva u rodičov partnera</c:v>
                </c:pt>
                <c:pt idx="9">
                  <c:v>Prvé rande</c:v>
                </c:pt>
                <c:pt idx="10">
                  <c:v>Do kancelárie</c:v>
                </c:pt>
                <c:pt idx="11">
                  <c:v>Narodeninová oslava svokry</c:v>
                </c:pt>
                <c:pt idx="12">
                  <c:v>Stretnutie s finančným poradcom/bankárom</c:v>
                </c:pt>
                <c:pt idx="13">
                  <c:v>Schôdzka na úrade</c:v>
                </c:pt>
                <c:pt idx="14">
                  <c:v>Vítanie malých občanov (vlastného dieťaťa)</c:v>
                </c:pt>
                <c:pt idx="15">
                  <c:v>Domáci večierok</c:v>
                </c:pt>
                <c:pt idx="16">
                  <c:v>Víkendová prechádzka</c:v>
                </c:pt>
              </c:strCache>
            </c:strRef>
          </c:cat>
          <c:val>
            <c:numRef>
              <c:f>PR9_sk!$D$48:$D$64</c:f>
              <c:numCache>
                <c:formatCode>0</c:formatCode>
                <c:ptCount val="17"/>
                <c:pt idx="0">
                  <c:v>5.7971014492753623</c:v>
                </c:pt>
                <c:pt idx="1">
                  <c:v>10.144927536231885</c:v>
                </c:pt>
                <c:pt idx="2">
                  <c:v>26.086956521739129</c:v>
                </c:pt>
                <c:pt idx="3">
                  <c:v>24.637681159420293</c:v>
                </c:pt>
                <c:pt idx="4">
                  <c:v>26.086956521739129</c:v>
                </c:pt>
                <c:pt idx="5">
                  <c:v>19.565217391304348</c:v>
                </c:pt>
                <c:pt idx="6">
                  <c:v>23.188405797101449</c:v>
                </c:pt>
                <c:pt idx="7">
                  <c:v>25.362318840579711</c:v>
                </c:pt>
                <c:pt idx="8">
                  <c:v>36.95652173913043</c:v>
                </c:pt>
                <c:pt idx="9">
                  <c:v>24.637681159420293</c:v>
                </c:pt>
                <c:pt idx="10">
                  <c:v>30.434782608695656</c:v>
                </c:pt>
                <c:pt idx="11">
                  <c:v>29.710144927536231</c:v>
                </c:pt>
                <c:pt idx="12">
                  <c:v>20.289855072463769</c:v>
                </c:pt>
                <c:pt idx="13">
                  <c:v>23.913043478260871</c:v>
                </c:pt>
                <c:pt idx="14">
                  <c:v>22.463768115942027</c:v>
                </c:pt>
                <c:pt idx="15">
                  <c:v>19.565217391304348</c:v>
                </c:pt>
                <c:pt idx="16">
                  <c:v>7.2463768115942031</c:v>
                </c:pt>
              </c:numCache>
            </c:numRef>
          </c:val>
        </c:ser>
        <c:ser>
          <c:idx val="2"/>
          <c:order val="2"/>
          <c:tx>
            <c:strRef>
              <c:f>PR9_sk!$E$47</c:f>
              <c:strCache>
                <c:ptCount val="1"/>
                <c:pt idx="0">
                  <c:v>Ne, ale trochu bych váhala</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PR9_sk!$B$48:$B$64</c:f>
              <c:strCache>
                <c:ptCount val="17"/>
                <c:pt idx="0">
                  <c:v>Ples</c:v>
                </c:pt>
                <c:pt idx="1">
                  <c:v>Svadba kamarátky</c:v>
                </c:pt>
                <c:pt idx="2">
                  <c:v>Pracovná večera</c:v>
                </c:pt>
                <c:pt idx="3">
                  <c:v>Pracovný pohovor</c:v>
                </c:pt>
                <c:pt idx="4">
                  <c:v>Pracovný večierok</c:v>
                </c:pt>
                <c:pt idx="5">
                  <c:v>Maturita</c:v>
                </c:pt>
                <c:pt idx="6">
                  <c:v>Skúška na vysokej škole</c:v>
                </c:pt>
                <c:pt idx="7">
                  <c:v>Tanečná zábava/tanečný klub</c:v>
                </c:pt>
                <c:pt idx="8">
                  <c:v>Prvá návšteva u rodičov partnera</c:v>
                </c:pt>
                <c:pt idx="9">
                  <c:v>Prvé rande</c:v>
                </c:pt>
                <c:pt idx="10">
                  <c:v>Do kancelárie</c:v>
                </c:pt>
                <c:pt idx="11">
                  <c:v>Narodeninová oslava svokry</c:v>
                </c:pt>
                <c:pt idx="12">
                  <c:v>Stretnutie s finančným poradcom/bankárom</c:v>
                </c:pt>
                <c:pt idx="13">
                  <c:v>Schôdzka na úrade</c:v>
                </c:pt>
                <c:pt idx="14">
                  <c:v>Vítanie malých občanov (vlastného dieťaťa)</c:v>
                </c:pt>
                <c:pt idx="15">
                  <c:v>Domáci večierok</c:v>
                </c:pt>
                <c:pt idx="16">
                  <c:v>Víkendová prechádzka</c:v>
                </c:pt>
              </c:strCache>
            </c:strRef>
          </c:cat>
          <c:val>
            <c:numRef>
              <c:f>PR9_sk!$E$48:$E$64</c:f>
              <c:numCache>
                <c:formatCode>0</c:formatCode>
                <c:ptCount val="17"/>
                <c:pt idx="0">
                  <c:v>3.6231884057971016</c:v>
                </c:pt>
                <c:pt idx="1">
                  <c:v>6.5217391304347823</c:v>
                </c:pt>
                <c:pt idx="2">
                  <c:v>7.9710144927536222</c:v>
                </c:pt>
                <c:pt idx="3">
                  <c:v>9.4202898550724647</c:v>
                </c:pt>
                <c:pt idx="4">
                  <c:v>11.594202898550725</c:v>
                </c:pt>
                <c:pt idx="5">
                  <c:v>10.144927536231885</c:v>
                </c:pt>
                <c:pt idx="6">
                  <c:v>13.043478260869565</c:v>
                </c:pt>
                <c:pt idx="7">
                  <c:v>14.492753623188406</c:v>
                </c:pt>
                <c:pt idx="8">
                  <c:v>17.391304347826086</c:v>
                </c:pt>
                <c:pt idx="9">
                  <c:v>16.666666666666664</c:v>
                </c:pt>
                <c:pt idx="10">
                  <c:v>23.188405797101449</c:v>
                </c:pt>
                <c:pt idx="11">
                  <c:v>16.666666666666664</c:v>
                </c:pt>
                <c:pt idx="12">
                  <c:v>21.014492753623188</c:v>
                </c:pt>
                <c:pt idx="13">
                  <c:v>26.086956521739129</c:v>
                </c:pt>
                <c:pt idx="14">
                  <c:v>22.463768115942027</c:v>
                </c:pt>
                <c:pt idx="15">
                  <c:v>28.260869565217391</c:v>
                </c:pt>
                <c:pt idx="16">
                  <c:v>15.942028985507244</c:v>
                </c:pt>
              </c:numCache>
            </c:numRef>
          </c:val>
        </c:ser>
        <c:ser>
          <c:idx val="9"/>
          <c:order val="3"/>
          <c:tx>
            <c:strRef>
              <c:f>PR9_sk!$F$47</c:f>
              <c:strCache>
                <c:ptCount val="1"/>
                <c:pt idx="0">
                  <c:v>Ne a ani bych neváhala </c:v>
                </c:pt>
              </c:strCache>
            </c:strRef>
          </c:tx>
          <c:spPr>
            <a:solidFill>
              <a:srgbClr val="7391AD"/>
            </a:solidFill>
            <a:ln>
              <a:solidFill>
                <a:schemeClr val="bg1">
                  <a:lumMod val="95000"/>
                </a:schemeClr>
              </a:solidFill>
            </a:ln>
          </c:spPr>
          <c:invertIfNegative val="0"/>
          <c:dLbls>
            <c:numFmt formatCode="#,##0&quot;%&quot;" sourceLinked="0"/>
            <c:showLegendKey val="0"/>
            <c:showVal val="1"/>
            <c:showCatName val="0"/>
            <c:showSerName val="0"/>
            <c:showPercent val="0"/>
            <c:showBubbleSize val="0"/>
            <c:showLeaderLines val="0"/>
          </c:dLbls>
          <c:cat>
            <c:strRef>
              <c:f>PR9_sk!$B$48:$B$64</c:f>
              <c:strCache>
                <c:ptCount val="17"/>
                <c:pt idx="0">
                  <c:v>Ples</c:v>
                </c:pt>
                <c:pt idx="1">
                  <c:v>Svadba kamarátky</c:v>
                </c:pt>
                <c:pt idx="2">
                  <c:v>Pracovná večera</c:v>
                </c:pt>
                <c:pt idx="3">
                  <c:v>Pracovný pohovor</c:v>
                </c:pt>
                <c:pt idx="4">
                  <c:v>Pracovný večierok</c:v>
                </c:pt>
                <c:pt idx="5">
                  <c:v>Maturita</c:v>
                </c:pt>
                <c:pt idx="6">
                  <c:v>Skúška na vysokej škole</c:v>
                </c:pt>
                <c:pt idx="7">
                  <c:v>Tanečná zábava/tanečný klub</c:v>
                </c:pt>
                <c:pt idx="8">
                  <c:v>Prvá návšteva u rodičov partnera</c:v>
                </c:pt>
                <c:pt idx="9">
                  <c:v>Prvé rande</c:v>
                </c:pt>
                <c:pt idx="10">
                  <c:v>Do kancelárie</c:v>
                </c:pt>
                <c:pt idx="11">
                  <c:v>Narodeninová oslava svokry</c:v>
                </c:pt>
                <c:pt idx="12">
                  <c:v>Stretnutie s finančným poradcom/bankárom</c:v>
                </c:pt>
                <c:pt idx="13">
                  <c:v>Schôdzka na úrade</c:v>
                </c:pt>
                <c:pt idx="14">
                  <c:v>Vítanie malých občanov (vlastného dieťaťa)</c:v>
                </c:pt>
                <c:pt idx="15">
                  <c:v>Domáci večierok</c:v>
                </c:pt>
                <c:pt idx="16">
                  <c:v>Víkendová prechádzka</c:v>
                </c:pt>
              </c:strCache>
            </c:strRef>
          </c:cat>
          <c:val>
            <c:numRef>
              <c:f>PR9_sk!$F$48:$F$64</c:f>
              <c:numCache>
                <c:formatCode>0</c:formatCode>
                <c:ptCount val="17"/>
                <c:pt idx="0">
                  <c:v>3.6231884057971016</c:v>
                </c:pt>
                <c:pt idx="1">
                  <c:v>3.6231884057971016</c:v>
                </c:pt>
                <c:pt idx="2">
                  <c:v>7.9710144927536222</c:v>
                </c:pt>
                <c:pt idx="3">
                  <c:v>6.5217391304347823</c:v>
                </c:pt>
                <c:pt idx="4">
                  <c:v>5.7971014492753623</c:v>
                </c:pt>
                <c:pt idx="5">
                  <c:v>8.695652173913043</c:v>
                </c:pt>
                <c:pt idx="6">
                  <c:v>13.768115942028986</c:v>
                </c:pt>
                <c:pt idx="7">
                  <c:v>13.043478260869565</c:v>
                </c:pt>
                <c:pt idx="8">
                  <c:v>15.217391304347828</c:v>
                </c:pt>
                <c:pt idx="9">
                  <c:v>15.942028985507244</c:v>
                </c:pt>
                <c:pt idx="10">
                  <c:v>13.768115942028986</c:v>
                </c:pt>
                <c:pt idx="11">
                  <c:v>21.739130434782609</c:v>
                </c:pt>
                <c:pt idx="12">
                  <c:v>18.840579710144929</c:v>
                </c:pt>
                <c:pt idx="13">
                  <c:v>19.565217391304348</c:v>
                </c:pt>
                <c:pt idx="14">
                  <c:v>24.637681159420293</c:v>
                </c:pt>
                <c:pt idx="15">
                  <c:v>40.579710144927539</c:v>
                </c:pt>
                <c:pt idx="16">
                  <c:v>73.91304347826086</c:v>
                </c:pt>
              </c:numCache>
            </c:numRef>
          </c:val>
        </c:ser>
        <c:dLbls>
          <c:showLegendKey val="0"/>
          <c:showVal val="1"/>
          <c:showCatName val="0"/>
          <c:showSerName val="0"/>
          <c:showPercent val="0"/>
          <c:showBubbleSize val="0"/>
        </c:dLbls>
        <c:gapWidth val="150"/>
        <c:overlap val="100"/>
        <c:axId val="53460352"/>
        <c:axId val="81929344"/>
      </c:barChart>
      <c:catAx>
        <c:axId val="53460352"/>
        <c:scaling>
          <c:orientation val="maxMin"/>
        </c:scaling>
        <c:delete val="1"/>
        <c:axPos val="l"/>
        <c:numFmt formatCode="0" sourceLinked="1"/>
        <c:majorTickMark val="out"/>
        <c:minorTickMark val="none"/>
        <c:tickLblPos val="nextTo"/>
        <c:crossAx val="81929344"/>
        <c:crosses val="autoZero"/>
        <c:auto val="1"/>
        <c:lblAlgn val="ctr"/>
        <c:lblOffset val="100"/>
        <c:noMultiLvlLbl val="0"/>
      </c:catAx>
      <c:valAx>
        <c:axId val="81929344"/>
        <c:scaling>
          <c:orientation val="minMax"/>
        </c:scaling>
        <c:delete val="1"/>
        <c:axPos val="t"/>
        <c:numFmt formatCode="0%" sourceLinked="1"/>
        <c:majorTickMark val="out"/>
        <c:minorTickMark val="none"/>
        <c:tickLblPos val="nextTo"/>
        <c:crossAx val="53460352"/>
        <c:crosses val="autoZero"/>
        <c:crossBetween val="between"/>
      </c:valAx>
      <c:spPr>
        <a:noFill/>
        <a:ln>
          <a:noFill/>
        </a:ln>
      </c:spPr>
    </c:plotArea>
    <c:plotVisOnly val="1"/>
    <c:dispBlanksAs val="gap"/>
    <c:showDLblsOverMax val="0"/>
  </c:chart>
  <c:spPr>
    <a:noFill/>
    <a:ln>
      <a:noFill/>
    </a:ln>
  </c:spPr>
  <c:txPr>
    <a:bodyPr/>
    <a:lstStyle/>
    <a:p>
      <a:pPr>
        <a:defRPr sz="1100">
          <a:latin typeface="Helvetica"/>
          <a:cs typeface="Helvetica Neue"/>
        </a:defRPr>
      </a:pPr>
      <a:endParaRPr lang="cs-CZ"/>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63047194650119287"/>
          <c:y val="1.2686295700965376E-2"/>
          <c:w val="0.34601008665125649"/>
          <c:h val="0.89383544144747862"/>
        </c:manualLayout>
      </c:layout>
      <c:barChart>
        <c:barDir val="bar"/>
        <c:grouping val="percentStacked"/>
        <c:varyColors val="0"/>
        <c:ser>
          <c:idx val="0"/>
          <c:order val="0"/>
          <c:tx>
            <c:strRef>
              <c:f>PR9_cz!$C$47</c:f>
              <c:strCache>
                <c:ptCount val="1"/>
                <c:pt idx="0">
                  <c:v>Áno a neváhala by som</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PR9_cz!$B$48:$B$64</c:f>
              <c:strCache>
                <c:ptCount val="17"/>
                <c:pt idx="0">
                  <c:v>Ples</c:v>
                </c:pt>
                <c:pt idx="1">
                  <c:v>Svadba kamarátky</c:v>
                </c:pt>
                <c:pt idx="2">
                  <c:v>Pracovný pohovor</c:v>
                </c:pt>
                <c:pt idx="3">
                  <c:v>Pracovná večera</c:v>
                </c:pt>
                <c:pt idx="4">
                  <c:v>Pracovný večierok</c:v>
                </c:pt>
                <c:pt idx="5">
                  <c:v>Maturita</c:v>
                </c:pt>
                <c:pt idx="6">
                  <c:v>Skúška na vysokej škole</c:v>
                </c:pt>
                <c:pt idx="7">
                  <c:v>Tanečná zábava/tanečný klub</c:v>
                </c:pt>
                <c:pt idx="8">
                  <c:v>Prvá návšteva u rodičov partnera</c:v>
                </c:pt>
                <c:pt idx="9">
                  <c:v>Prvé rande</c:v>
                </c:pt>
                <c:pt idx="10">
                  <c:v>Do kancelárie</c:v>
                </c:pt>
                <c:pt idx="11">
                  <c:v>Narodeninová oslava svokry</c:v>
                </c:pt>
                <c:pt idx="12">
                  <c:v>Stretnutie s finančným poradcom/bankárom</c:v>
                </c:pt>
                <c:pt idx="13">
                  <c:v>Schôdzka na úrade</c:v>
                </c:pt>
                <c:pt idx="14">
                  <c:v>Vítanie malých občanov (vlastného dieťaťa)</c:v>
                </c:pt>
                <c:pt idx="15">
                  <c:v>Domáci večierok</c:v>
                </c:pt>
                <c:pt idx="16">
                  <c:v>Víkendová prechádzka</c:v>
                </c:pt>
              </c:strCache>
            </c:strRef>
          </c:cat>
          <c:val>
            <c:numRef>
              <c:f>PR9_cz!$C$48:$C$64</c:f>
              <c:numCache>
                <c:formatCode>0</c:formatCode>
                <c:ptCount val="17"/>
                <c:pt idx="0">
                  <c:v>83.027522935779814</c:v>
                </c:pt>
                <c:pt idx="1">
                  <c:v>77.981651376146786</c:v>
                </c:pt>
                <c:pt idx="2">
                  <c:v>46.330275229357795</c:v>
                </c:pt>
                <c:pt idx="3">
                  <c:v>49.541284403669728</c:v>
                </c:pt>
                <c:pt idx="4">
                  <c:v>42.660550458715598</c:v>
                </c:pt>
                <c:pt idx="5">
                  <c:v>61.467889908256879</c:v>
                </c:pt>
                <c:pt idx="6">
                  <c:v>39.449541284403672</c:v>
                </c:pt>
                <c:pt idx="7">
                  <c:v>38.990825688073393</c:v>
                </c:pt>
                <c:pt idx="8">
                  <c:v>21.100917431192663</c:v>
                </c:pt>
                <c:pt idx="9">
                  <c:v>32.568807339449542</c:v>
                </c:pt>
                <c:pt idx="10">
                  <c:v>23.853211009174313</c:v>
                </c:pt>
                <c:pt idx="11">
                  <c:v>17.431192660550458</c:v>
                </c:pt>
                <c:pt idx="12">
                  <c:v>22.018348623853214</c:v>
                </c:pt>
                <c:pt idx="13">
                  <c:v>20.642201834862387</c:v>
                </c:pt>
                <c:pt idx="14">
                  <c:v>27.064220183486238</c:v>
                </c:pt>
                <c:pt idx="15">
                  <c:v>5.9633027522935782</c:v>
                </c:pt>
                <c:pt idx="16">
                  <c:v>2.2935779816513762</c:v>
                </c:pt>
              </c:numCache>
            </c:numRef>
          </c:val>
        </c:ser>
        <c:ser>
          <c:idx val="1"/>
          <c:order val="1"/>
          <c:tx>
            <c:strRef>
              <c:f>PR9_cz!$D$47</c:f>
              <c:strCache>
                <c:ptCount val="1"/>
                <c:pt idx="0">
                  <c:v>Áno, ale váhala by som</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PR9_cz!$B$48:$B$64</c:f>
              <c:strCache>
                <c:ptCount val="17"/>
                <c:pt idx="0">
                  <c:v>Ples</c:v>
                </c:pt>
                <c:pt idx="1">
                  <c:v>Svadba kamarátky</c:v>
                </c:pt>
                <c:pt idx="2">
                  <c:v>Pracovný pohovor</c:v>
                </c:pt>
                <c:pt idx="3">
                  <c:v>Pracovná večera</c:v>
                </c:pt>
                <c:pt idx="4">
                  <c:v>Pracovný večierok</c:v>
                </c:pt>
                <c:pt idx="5">
                  <c:v>Maturita</c:v>
                </c:pt>
                <c:pt idx="6">
                  <c:v>Skúška na vysokej škole</c:v>
                </c:pt>
                <c:pt idx="7">
                  <c:v>Tanečná zábava/tanečný klub</c:v>
                </c:pt>
                <c:pt idx="8">
                  <c:v>Prvá návšteva u rodičov partnera</c:v>
                </c:pt>
                <c:pt idx="9">
                  <c:v>Prvé rande</c:v>
                </c:pt>
                <c:pt idx="10">
                  <c:v>Do kancelárie</c:v>
                </c:pt>
                <c:pt idx="11">
                  <c:v>Narodeninová oslava svokry</c:v>
                </c:pt>
                <c:pt idx="12">
                  <c:v>Stretnutie s finančným poradcom/bankárom</c:v>
                </c:pt>
                <c:pt idx="13">
                  <c:v>Schôdzka na úrade</c:v>
                </c:pt>
                <c:pt idx="14">
                  <c:v>Vítanie malých občanov (vlastného dieťaťa)</c:v>
                </c:pt>
                <c:pt idx="15">
                  <c:v>Domáci večierok</c:v>
                </c:pt>
                <c:pt idx="16">
                  <c:v>Víkendová prechádzka</c:v>
                </c:pt>
              </c:strCache>
            </c:strRef>
          </c:cat>
          <c:val>
            <c:numRef>
              <c:f>PR9_cz!$D$48:$D$64</c:f>
              <c:numCache>
                <c:formatCode>0</c:formatCode>
                <c:ptCount val="17"/>
                <c:pt idx="0">
                  <c:v>7.3394495412844041</c:v>
                </c:pt>
                <c:pt idx="1">
                  <c:v>12.844036697247708</c:v>
                </c:pt>
                <c:pt idx="2">
                  <c:v>30.73394495412844</c:v>
                </c:pt>
                <c:pt idx="3">
                  <c:v>31.192660550458719</c:v>
                </c:pt>
                <c:pt idx="4">
                  <c:v>29.357798165137616</c:v>
                </c:pt>
                <c:pt idx="5">
                  <c:v>19.26605504587156</c:v>
                </c:pt>
                <c:pt idx="6">
                  <c:v>29.357798165137616</c:v>
                </c:pt>
                <c:pt idx="7">
                  <c:v>23.853211009174313</c:v>
                </c:pt>
                <c:pt idx="8">
                  <c:v>22.935779816513762</c:v>
                </c:pt>
                <c:pt idx="9">
                  <c:v>30.275229357798167</c:v>
                </c:pt>
                <c:pt idx="10">
                  <c:v>28.440366972477065</c:v>
                </c:pt>
                <c:pt idx="11">
                  <c:v>20.183486238532112</c:v>
                </c:pt>
                <c:pt idx="12">
                  <c:v>23.394495412844037</c:v>
                </c:pt>
                <c:pt idx="13">
                  <c:v>20.183486238532112</c:v>
                </c:pt>
                <c:pt idx="14">
                  <c:v>31.192660550458719</c:v>
                </c:pt>
                <c:pt idx="15">
                  <c:v>7.7981651376146797</c:v>
                </c:pt>
                <c:pt idx="16">
                  <c:v>1.3761467889908259</c:v>
                </c:pt>
              </c:numCache>
            </c:numRef>
          </c:val>
        </c:ser>
        <c:ser>
          <c:idx val="2"/>
          <c:order val="2"/>
          <c:tx>
            <c:strRef>
              <c:f>PR9_cz!$E$47</c:f>
              <c:strCache>
                <c:ptCount val="1"/>
                <c:pt idx="0">
                  <c:v>Nie, ale trochu by som váhala</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PR9_cz!$B$48:$B$64</c:f>
              <c:strCache>
                <c:ptCount val="17"/>
                <c:pt idx="0">
                  <c:v>Ples</c:v>
                </c:pt>
                <c:pt idx="1">
                  <c:v>Svadba kamarátky</c:v>
                </c:pt>
                <c:pt idx="2">
                  <c:v>Pracovný pohovor</c:v>
                </c:pt>
                <c:pt idx="3">
                  <c:v>Pracovná večera</c:v>
                </c:pt>
                <c:pt idx="4">
                  <c:v>Pracovný večierok</c:v>
                </c:pt>
                <c:pt idx="5">
                  <c:v>Maturita</c:v>
                </c:pt>
                <c:pt idx="6">
                  <c:v>Skúška na vysokej škole</c:v>
                </c:pt>
                <c:pt idx="7">
                  <c:v>Tanečná zábava/tanečný klub</c:v>
                </c:pt>
                <c:pt idx="8">
                  <c:v>Prvá návšteva u rodičov partnera</c:v>
                </c:pt>
                <c:pt idx="9">
                  <c:v>Prvé rande</c:v>
                </c:pt>
                <c:pt idx="10">
                  <c:v>Do kancelárie</c:v>
                </c:pt>
                <c:pt idx="11">
                  <c:v>Narodeninová oslava svokry</c:v>
                </c:pt>
                <c:pt idx="12">
                  <c:v>Stretnutie s finančným poradcom/bankárom</c:v>
                </c:pt>
                <c:pt idx="13">
                  <c:v>Schôdzka na úrade</c:v>
                </c:pt>
                <c:pt idx="14">
                  <c:v>Vítanie malých občanov (vlastného dieťaťa)</c:v>
                </c:pt>
                <c:pt idx="15">
                  <c:v>Domáci večierok</c:v>
                </c:pt>
                <c:pt idx="16">
                  <c:v>Víkendová prechádzka</c:v>
                </c:pt>
              </c:strCache>
            </c:strRef>
          </c:cat>
          <c:val>
            <c:numRef>
              <c:f>PR9_cz!$E$48:$E$64</c:f>
              <c:numCache>
                <c:formatCode>0</c:formatCode>
                <c:ptCount val="17"/>
                <c:pt idx="0">
                  <c:v>4.5871559633027523</c:v>
                </c:pt>
                <c:pt idx="1">
                  <c:v>4.5871559633027523</c:v>
                </c:pt>
                <c:pt idx="2">
                  <c:v>11.467889908256881</c:v>
                </c:pt>
                <c:pt idx="3">
                  <c:v>7.7981651376146797</c:v>
                </c:pt>
                <c:pt idx="4">
                  <c:v>16.972477064220186</c:v>
                </c:pt>
                <c:pt idx="5">
                  <c:v>8.7155963302752291</c:v>
                </c:pt>
                <c:pt idx="6">
                  <c:v>16.972477064220186</c:v>
                </c:pt>
                <c:pt idx="7">
                  <c:v>17.889908256880734</c:v>
                </c:pt>
                <c:pt idx="8">
                  <c:v>25.688073394495415</c:v>
                </c:pt>
                <c:pt idx="9">
                  <c:v>14.678899082568808</c:v>
                </c:pt>
                <c:pt idx="10">
                  <c:v>24.311926605504588</c:v>
                </c:pt>
                <c:pt idx="11">
                  <c:v>22.935779816513762</c:v>
                </c:pt>
                <c:pt idx="12">
                  <c:v>22.935779816513762</c:v>
                </c:pt>
                <c:pt idx="13">
                  <c:v>22.477064220183486</c:v>
                </c:pt>
                <c:pt idx="14">
                  <c:v>19.724770642201836</c:v>
                </c:pt>
                <c:pt idx="15">
                  <c:v>24.311926605504588</c:v>
                </c:pt>
                <c:pt idx="16">
                  <c:v>5.0458715596330279</c:v>
                </c:pt>
              </c:numCache>
            </c:numRef>
          </c:val>
        </c:ser>
        <c:ser>
          <c:idx val="9"/>
          <c:order val="3"/>
          <c:tx>
            <c:strRef>
              <c:f>PR9_cz!$F$47</c:f>
              <c:strCache>
                <c:ptCount val="1"/>
                <c:pt idx="0">
                  <c:v>Nie a ani by som neváhala </c:v>
                </c:pt>
              </c:strCache>
            </c:strRef>
          </c:tx>
          <c:spPr>
            <a:solidFill>
              <a:srgbClr val="7391AD"/>
            </a:solidFill>
            <a:ln>
              <a:solidFill>
                <a:schemeClr val="bg1">
                  <a:lumMod val="95000"/>
                </a:schemeClr>
              </a:solidFill>
            </a:ln>
          </c:spPr>
          <c:invertIfNegative val="0"/>
          <c:dLbls>
            <c:numFmt formatCode="#,##0&quot;%&quot;" sourceLinked="0"/>
            <c:showLegendKey val="0"/>
            <c:showVal val="1"/>
            <c:showCatName val="0"/>
            <c:showSerName val="0"/>
            <c:showPercent val="0"/>
            <c:showBubbleSize val="0"/>
            <c:showLeaderLines val="0"/>
          </c:dLbls>
          <c:cat>
            <c:strRef>
              <c:f>PR9_cz!$B$48:$B$64</c:f>
              <c:strCache>
                <c:ptCount val="17"/>
                <c:pt idx="0">
                  <c:v>Ples</c:v>
                </c:pt>
                <c:pt idx="1">
                  <c:v>Svadba kamarátky</c:v>
                </c:pt>
                <c:pt idx="2">
                  <c:v>Pracovný pohovor</c:v>
                </c:pt>
                <c:pt idx="3">
                  <c:v>Pracovná večera</c:v>
                </c:pt>
                <c:pt idx="4">
                  <c:v>Pracovný večierok</c:v>
                </c:pt>
                <c:pt idx="5">
                  <c:v>Maturita</c:v>
                </c:pt>
                <c:pt idx="6">
                  <c:v>Skúška na vysokej škole</c:v>
                </c:pt>
                <c:pt idx="7">
                  <c:v>Tanečná zábava/tanečný klub</c:v>
                </c:pt>
                <c:pt idx="8">
                  <c:v>Prvá návšteva u rodičov partnera</c:v>
                </c:pt>
                <c:pt idx="9">
                  <c:v>Prvé rande</c:v>
                </c:pt>
                <c:pt idx="10">
                  <c:v>Do kancelárie</c:v>
                </c:pt>
                <c:pt idx="11">
                  <c:v>Narodeninová oslava svokry</c:v>
                </c:pt>
                <c:pt idx="12">
                  <c:v>Stretnutie s finančným poradcom/bankárom</c:v>
                </c:pt>
                <c:pt idx="13">
                  <c:v>Schôdzka na úrade</c:v>
                </c:pt>
                <c:pt idx="14">
                  <c:v>Vítanie malých občanov (vlastného dieťaťa)</c:v>
                </c:pt>
                <c:pt idx="15">
                  <c:v>Domáci večierok</c:v>
                </c:pt>
                <c:pt idx="16">
                  <c:v>Víkendová prechádzka</c:v>
                </c:pt>
              </c:strCache>
            </c:strRef>
          </c:cat>
          <c:val>
            <c:numRef>
              <c:f>PR9_cz!$F$48:$F$64</c:f>
              <c:numCache>
                <c:formatCode>0</c:formatCode>
                <c:ptCount val="17"/>
                <c:pt idx="0">
                  <c:v>5.0458715596330279</c:v>
                </c:pt>
                <c:pt idx="1">
                  <c:v>4.5871559633027523</c:v>
                </c:pt>
                <c:pt idx="2">
                  <c:v>11.467889908256881</c:v>
                </c:pt>
                <c:pt idx="3">
                  <c:v>11.467889908256881</c:v>
                </c:pt>
                <c:pt idx="4">
                  <c:v>11.009174311926607</c:v>
                </c:pt>
                <c:pt idx="5">
                  <c:v>10.550458715596331</c:v>
                </c:pt>
                <c:pt idx="6">
                  <c:v>14.220183486238533</c:v>
                </c:pt>
                <c:pt idx="7">
                  <c:v>19.26605504587156</c:v>
                </c:pt>
                <c:pt idx="8">
                  <c:v>30.275229357798167</c:v>
                </c:pt>
                <c:pt idx="9">
                  <c:v>22.477064220183486</c:v>
                </c:pt>
                <c:pt idx="10">
                  <c:v>23.394495412844037</c:v>
                </c:pt>
                <c:pt idx="11">
                  <c:v>39.449541284403672</c:v>
                </c:pt>
                <c:pt idx="12">
                  <c:v>31.651376146788991</c:v>
                </c:pt>
                <c:pt idx="13">
                  <c:v>36.697247706422019</c:v>
                </c:pt>
                <c:pt idx="14">
                  <c:v>22.018348623853214</c:v>
                </c:pt>
                <c:pt idx="15">
                  <c:v>61.926605504587151</c:v>
                </c:pt>
                <c:pt idx="16">
                  <c:v>91.284403669724767</c:v>
                </c:pt>
              </c:numCache>
            </c:numRef>
          </c:val>
        </c:ser>
        <c:dLbls>
          <c:showLegendKey val="0"/>
          <c:showVal val="1"/>
          <c:showCatName val="0"/>
          <c:showSerName val="0"/>
          <c:showPercent val="0"/>
          <c:showBubbleSize val="0"/>
        </c:dLbls>
        <c:gapWidth val="150"/>
        <c:overlap val="100"/>
        <c:axId val="53191424"/>
        <c:axId val="53192960"/>
      </c:barChart>
      <c:catAx>
        <c:axId val="53191424"/>
        <c:scaling>
          <c:orientation val="maxMin"/>
        </c:scaling>
        <c:delete val="0"/>
        <c:axPos val="l"/>
        <c:numFmt formatCode="0" sourceLinked="1"/>
        <c:majorTickMark val="out"/>
        <c:minorTickMark val="none"/>
        <c:tickLblPos val="nextTo"/>
        <c:txPr>
          <a:bodyPr/>
          <a:lstStyle/>
          <a:p>
            <a:pPr>
              <a:defRPr sz="1000"/>
            </a:pPr>
            <a:endParaRPr lang="cs-CZ"/>
          </a:p>
        </c:txPr>
        <c:crossAx val="53192960"/>
        <c:crosses val="autoZero"/>
        <c:auto val="1"/>
        <c:lblAlgn val="ctr"/>
        <c:lblOffset val="100"/>
        <c:noMultiLvlLbl val="0"/>
      </c:catAx>
      <c:valAx>
        <c:axId val="53192960"/>
        <c:scaling>
          <c:orientation val="minMax"/>
        </c:scaling>
        <c:delete val="1"/>
        <c:axPos val="t"/>
        <c:numFmt formatCode="0%" sourceLinked="1"/>
        <c:majorTickMark val="out"/>
        <c:minorTickMark val="none"/>
        <c:tickLblPos val="nextTo"/>
        <c:crossAx val="53191424"/>
        <c:crosses val="autoZero"/>
        <c:crossBetween val="between"/>
      </c:valAx>
      <c:spPr>
        <a:noFill/>
        <a:ln>
          <a:noFill/>
        </a:ln>
      </c:spPr>
    </c:plotArea>
    <c:legend>
      <c:legendPos val="r"/>
      <c:layout>
        <c:manualLayout>
          <c:xMode val="edge"/>
          <c:yMode val="edge"/>
          <c:x val="0"/>
          <c:y val="0.91819985063665865"/>
          <c:w val="0.91836734693877553"/>
          <c:h val="3.6277061747551097E-2"/>
        </c:manualLayout>
      </c:layout>
      <c:overlay val="0"/>
    </c:legend>
    <c:plotVisOnly val="1"/>
    <c:dispBlanksAs val="gap"/>
    <c:showDLblsOverMax val="0"/>
  </c:chart>
  <c:spPr>
    <a:noFill/>
    <a:ln>
      <a:noFill/>
    </a:ln>
  </c:spPr>
  <c:txPr>
    <a:bodyPr/>
    <a:lstStyle/>
    <a:p>
      <a:pPr>
        <a:defRPr sz="1100">
          <a:latin typeface="Helvetica"/>
          <a:cs typeface="Helvetica Neue"/>
        </a:defRPr>
      </a:pPr>
      <a:endParaRPr lang="cs-CZ"/>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'Z2'!$B$27</c:f>
              <c:strCache>
                <c:ptCount val="1"/>
                <c:pt idx="0">
                  <c:v>Ženy</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'Z2'!$C$25:$P$25</c:f>
              <c:strCache>
                <c:ptCount val="14"/>
                <c:pt idx="0">
                  <c:v>Nad 125 eur</c:v>
                </c:pt>
                <c:pt idx="1">
                  <c:v>100,1-125 eur</c:v>
                </c:pt>
                <c:pt idx="2">
                  <c:v>75,1-100 eur</c:v>
                </c:pt>
                <c:pt idx="3">
                  <c:v>50,1-75 eur</c:v>
                </c:pt>
                <c:pt idx="4">
                  <c:v>40,1-50 eur</c:v>
                </c:pt>
                <c:pt idx="5">
                  <c:v>30,1-40 eur</c:v>
                </c:pt>
                <c:pt idx="6">
                  <c:v>25,1-30 eur</c:v>
                </c:pt>
                <c:pt idx="7">
                  <c:v>20,1-25 eur</c:v>
                </c:pt>
                <c:pt idx="8">
                  <c:v>15,1-20 eur</c:v>
                </c:pt>
                <c:pt idx="9">
                  <c:v>10,1-15 eur</c:v>
                </c:pt>
                <c:pt idx="10">
                  <c:v>7,51-10 eur</c:v>
                </c:pt>
                <c:pt idx="11">
                  <c:v>5,1-7,5 eura</c:v>
                </c:pt>
                <c:pt idx="12">
                  <c:v>2,51-5 eura</c:v>
                </c:pt>
                <c:pt idx="13">
                  <c:v>Do 2,5 eur</c:v>
                </c:pt>
              </c:strCache>
            </c:strRef>
          </c:cat>
          <c:val>
            <c:numRef>
              <c:f>'Z2'!$C$29:$P$29</c:f>
              <c:numCache>
                <c:formatCode>0</c:formatCode>
                <c:ptCount val="14"/>
                <c:pt idx="0">
                  <c:v>4.75</c:v>
                </c:pt>
                <c:pt idx="1">
                  <c:v>2.25</c:v>
                </c:pt>
                <c:pt idx="2">
                  <c:v>1.25</c:v>
                </c:pt>
                <c:pt idx="3">
                  <c:v>16</c:v>
                </c:pt>
                <c:pt idx="4">
                  <c:v>1.5</c:v>
                </c:pt>
                <c:pt idx="5">
                  <c:v>20.75</c:v>
                </c:pt>
                <c:pt idx="6">
                  <c:v>2.75</c:v>
                </c:pt>
                <c:pt idx="7">
                  <c:v>3.25</c:v>
                </c:pt>
                <c:pt idx="8">
                  <c:v>24.75</c:v>
                </c:pt>
                <c:pt idx="9">
                  <c:v>10.25</c:v>
                </c:pt>
                <c:pt idx="10">
                  <c:v>1.25</c:v>
                </c:pt>
                <c:pt idx="11">
                  <c:v>6.25</c:v>
                </c:pt>
                <c:pt idx="12">
                  <c:v>1.25</c:v>
                </c:pt>
                <c:pt idx="13">
                  <c:v>3.75</c:v>
                </c:pt>
              </c:numCache>
            </c:numRef>
          </c:val>
        </c:ser>
        <c:dLbls>
          <c:showLegendKey val="0"/>
          <c:showVal val="0"/>
          <c:showCatName val="0"/>
          <c:showSerName val="0"/>
          <c:showPercent val="0"/>
          <c:showBubbleSize val="0"/>
        </c:dLbls>
        <c:gapWidth val="60"/>
        <c:axId val="53226112"/>
        <c:axId val="53248384"/>
      </c:barChart>
      <c:catAx>
        <c:axId val="53226112"/>
        <c:scaling>
          <c:orientation val="minMax"/>
        </c:scaling>
        <c:delete val="0"/>
        <c:axPos val="l"/>
        <c:numFmt formatCode="0" sourceLinked="1"/>
        <c:majorTickMark val="out"/>
        <c:minorTickMark val="none"/>
        <c:tickLblPos val="none"/>
        <c:txPr>
          <a:bodyPr anchor="ctr" anchorCtr="1"/>
          <a:lstStyle/>
          <a:p>
            <a:pPr>
              <a:defRPr sz="1100" b="0"/>
            </a:pPr>
            <a:endParaRPr lang="cs-CZ"/>
          </a:p>
        </c:txPr>
        <c:crossAx val="53248384"/>
        <c:crosses val="autoZero"/>
        <c:auto val="1"/>
        <c:lblAlgn val="ctr"/>
        <c:lblOffset val="100"/>
        <c:noMultiLvlLbl val="0"/>
      </c:catAx>
      <c:valAx>
        <c:axId val="53248384"/>
        <c:scaling>
          <c:orientation val="minMax"/>
          <c:max val="100"/>
          <c:min val="0"/>
        </c:scaling>
        <c:delete val="1"/>
        <c:axPos val="b"/>
        <c:numFmt formatCode="0" sourceLinked="1"/>
        <c:majorTickMark val="out"/>
        <c:minorTickMark val="none"/>
        <c:tickLblPos val="nextTo"/>
        <c:crossAx val="5322611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'Z2'!$B$28</c:f>
              <c:strCache>
                <c:ptCount val="1"/>
                <c:pt idx="0">
                  <c:v>Muži</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'Z2'!$C$25:$P$25</c:f>
              <c:strCache>
                <c:ptCount val="14"/>
                <c:pt idx="0">
                  <c:v>Nad 125 eur</c:v>
                </c:pt>
                <c:pt idx="1">
                  <c:v>100,1-125 eur</c:v>
                </c:pt>
                <c:pt idx="2">
                  <c:v>75,1-100 eur</c:v>
                </c:pt>
                <c:pt idx="3">
                  <c:v>50,1-75 eur</c:v>
                </c:pt>
                <c:pt idx="4">
                  <c:v>40,1-50 eur</c:v>
                </c:pt>
                <c:pt idx="5">
                  <c:v>30,1-40 eur</c:v>
                </c:pt>
                <c:pt idx="6">
                  <c:v>25,1-30 eur</c:v>
                </c:pt>
                <c:pt idx="7">
                  <c:v>20,1-25 eur</c:v>
                </c:pt>
                <c:pt idx="8">
                  <c:v>15,1-20 eur</c:v>
                </c:pt>
                <c:pt idx="9">
                  <c:v>10,1-15 eur</c:v>
                </c:pt>
                <c:pt idx="10">
                  <c:v>7,51-10 eur</c:v>
                </c:pt>
                <c:pt idx="11">
                  <c:v>5,1-7,5 eura</c:v>
                </c:pt>
                <c:pt idx="12">
                  <c:v>2,51-5 eura</c:v>
                </c:pt>
                <c:pt idx="13">
                  <c:v>Do 2,5 eur</c:v>
                </c:pt>
              </c:strCache>
            </c:strRef>
          </c:cat>
          <c:val>
            <c:numRef>
              <c:f>'Z2'!$C$28:$P$28</c:f>
              <c:numCache>
                <c:formatCode>0</c:formatCode>
                <c:ptCount val="14"/>
                <c:pt idx="0">
                  <c:v>4.4776119402985071</c:v>
                </c:pt>
                <c:pt idx="1">
                  <c:v>0</c:v>
                </c:pt>
                <c:pt idx="2">
                  <c:v>13.432835820895523</c:v>
                </c:pt>
                <c:pt idx="3">
                  <c:v>5.9701492537313428</c:v>
                </c:pt>
                <c:pt idx="4">
                  <c:v>20.8955223880597</c:v>
                </c:pt>
                <c:pt idx="5">
                  <c:v>4.4776119402985071</c:v>
                </c:pt>
                <c:pt idx="6">
                  <c:v>7.4626865671641784</c:v>
                </c:pt>
                <c:pt idx="7">
                  <c:v>4.4776119402985071</c:v>
                </c:pt>
                <c:pt idx="8">
                  <c:v>14.925373134328357</c:v>
                </c:pt>
                <c:pt idx="9">
                  <c:v>5.9701492537313428</c:v>
                </c:pt>
                <c:pt idx="10">
                  <c:v>7.4626865671641784</c:v>
                </c:pt>
                <c:pt idx="11">
                  <c:v>0</c:v>
                </c:pt>
                <c:pt idx="12">
                  <c:v>5.9701492537313428</c:v>
                </c:pt>
                <c:pt idx="13">
                  <c:v>4.4776119402985071</c:v>
                </c:pt>
              </c:numCache>
            </c:numRef>
          </c:val>
        </c:ser>
        <c:dLbls>
          <c:showLegendKey val="0"/>
          <c:showVal val="0"/>
          <c:showCatName val="0"/>
          <c:showSerName val="0"/>
          <c:showPercent val="0"/>
          <c:showBubbleSize val="0"/>
        </c:dLbls>
        <c:gapWidth val="60"/>
        <c:axId val="53281152"/>
        <c:axId val="53282688"/>
      </c:barChart>
      <c:catAx>
        <c:axId val="53281152"/>
        <c:scaling>
          <c:orientation val="minMax"/>
        </c:scaling>
        <c:delete val="0"/>
        <c:axPos val="l"/>
        <c:numFmt formatCode="0" sourceLinked="1"/>
        <c:majorTickMark val="out"/>
        <c:minorTickMark val="none"/>
        <c:tickLblPos val="none"/>
        <c:txPr>
          <a:bodyPr anchor="ctr" anchorCtr="1"/>
          <a:lstStyle/>
          <a:p>
            <a:pPr>
              <a:defRPr sz="1100" b="0"/>
            </a:pPr>
            <a:endParaRPr lang="cs-CZ"/>
          </a:p>
        </c:txPr>
        <c:crossAx val="53282688"/>
        <c:crosses val="autoZero"/>
        <c:auto val="1"/>
        <c:lblAlgn val="ctr"/>
        <c:lblOffset val="100"/>
        <c:noMultiLvlLbl val="0"/>
      </c:catAx>
      <c:valAx>
        <c:axId val="53282688"/>
        <c:scaling>
          <c:orientation val="minMax"/>
          <c:max val="100"/>
          <c:min val="0"/>
        </c:scaling>
        <c:delete val="1"/>
        <c:axPos val="b"/>
        <c:numFmt formatCode="0" sourceLinked="1"/>
        <c:majorTickMark val="out"/>
        <c:minorTickMark val="none"/>
        <c:tickLblPos val="nextTo"/>
        <c:crossAx val="5328115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'Z2'!$B$27</c:f>
              <c:strCache>
                <c:ptCount val="1"/>
                <c:pt idx="0">
                  <c:v>Ženy</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'Z2'!$C$25:$P$25</c:f>
              <c:strCache>
                <c:ptCount val="14"/>
                <c:pt idx="0">
                  <c:v>Nad 125 eur</c:v>
                </c:pt>
                <c:pt idx="1">
                  <c:v>100,1-125 eur</c:v>
                </c:pt>
                <c:pt idx="2">
                  <c:v>75,1-100 eur</c:v>
                </c:pt>
                <c:pt idx="3">
                  <c:v>50,1-75 eur</c:v>
                </c:pt>
                <c:pt idx="4">
                  <c:v>40,1-50 eur</c:v>
                </c:pt>
                <c:pt idx="5">
                  <c:v>30,1-40 eur</c:v>
                </c:pt>
                <c:pt idx="6">
                  <c:v>25,1-30 eur</c:v>
                </c:pt>
                <c:pt idx="7">
                  <c:v>20,1-25 eur</c:v>
                </c:pt>
                <c:pt idx="8">
                  <c:v>15,1-20 eur</c:v>
                </c:pt>
                <c:pt idx="9">
                  <c:v>10,1-15 eur</c:v>
                </c:pt>
                <c:pt idx="10">
                  <c:v>7,51-10 eur</c:v>
                </c:pt>
                <c:pt idx="11">
                  <c:v>5,1-7,5 eura</c:v>
                </c:pt>
                <c:pt idx="12">
                  <c:v>2,51-5 eura</c:v>
                </c:pt>
                <c:pt idx="13">
                  <c:v>Do 2,5 eur</c:v>
                </c:pt>
              </c:strCache>
            </c:strRef>
          </c:cat>
          <c:val>
            <c:numRef>
              <c:f>'Z2'!$C$27:$P$27</c:f>
              <c:numCache>
                <c:formatCode>0</c:formatCode>
                <c:ptCount val="14"/>
                <c:pt idx="0">
                  <c:v>4.3478260869565215</c:v>
                </c:pt>
                <c:pt idx="1">
                  <c:v>0</c:v>
                </c:pt>
                <c:pt idx="2">
                  <c:v>7.2463768115942031</c:v>
                </c:pt>
                <c:pt idx="3">
                  <c:v>2.1739130434782608</c:v>
                </c:pt>
                <c:pt idx="4">
                  <c:v>26.086956521739129</c:v>
                </c:pt>
                <c:pt idx="5">
                  <c:v>2.1739130434782608</c:v>
                </c:pt>
                <c:pt idx="6">
                  <c:v>18.115942028985508</c:v>
                </c:pt>
                <c:pt idx="7">
                  <c:v>1.4492753623188406</c:v>
                </c:pt>
                <c:pt idx="8">
                  <c:v>15.217391304347828</c:v>
                </c:pt>
                <c:pt idx="9">
                  <c:v>7.2463768115942031</c:v>
                </c:pt>
                <c:pt idx="10">
                  <c:v>12.318840579710146</c:v>
                </c:pt>
                <c:pt idx="11">
                  <c:v>0.72463768115942029</c:v>
                </c:pt>
                <c:pt idx="12">
                  <c:v>1.4492753623188406</c:v>
                </c:pt>
                <c:pt idx="13">
                  <c:v>1.4492753623188406</c:v>
                </c:pt>
              </c:numCache>
            </c:numRef>
          </c:val>
        </c:ser>
        <c:dLbls>
          <c:showLegendKey val="0"/>
          <c:showVal val="0"/>
          <c:showCatName val="0"/>
          <c:showSerName val="0"/>
          <c:showPercent val="0"/>
          <c:showBubbleSize val="0"/>
        </c:dLbls>
        <c:gapWidth val="60"/>
        <c:axId val="53290880"/>
        <c:axId val="53292416"/>
      </c:barChart>
      <c:catAx>
        <c:axId val="53290880"/>
        <c:scaling>
          <c:orientation val="minMax"/>
        </c:scaling>
        <c:delete val="0"/>
        <c:axPos val="l"/>
        <c:numFmt formatCode="0" sourceLinked="1"/>
        <c:majorTickMark val="out"/>
        <c:minorTickMark val="none"/>
        <c:tickLblPos val="none"/>
        <c:txPr>
          <a:bodyPr anchor="ctr" anchorCtr="1"/>
          <a:lstStyle/>
          <a:p>
            <a:pPr>
              <a:defRPr sz="1100" b="0"/>
            </a:pPr>
            <a:endParaRPr lang="cs-CZ"/>
          </a:p>
        </c:txPr>
        <c:crossAx val="53292416"/>
        <c:crosses val="autoZero"/>
        <c:auto val="1"/>
        <c:lblAlgn val="ctr"/>
        <c:lblOffset val="100"/>
        <c:noMultiLvlLbl val="0"/>
      </c:catAx>
      <c:valAx>
        <c:axId val="53292416"/>
        <c:scaling>
          <c:orientation val="minMax"/>
          <c:max val="100"/>
          <c:min val="0"/>
        </c:scaling>
        <c:delete val="1"/>
        <c:axPos val="b"/>
        <c:numFmt formatCode="0" sourceLinked="1"/>
        <c:majorTickMark val="out"/>
        <c:minorTickMark val="none"/>
        <c:tickLblPos val="nextTo"/>
        <c:crossAx val="53290880"/>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0506933110470336"/>
          <c:y val="6.497761758088702E-2"/>
          <c:w val="0.13401227788449338"/>
          <c:h val="0.85933159695572603"/>
        </c:manualLayout>
      </c:layout>
      <c:barChart>
        <c:barDir val="bar"/>
        <c:grouping val="clustered"/>
        <c:varyColors val="0"/>
        <c:ser>
          <c:idx val="0"/>
          <c:order val="0"/>
          <c:tx>
            <c:strRef>
              <c:f>'Z2'!$B$26</c:f>
              <c:strCache>
                <c:ptCount val="1"/>
                <c:pt idx="0">
                  <c:v>Celkem SR</c:v>
                </c:pt>
              </c:strCache>
            </c:strRef>
          </c:tx>
          <c:spPr>
            <a:solidFill>
              <a:srgbClr val="002F5E"/>
            </a:solidFill>
          </c:spPr>
          <c:invertIfNegative val="0"/>
          <c:dLbls>
            <c:dLbl>
              <c:idx val="2"/>
              <c:numFmt formatCode="#,##0.0&quot;%&quot;" sourceLinked="0"/>
              <c:spPr/>
              <c:txPr>
                <a:bodyPr/>
                <a:lstStyle/>
                <a:p>
                  <a:pPr>
                    <a:defRPr>
                      <a:solidFill>
                        <a:sysClr val="windowText" lastClr="000000"/>
                      </a:solidFill>
                    </a:defRPr>
                  </a:pPr>
                  <a:endParaRPr lang="cs-CZ"/>
                </a:p>
              </c:txPr>
              <c:showLegendKey val="0"/>
              <c:showVal val="1"/>
              <c:showCatName val="0"/>
              <c:showSerName val="0"/>
              <c:showPercent val="0"/>
              <c:showBubbleSize val="0"/>
            </c:dLbl>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'Z2'!$C$25:$P$25</c:f>
              <c:strCache>
                <c:ptCount val="14"/>
                <c:pt idx="0">
                  <c:v>Nad 125 Eur</c:v>
                </c:pt>
                <c:pt idx="1">
                  <c:v>100,1-125 Eur</c:v>
                </c:pt>
                <c:pt idx="2">
                  <c:v>75,1-100 Eur</c:v>
                </c:pt>
                <c:pt idx="3">
                  <c:v>50,1-75 Eur</c:v>
                </c:pt>
                <c:pt idx="4">
                  <c:v>40,1-50 Eur</c:v>
                </c:pt>
                <c:pt idx="5">
                  <c:v>30,1-40 Eur</c:v>
                </c:pt>
                <c:pt idx="6">
                  <c:v>25,1-30 Eur</c:v>
                </c:pt>
                <c:pt idx="7">
                  <c:v>20,1-25 Eur</c:v>
                </c:pt>
                <c:pt idx="8">
                  <c:v>15,1-20 Eur</c:v>
                </c:pt>
                <c:pt idx="9">
                  <c:v>10,1-15 Eur</c:v>
                </c:pt>
                <c:pt idx="10">
                  <c:v>7,51-10 Eur</c:v>
                </c:pt>
                <c:pt idx="11">
                  <c:v>5,1-7,5 Eur</c:v>
                </c:pt>
                <c:pt idx="12">
                  <c:v>2,51-5 Eur</c:v>
                </c:pt>
                <c:pt idx="13">
                  <c:v>Do 2,5 Eur</c:v>
                </c:pt>
              </c:strCache>
            </c:strRef>
          </c:cat>
          <c:val>
            <c:numRef>
              <c:f>'Z2'!$C$26:$P$26</c:f>
              <c:numCache>
                <c:formatCode>0</c:formatCode>
                <c:ptCount val="14"/>
                <c:pt idx="0">
                  <c:v>4.3902439024390238</c:v>
                </c:pt>
                <c:pt idx="1">
                  <c:v>0</c:v>
                </c:pt>
                <c:pt idx="2">
                  <c:v>9.2682926829268286</c:v>
                </c:pt>
                <c:pt idx="3">
                  <c:v>3.4146341463414638</c:v>
                </c:pt>
                <c:pt idx="4">
                  <c:v>24.390243902439025</c:v>
                </c:pt>
                <c:pt idx="5">
                  <c:v>2.9268292682926833</c:v>
                </c:pt>
                <c:pt idx="6">
                  <c:v>14.634146341463413</c:v>
                </c:pt>
                <c:pt idx="7">
                  <c:v>2.4390243902439024</c:v>
                </c:pt>
                <c:pt idx="8">
                  <c:v>15.121951219512194</c:v>
                </c:pt>
                <c:pt idx="9">
                  <c:v>6.8292682926829276</c:v>
                </c:pt>
                <c:pt idx="10">
                  <c:v>10.731707317073171</c:v>
                </c:pt>
                <c:pt idx="11" formatCode="0.0">
                  <c:v>0.48780487804878048</c:v>
                </c:pt>
                <c:pt idx="12">
                  <c:v>2.9268292682926833</c:v>
                </c:pt>
                <c:pt idx="13">
                  <c:v>2.4390243902439024</c:v>
                </c:pt>
              </c:numCache>
            </c:numRef>
          </c:val>
        </c:ser>
        <c:dLbls>
          <c:showLegendKey val="0"/>
          <c:showVal val="0"/>
          <c:showCatName val="0"/>
          <c:showSerName val="0"/>
          <c:showPercent val="0"/>
          <c:showBubbleSize val="0"/>
        </c:dLbls>
        <c:gapWidth val="60"/>
        <c:axId val="56107008"/>
        <c:axId val="56108544"/>
      </c:barChart>
      <c:catAx>
        <c:axId val="56107008"/>
        <c:scaling>
          <c:orientation val="minMax"/>
        </c:scaling>
        <c:delete val="0"/>
        <c:axPos val="l"/>
        <c:numFmt formatCode="0" sourceLinked="1"/>
        <c:majorTickMark val="out"/>
        <c:minorTickMark val="none"/>
        <c:tickLblPos val="nextTo"/>
        <c:txPr>
          <a:bodyPr anchor="ctr" anchorCtr="1"/>
          <a:lstStyle/>
          <a:p>
            <a:pPr>
              <a:defRPr sz="1000" b="0"/>
            </a:pPr>
            <a:endParaRPr lang="cs-CZ"/>
          </a:p>
        </c:txPr>
        <c:crossAx val="56108544"/>
        <c:crosses val="autoZero"/>
        <c:auto val="1"/>
        <c:lblAlgn val="ctr"/>
        <c:lblOffset val="100"/>
        <c:noMultiLvlLbl val="0"/>
      </c:catAx>
      <c:valAx>
        <c:axId val="56108544"/>
        <c:scaling>
          <c:orientation val="minMax"/>
          <c:max val="100"/>
          <c:min val="0"/>
        </c:scaling>
        <c:delete val="1"/>
        <c:axPos val="b"/>
        <c:numFmt formatCode="0" sourceLinked="1"/>
        <c:majorTickMark val="out"/>
        <c:minorTickMark val="none"/>
        <c:tickLblPos val="nextTo"/>
        <c:crossAx val="5610700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3.1173674424807979E-2"/>
          <c:y val="5.4037819690881471E-2"/>
          <c:w val="0.62148256807963498"/>
          <c:h val="0.84195519546233055"/>
        </c:manualLayout>
      </c:layout>
      <c:barChart>
        <c:barDir val="col"/>
        <c:grouping val="percentStacked"/>
        <c:varyColors val="0"/>
        <c:ser>
          <c:idx val="0"/>
          <c:order val="0"/>
          <c:tx>
            <c:strRef>
              <c:f>'PR1'!$C$20</c:f>
              <c:strCache>
                <c:ptCount val="1"/>
                <c:pt idx="0">
                  <c:v>Áno, a to aj na nosenie na verejnosti</c:v>
                </c:pt>
              </c:strCache>
            </c:strRef>
          </c:tx>
          <c:spPr>
            <a:solidFill>
              <a:srgbClr val="F34E0D"/>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'PR1'!$B$21:$B$24</c:f>
              <c:strCache>
                <c:ptCount val="4"/>
                <c:pt idx="0">
                  <c:v>Celkem SR</c:v>
                </c:pt>
                <c:pt idx="1">
                  <c:v>Ženy</c:v>
                </c:pt>
                <c:pt idx="2">
                  <c:v>Muži</c:v>
                </c:pt>
                <c:pt idx="3">
                  <c:v>Celkem ČR</c:v>
                </c:pt>
              </c:strCache>
            </c:strRef>
          </c:cat>
          <c:val>
            <c:numRef>
              <c:f>'PR1'!$C$21:$C$24</c:f>
              <c:numCache>
                <c:formatCode>0</c:formatCode>
                <c:ptCount val="4"/>
                <c:pt idx="0">
                  <c:v>22.926829268292686</c:v>
                </c:pt>
                <c:pt idx="1">
                  <c:v>26.086956521739129</c:v>
                </c:pt>
                <c:pt idx="2">
                  <c:v>16.417910447761194</c:v>
                </c:pt>
                <c:pt idx="3">
                  <c:v>13</c:v>
                </c:pt>
              </c:numCache>
            </c:numRef>
          </c:val>
        </c:ser>
        <c:ser>
          <c:idx val="1"/>
          <c:order val="1"/>
          <c:tx>
            <c:strRef>
              <c:f>'PR1'!$D$20</c:f>
              <c:strCache>
                <c:ptCount val="1"/>
                <c:pt idx="0">
                  <c:v>Áno, ale na domáce alebo pracovné nosenie</c:v>
                </c:pt>
              </c:strCache>
            </c:strRef>
          </c:tx>
          <c:spPr>
            <a:solidFill>
              <a:srgbClr val="FFA102"/>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'PR1'!$B$21:$B$24</c:f>
              <c:strCache>
                <c:ptCount val="4"/>
                <c:pt idx="0">
                  <c:v>Celkem SR</c:v>
                </c:pt>
                <c:pt idx="1">
                  <c:v>Ženy</c:v>
                </c:pt>
                <c:pt idx="2">
                  <c:v>Muži</c:v>
                </c:pt>
                <c:pt idx="3">
                  <c:v>Celkem ČR</c:v>
                </c:pt>
              </c:strCache>
            </c:strRef>
          </c:cat>
          <c:val>
            <c:numRef>
              <c:f>'PR1'!$D$21:$D$24</c:f>
              <c:numCache>
                <c:formatCode>0</c:formatCode>
                <c:ptCount val="4"/>
                <c:pt idx="0">
                  <c:v>26.829268292682929</c:v>
                </c:pt>
                <c:pt idx="1">
                  <c:v>27.536231884057973</c:v>
                </c:pt>
                <c:pt idx="2">
                  <c:v>25.373134328358208</c:v>
                </c:pt>
                <c:pt idx="3">
                  <c:v>35.25</c:v>
                </c:pt>
              </c:numCache>
            </c:numRef>
          </c:val>
        </c:ser>
        <c:ser>
          <c:idx val="2"/>
          <c:order val="2"/>
          <c:tx>
            <c:strRef>
              <c:f>'PR1'!$E$20</c:f>
              <c:strCache>
                <c:ptCount val="1"/>
                <c:pt idx="0">
                  <c:v>Iba niekoľko nostalgických kúskov na pamiatku</c:v>
                </c:pt>
              </c:strCache>
            </c:strRef>
          </c:tx>
          <c:spPr>
            <a:solidFill>
              <a:srgbClr val="8B8278"/>
            </a:solidFill>
            <a:ln>
              <a:no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'PR1'!$B$21:$B$24</c:f>
              <c:strCache>
                <c:ptCount val="4"/>
                <c:pt idx="0">
                  <c:v>Celkem SR</c:v>
                </c:pt>
                <c:pt idx="1">
                  <c:v>Ženy</c:v>
                </c:pt>
                <c:pt idx="2">
                  <c:v>Muži</c:v>
                </c:pt>
                <c:pt idx="3">
                  <c:v>Celkem ČR</c:v>
                </c:pt>
              </c:strCache>
            </c:strRef>
          </c:cat>
          <c:val>
            <c:numRef>
              <c:f>'PR1'!$E$21:$E$24</c:f>
              <c:numCache>
                <c:formatCode>0</c:formatCode>
                <c:ptCount val="4"/>
                <c:pt idx="0">
                  <c:v>11.707317073170733</c:v>
                </c:pt>
                <c:pt idx="1">
                  <c:v>10.144927536231885</c:v>
                </c:pt>
                <c:pt idx="2">
                  <c:v>14.925373134328357</c:v>
                </c:pt>
                <c:pt idx="3">
                  <c:v>8.75</c:v>
                </c:pt>
              </c:numCache>
            </c:numRef>
          </c:val>
        </c:ser>
        <c:ser>
          <c:idx val="3"/>
          <c:order val="3"/>
          <c:tx>
            <c:strRef>
              <c:f>'PR1'!$F$20</c:f>
              <c:strCache>
                <c:ptCount val="1"/>
                <c:pt idx="0">
                  <c:v>Nie, oblečenie si nevymieňame</c:v>
                </c:pt>
              </c:strCache>
            </c:strRef>
          </c:tx>
          <c:spPr>
            <a:solidFill>
              <a:srgbClr val="7391AD"/>
            </a:solidFill>
          </c:spPr>
          <c:invertIfNegative val="0"/>
          <c:dPt>
            <c:idx val="0"/>
            <c:invertIfNegative val="0"/>
            <c:bubble3D val="0"/>
          </c:dPt>
          <c:dLbls>
            <c:dLbl>
              <c:idx val="1"/>
              <c:layout>
                <c:manualLayout>
                  <c:x val="-1.6310525695948899E-3"/>
                  <c:y val="-1.7859377790527799E-2"/>
                </c:manualLayout>
              </c:layout>
              <c:showLegendKey val="0"/>
              <c:showVal val="1"/>
              <c:showCatName val="0"/>
              <c:showSerName val="0"/>
              <c:showPercent val="0"/>
              <c:showBubbleSize val="0"/>
            </c:dLbl>
            <c:numFmt formatCode="#,##0&quot;%&quot;" sourceLinked="0"/>
            <c:spPr>
              <a:noFill/>
            </c:spPr>
            <c:showLegendKey val="0"/>
            <c:showVal val="1"/>
            <c:showCatName val="0"/>
            <c:showSerName val="0"/>
            <c:showPercent val="0"/>
            <c:showBubbleSize val="0"/>
            <c:showLeaderLines val="0"/>
          </c:dLbls>
          <c:cat>
            <c:strRef>
              <c:f>'PR1'!$B$21:$B$24</c:f>
              <c:strCache>
                <c:ptCount val="4"/>
                <c:pt idx="0">
                  <c:v>Celkem SR</c:v>
                </c:pt>
                <c:pt idx="1">
                  <c:v>Ženy</c:v>
                </c:pt>
                <c:pt idx="2">
                  <c:v>Muži</c:v>
                </c:pt>
                <c:pt idx="3">
                  <c:v>Celkem ČR</c:v>
                </c:pt>
              </c:strCache>
            </c:strRef>
          </c:cat>
          <c:val>
            <c:numRef>
              <c:f>'PR1'!$F$21:$F$24</c:f>
              <c:numCache>
                <c:formatCode>0</c:formatCode>
                <c:ptCount val="4"/>
                <c:pt idx="0">
                  <c:v>38.536585365853661</c:v>
                </c:pt>
                <c:pt idx="1">
                  <c:v>36.231884057971016</c:v>
                </c:pt>
                <c:pt idx="2">
                  <c:v>43.283582089552233</c:v>
                </c:pt>
                <c:pt idx="3">
                  <c:v>43</c:v>
                </c:pt>
              </c:numCache>
            </c:numRef>
          </c:val>
        </c:ser>
        <c:dLbls>
          <c:showLegendKey val="0"/>
          <c:showVal val="1"/>
          <c:showCatName val="0"/>
          <c:showSerName val="0"/>
          <c:showPercent val="0"/>
          <c:showBubbleSize val="0"/>
        </c:dLbls>
        <c:gapWidth val="150"/>
        <c:overlap val="100"/>
        <c:axId val="55923456"/>
        <c:axId val="55924992"/>
      </c:barChart>
      <c:catAx>
        <c:axId val="55923456"/>
        <c:scaling>
          <c:orientation val="minMax"/>
        </c:scaling>
        <c:delete val="0"/>
        <c:axPos val="b"/>
        <c:numFmt formatCode="General" sourceLinked="1"/>
        <c:majorTickMark val="none"/>
        <c:minorTickMark val="none"/>
        <c:tickLblPos val="nextTo"/>
        <c:crossAx val="55924992"/>
        <c:crosses val="autoZero"/>
        <c:auto val="1"/>
        <c:lblAlgn val="ctr"/>
        <c:lblOffset val="100"/>
        <c:noMultiLvlLbl val="0"/>
      </c:catAx>
      <c:valAx>
        <c:axId val="55924992"/>
        <c:scaling>
          <c:orientation val="minMax"/>
        </c:scaling>
        <c:delete val="1"/>
        <c:axPos val="l"/>
        <c:numFmt formatCode="0%" sourceLinked="1"/>
        <c:majorTickMark val="out"/>
        <c:minorTickMark val="none"/>
        <c:tickLblPos val="nextTo"/>
        <c:crossAx val="55923456"/>
        <c:crosses val="autoZero"/>
        <c:crossBetween val="between"/>
      </c:valAx>
      <c:spPr>
        <a:noFill/>
        <a:ln>
          <a:noFill/>
        </a:ln>
      </c:spPr>
    </c:plotArea>
    <c:legend>
      <c:legendPos val="r"/>
      <c:layout>
        <c:manualLayout>
          <c:xMode val="edge"/>
          <c:yMode val="edge"/>
          <c:x val="0.65174471741692075"/>
          <c:y val="6.2332425908420849E-2"/>
          <c:w val="0.28165056331027888"/>
          <c:h val="0.83854359474159146"/>
        </c:manualLayout>
      </c:layout>
      <c:overlay val="0"/>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'PR7'!$B$23</c:f>
              <c:strCache>
                <c:ptCount val="1"/>
                <c:pt idx="0">
                  <c:v>Ženy</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'PR7'!$C$21:$S$21</c:f>
              <c:strCache>
                <c:ptCount val="17"/>
                <c:pt idx="0">
                  <c:v>Spravodajské weby</c:v>
                </c:pt>
                <c:pt idx="1">
                  <c:v>Zahraničné tlačené magazíny</c:v>
                </c:pt>
                <c:pt idx="2">
                  <c:v>Modelky alebo módni návrhári</c:v>
                </c:pt>
                <c:pt idx="3">
                  <c:v>Tlačoviny pre ženy alebo mužov</c:v>
                </c:pt>
                <c:pt idx="4">
                  <c:v>Moje obľúbené osobnosti/celebrity</c:v>
                </c:pt>
                <c:pt idx="5">
                  <c:v>Zahraničné módne blogy</c:v>
                </c:pt>
                <c:pt idx="6">
                  <c:v>Zahraničné online módne magazíny</c:v>
                </c:pt>
                <c:pt idx="7">
                  <c:v>Slovenské tlačené magazíny</c:v>
                </c:pt>
                <c:pt idx="8">
                  <c:v>Slovenské módne blogy</c:v>
                </c:pt>
                <c:pt idx="9">
                  <c:v>O módu sa nezaujímam</c:v>
                </c:pt>
                <c:pt idx="10">
                  <c:v>Slovenské online módne magazíny</c:v>
                </c:pt>
                <c:pt idx="11">
                  <c:v>Niečo iné</c:v>
                </c:pt>
                <c:pt idx="12">
                  <c:v>Kolegovia v práci alebo v škole</c:v>
                </c:pt>
                <c:pt idx="13">
                  <c:v>Kamarát/ka v okolí, ktorá sa o módu zaujíma</c:v>
                </c:pt>
                <c:pt idx="14">
                  <c:v>Ponuka v e-shopoch</c:v>
                </c:pt>
                <c:pt idx="15">
                  <c:v>Náhodní ľudia na verejnosti</c:v>
                </c:pt>
                <c:pt idx="16">
                  <c:v>Ponuka v predajniach</c:v>
                </c:pt>
              </c:strCache>
            </c:strRef>
          </c:cat>
          <c:val>
            <c:numRef>
              <c:f>'PR7'!$C$23:$S$23</c:f>
              <c:numCache>
                <c:formatCode>0</c:formatCode>
                <c:ptCount val="17"/>
                <c:pt idx="0">
                  <c:v>1.4492753623188406</c:v>
                </c:pt>
                <c:pt idx="1">
                  <c:v>1.4492753623188406</c:v>
                </c:pt>
                <c:pt idx="2">
                  <c:v>4.3478260869565215</c:v>
                </c:pt>
                <c:pt idx="3">
                  <c:v>5.7971014492753623</c:v>
                </c:pt>
                <c:pt idx="4">
                  <c:v>6.5217391304347823</c:v>
                </c:pt>
                <c:pt idx="5">
                  <c:v>10.144927536231885</c:v>
                </c:pt>
                <c:pt idx="6">
                  <c:v>10.144927536231885</c:v>
                </c:pt>
                <c:pt idx="7">
                  <c:v>7.2463768115942031</c:v>
                </c:pt>
                <c:pt idx="8">
                  <c:v>9.4202898550724647</c:v>
                </c:pt>
                <c:pt idx="9">
                  <c:v>3.6231884057971016</c:v>
                </c:pt>
                <c:pt idx="10">
                  <c:v>14.492753623188406</c:v>
                </c:pt>
                <c:pt idx="11">
                  <c:v>10.869565217391305</c:v>
                </c:pt>
                <c:pt idx="12">
                  <c:v>17.391304347826086</c:v>
                </c:pt>
                <c:pt idx="13">
                  <c:v>27.536231884057973</c:v>
                </c:pt>
                <c:pt idx="14">
                  <c:v>35.507246376811594</c:v>
                </c:pt>
                <c:pt idx="15">
                  <c:v>32.608695652173914</c:v>
                </c:pt>
                <c:pt idx="16">
                  <c:v>61.594202898550719</c:v>
                </c:pt>
              </c:numCache>
            </c:numRef>
          </c:val>
        </c:ser>
        <c:dLbls>
          <c:showLegendKey val="0"/>
          <c:showVal val="0"/>
          <c:showCatName val="0"/>
          <c:showSerName val="0"/>
          <c:showPercent val="0"/>
          <c:showBubbleSize val="0"/>
        </c:dLbls>
        <c:gapWidth val="60"/>
        <c:axId val="54604928"/>
        <c:axId val="54606464"/>
      </c:barChart>
      <c:catAx>
        <c:axId val="5460492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606464"/>
        <c:crosses val="autoZero"/>
        <c:auto val="1"/>
        <c:lblAlgn val="ctr"/>
        <c:lblOffset val="100"/>
        <c:noMultiLvlLbl val="0"/>
      </c:catAx>
      <c:valAx>
        <c:axId val="54606464"/>
        <c:scaling>
          <c:orientation val="minMax"/>
          <c:max val="100"/>
          <c:min val="0"/>
        </c:scaling>
        <c:delete val="1"/>
        <c:axPos val="b"/>
        <c:numFmt formatCode="0" sourceLinked="1"/>
        <c:majorTickMark val="out"/>
        <c:minorTickMark val="none"/>
        <c:tickLblPos val="nextTo"/>
        <c:crossAx val="5460492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'PR2'!$B$23</c:f>
              <c:strCache>
                <c:ptCount val="1"/>
                <c:pt idx="0">
                  <c:v>Ženy</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'PR2'!$C$21:$K$21</c:f>
              <c:strCache>
                <c:ptCount val="9"/>
                <c:pt idx="0">
                  <c:v>Niečo iné</c:v>
                </c:pt>
                <c:pt idx="1">
                  <c:v>Neriešim to, mám ho ďalej doma</c:v>
                </c:pt>
                <c:pt idx="2">
                  <c:v>Dám ho ďalej</c:v>
                </c:pt>
                <c:pt idx="3">
                  <c:v>Ponúknem ho známym</c:v>
                </c:pt>
                <c:pt idx="4">
                  <c:v>Vyhodím ho</c:v>
                </c:pt>
                <c:pt idx="5">
                  <c:v>Ponúknem ho rodine</c:v>
                </c:pt>
                <c:pt idx="6">
                  <c:v>Využijem ho na handry na utieranie</c:v>
                </c:pt>
                <c:pt idx="7">
                  <c:v>Nechám si ho na prácu</c:v>
                </c:pt>
                <c:pt idx="8">
                  <c:v>Dám ho na charitu, napríklad do oranžového kontajnera</c:v>
                </c:pt>
              </c:strCache>
            </c:strRef>
          </c:cat>
          <c:val>
            <c:numRef>
              <c:f>'PR2'!$C$25:$K$25</c:f>
              <c:numCache>
                <c:formatCode>0</c:formatCode>
                <c:ptCount val="9"/>
                <c:pt idx="0">
                  <c:v>2.5</c:v>
                </c:pt>
                <c:pt idx="1">
                  <c:v>17.75</c:v>
                </c:pt>
                <c:pt idx="2">
                  <c:v>22.5</c:v>
                </c:pt>
                <c:pt idx="3">
                  <c:v>24.75</c:v>
                </c:pt>
                <c:pt idx="4">
                  <c:v>25.5</c:v>
                </c:pt>
                <c:pt idx="5">
                  <c:v>35</c:v>
                </c:pt>
                <c:pt idx="6">
                  <c:v>45.75</c:v>
                </c:pt>
                <c:pt idx="7">
                  <c:v>59</c:v>
                </c:pt>
                <c:pt idx="8">
                  <c:v>60.5</c:v>
                </c:pt>
              </c:numCache>
            </c:numRef>
          </c:val>
        </c:ser>
        <c:dLbls>
          <c:showLegendKey val="0"/>
          <c:showVal val="0"/>
          <c:showCatName val="0"/>
          <c:showSerName val="0"/>
          <c:showPercent val="0"/>
          <c:showBubbleSize val="0"/>
        </c:dLbls>
        <c:gapWidth val="60"/>
        <c:axId val="55994624"/>
        <c:axId val="56000512"/>
      </c:barChart>
      <c:catAx>
        <c:axId val="55994624"/>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6000512"/>
        <c:crosses val="autoZero"/>
        <c:auto val="1"/>
        <c:lblAlgn val="ctr"/>
        <c:lblOffset val="100"/>
        <c:noMultiLvlLbl val="0"/>
      </c:catAx>
      <c:valAx>
        <c:axId val="56000512"/>
        <c:scaling>
          <c:orientation val="minMax"/>
          <c:max val="100"/>
          <c:min val="0"/>
        </c:scaling>
        <c:delete val="1"/>
        <c:axPos val="b"/>
        <c:numFmt formatCode="0" sourceLinked="1"/>
        <c:majorTickMark val="out"/>
        <c:minorTickMark val="none"/>
        <c:tickLblPos val="nextTo"/>
        <c:crossAx val="55994624"/>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'PR2'!$B$24</c:f>
              <c:strCache>
                <c:ptCount val="1"/>
                <c:pt idx="0">
                  <c:v>Muži</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'PR2'!$C$21:$K$21</c:f>
              <c:strCache>
                <c:ptCount val="9"/>
                <c:pt idx="0">
                  <c:v>Niečo iné</c:v>
                </c:pt>
                <c:pt idx="1">
                  <c:v>Neriešim to, mám ho ďalej doma</c:v>
                </c:pt>
                <c:pt idx="2">
                  <c:v>Dám ho ďalej</c:v>
                </c:pt>
                <c:pt idx="3">
                  <c:v>Ponúknem ho známym</c:v>
                </c:pt>
                <c:pt idx="4">
                  <c:v>Vyhodím ho</c:v>
                </c:pt>
                <c:pt idx="5">
                  <c:v>Ponúknem ho rodine</c:v>
                </c:pt>
                <c:pt idx="6">
                  <c:v>Využijem ho na handry na utieranie</c:v>
                </c:pt>
                <c:pt idx="7">
                  <c:v>Nechám si ho na prácu</c:v>
                </c:pt>
                <c:pt idx="8">
                  <c:v>Dám ho na charitu, napríklad do oranžového kontajnera</c:v>
                </c:pt>
              </c:strCache>
            </c:strRef>
          </c:cat>
          <c:val>
            <c:numRef>
              <c:f>'PR2'!$C$24:$K$24</c:f>
              <c:numCache>
                <c:formatCode>0</c:formatCode>
                <c:ptCount val="9"/>
                <c:pt idx="0">
                  <c:v>4.4776119402985071</c:v>
                </c:pt>
                <c:pt idx="1">
                  <c:v>8.9552238805970141</c:v>
                </c:pt>
                <c:pt idx="2">
                  <c:v>20.8955223880597</c:v>
                </c:pt>
                <c:pt idx="3">
                  <c:v>29.850746268656714</c:v>
                </c:pt>
                <c:pt idx="4">
                  <c:v>40.298507462686565</c:v>
                </c:pt>
                <c:pt idx="5">
                  <c:v>34.328358208955223</c:v>
                </c:pt>
                <c:pt idx="6">
                  <c:v>53.731343283582092</c:v>
                </c:pt>
                <c:pt idx="7">
                  <c:v>59.701492537313428</c:v>
                </c:pt>
                <c:pt idx="8">
                  <c:v>47.761194029850742</c:v>
                </c:pt>
              </c:numCache>
            </c:numRef>
          </c:val>
        </c:ser>
        <c:dLbls>
          <c:showLegendKey val="0"/>
          <c:showVal val="0"/>
          <c:showCatName val="0"/>
          <c:showSerName val="0"/>
          <c:showPercent val="0"/>
          <c:showBubbleSize val="0"/>
        </c:dLbls>
        <c:gapWidth val="60"/>
        <c:axId val="56025088"/>
        <c:axId val="56026624"/>
      </c:barChart>
      <c:catAx>
        <c:axId val="5602508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6026624"/>
        <c:crosses val="autoZero"/>
        <c:auto val="1"/>
        <c:lblAlgn val="ctr"/>
        <c:lblOffset val="100"/>
        <c:noMultiLvlLbl val="0"/>
      </c:catAx>
      <c:valAx>
        <c:axId val="56026624"/>
        <c:scaling>
          <c:orientation val="minMax"/>
          <c:max val="100"/>
          <c:min val="0"/>
        </c:scaling>
        <c:delete val="1"/>
        <c:axPos val="b"/>
        <c:numFmt formatCode="0" sourceLinked="1"/>
        <c:majorTickMark val="out"/>
        <c:minorTickMark val="none"/>
        <c:tickLblPos val="nextTo"/>
        <c:crossAx val="5602508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'PR2'!$B$23</c:f>
              <c:strCache>
                <c:ptCount val="1"/>
                <c:pt idx="0">
                  <c:v>Ženy</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'PR2'!$C$21:$K$21</c:f>
              <c:strCache>
                <c:ptCount val="9"/>
                <c:pt idx="0">
                  <c:v>Niečo iné</c:v>
                </c:pt>
                <c:pt idx="1">
                  <c:v>Neriešim to, mám ho ďalej doma</c:v>
                </c:pt>
                <c:pt idx="2">
                  <c:v>Dám ho ďalej</c:v>
                </c:pt>
                <c:pt idx="3">
                  <c:v>Ponúknem ho známym</c:v>
                </c:pt>
                <c:pt idx="4">
                  <c:v>Vyhodím ho</c:v>
                </c:pt>
                <c:pt idx="5">
                  <c:v>Ponúknem ho rodine</c:v>
                </c:pt>
                <c:pt idx="6">
                  <c:v>Využijem ho na handry na utieranie</c:v>
                </c:pt>
                <c:pt idx="7">
                  <c:v>Nechám si ho na prácu</c:v>
                </c:pt>
                <c:pt idx="8">
                  <c:v>Dám ho na charitu, napríklad do oranžového kontajnera</c:v>
                </c:pt>
              </c:strCache>
            </c:strRef>
          </c:cat>
          <c:val>
            <c:numRef>
              <c:f>'PR2'!$C$23:$K$23</c:f>
              <c:numCache>
                <c:formatCode>0</c:formatCode>
                <c:ptCount val="9"/>
                <c:pt idx="0">
                  <c:v>7.9710144927536222</c:v>
                </c:pt>
                <c:pt idx="1">
                  <c:v>15.217391304347828</c:v>
                </c:pt>
                <c:pt idx="2">
                  <c:v>31.884057971014489</c:v>
                </c:pt>
                <c:pt idx="3">
                  <c:v>29.710144927536231</c:v>
                </c:pt>
                <c:pt idx="4">
                  <c:v>26.811594202898554</c:v>
                </c:pt>
                <c:pt idx="5">
                  <c:v>47.10144927536232</c:v>
                </c:pt>
                <c:pt idx="6">
                  <c:v>38.405797101449274</c:v>
                </c:pt>
                <c:pt idx="7">
                  <c:v>39.855072463768117</c:v>
                </c:pt>
                <c:pt idx="8">
                  <c:v>51.449275362318836</c:v>
                </c:pt>
              </c:numCache>
            </c:numRef>
          </c:val>
        </c:ser>
        <c:dLbls>
          <c:showLegendKey val="0"/>
          <c:showVal val="0"/>
          <c:showCatName val="0"/>
          <c:showSerName val="0"/>
          <c:showPercent val="0"/>
          <c:showBubbleSize val="0"/>
        </c:dLbls>
        <c:gapWidth val="60"/>
        <c:axId val="56055296"/>
        <c:axId val="56056832"/>
      </c:barChart>
      <c:catAx>
        <c:axId val="56055296"/>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6056832"/>
        <c:crosses val="autoZero"/>
        <c:auto val="1"/>
        <c:lblAlgn val="ctr"/>
        <c:lblOffset val="100"/>
        <c:noMultiLvlLbl val="0"/>
      </c:catAx>
      <c:valAx>
        <c:axId val="56056832"/>
        <c:scaling>
          <c:orientation val="minMax"/>
          <c:max val="100"/>
          <c:min val="0"/>
        </c:scaling>
        <c:delete val="1"/>
        <c:axPos val="b"/>
        <c:numFmt formatCode="0" sourceLinked="1"/>
        <c:majorTickMark val="out"/>
        <c:minorTickMark val="none"/>
        <c:tickLblPos val="nextTo"/>
        <c:crossAx val="56055296"/>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0506933110470336"/>
          <c:y val="6.497761758088702E-2"/>
          <c:w val="0.13401227788449338"/>
          <c:h val="0.85933159695572603"/>
        </c:manualLayout>
      </c:layout>
      <c:barChart>
        <c:barDir val="bar"/>
        <c:grouping val="clustered"/>
        <c:varyColors val="0"/>
        <c:ser>
          <c:idx val="0"/>
          <c:order val="0"/>
          <c:tx>
            <c:strRef>
              <c:f>'PR2'!$B$22</c:f>
              <c:strCache>
                <c:ptCount val="1"/>
                <c:pt idx="0">
                  <c:v>Celkem SR</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'PR2'!$C$21:$K$21</c:f>
              <c:strCache>
                <c:ptCount val="9"/>
                <c:pt idx="0">
                  <c:v>Niečo iné</c:v>
                </c:pt>
                <c:pt idx="1">
                  <c:v>Neriešim to, mám ho ďalej doma</c:v>
                </c:pt>
                <c:pt idx="2">
                  <c:v>Dám ho ďalej</c:v>
                </c:pt>
                <c:pt idx="3">
                  <c:v>Ponúknem ho známym</c:v>
                </c:pt>
                <c:pt idx="4">
                  <c:v>Vyhodím ho</c:v>
                </c:pt>
                <c:pt idx="5">
                  <c:v>Ponúknem ho rodine</c:v>
                </c:pt>
                <c:pt idx="6">
                  <c:v>Využijem ho na handry na utieranie</c:v>
                </c:pt>
                <c:pt idx="7">
                  <c:v>Nechám si ho na prácu</c:v>
                </c:pt>
                <c:pt idx="8">
                  <c:v>Dám ho na charitu, napríklad do oranžového kontajnera</c:v>
                </c:pt>
              </c:strCache>
            </c:strRef>
          </c:cat>
          <c:val>
            <c:numRef>
              <c:f>'PR2'!$C$22:$K$22</c:f>
              <c:numCache>
                <c:formatCode>0</c:formatCode>
                <c:ptCount val="9"/>
                <c:pt idx="0">
                  <c:v>6.8292682926829276</c:v>
                </c:pt>
                <c:pt idx="1">
                  <c:v>13.170731707317074</c:v>
                </c:pt>
                <c:pt idx="2">
                  <c:v>28.292682926829265</c:v>
                </c:pt>
                <c:pt idx="3">
                  <c:v>29.756097560975608</c:v>
                </c:pt>
                <c:pt idx="4">
                  <c:v>31.219512195121951</c:v>
                </c:pt>
                <c:pt idx="5">
                  <c:v>42.926829268292686</c:v>
                </c:pt>
                <c:pt idx="6">
                  <c:v>43.414634146341463</c:v>
                </c:pt>
                <c:pt idx="7">
                  <c:v>46.341463414634148</c:v>
                </c:pt>
                <c:pt idx="8">
                  <c:v>50.243902439024389</c:v>
                </c:pt>
              </c:numCache>
            </c:numRef>
          </c:val>
        </c:ser>
        <c:dLbls>
          <c:showLegendKey val="0"/>
          <c:showVal val="0"/>
          <c:showCatName val="0"/>
          <c:showSerName val="0"/>
          <c:showPercent val="0"/>
          <c:showBubbleSize val="0"/>
        </c:dLbls>
        <c:gapWidth val="60"/>
        <c:axId val="56089600"/>
        <c:axId val="56095488"/>
      </c:barChart>
      <c:catAx>
        <c:axId val="56089600"/>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56095488"/>
        <c:crosses val="autoZero"/>
        <c:auto val="1"/>
        <c:lblAlgn val="ctr"/>
        <c:lblOffset val="100"/>
        <c:noMultiLvlLbl val="0"/>
      </c:catAx>
      <c:valAx>
        <c:axId val="56095488"/>
        <c:scaling>
          <c:orientation val="minMax"/>
          <c:max val="100"/>
          <c:min val="0"/>
        </c:scaling>
        <c:delete val="1"/>
        <c:axPos val="b"/>
        <c:numFmt formatCode="0" sourceLinked="1"/>
        <c:majorTickMark val="out"/>
        <c:minorTickMark val="none"/>
        <c:tickLblPos val="nextTo"/>
        <c:crossAx val="56089600"/>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3.1173674424807979E-2"/>
          <c:y val="5.4037819690881471E-2"/>
          <c:w val="0.62148256807963498"/>
          <c:h val="0.84195519546233055"/>
        </c:manualLayout>
      </c:layout>
      <c:barChart>
        <c:barDir val="col"/>
        <c:grouping val="percentStacked"/>
        <c:varyColors val="0"/>
        <c:ser>
          <c:idx val="0"/>
          <c:order val="0"/>
          <c:tx>
            <c:strRef>
              <c:f>'PR3'!$C$20</c:f>
              <c:strCache>
                <c:ptCount val="1"/>
                <c:pt idx="0">
                  <c:v>Áno, celkom presne</c:v>
                </c:pt>
              </c:strCache>
            </c:strRef>
          </c:tx>
          <c:spPr>
            <a:solidFill>
              <a:srgbClr val="F34E0D"/>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'PR3'!$B$21:$B$24</c:f>
              <c:strCache>
                <c:ptCount val="4"/>
                <c:pt idx="0">
                  <c:v>Celkem SR</c:v>
                </c:pt>
                <c:pt idx="1">
                  <c:v>Ženy</c:v>
                </c:pt>
                <c:pt idx="2">
                  <c:v>Muži</c:v>
                </c:pt>
                <c:pt idx="3">
                  <c:v>Celkem ČR</c:v>
                </c:pt>
              </c:strCache>
            </c:strRef>
          </c:cat>
          <c:val>
            <c:numRef>
              <c:f>'PR3'!$C$21:$C$24</c:f>
              <c:numCache>
                <c:formatCode>0</c:formatCode>
                <c:ptCount val="4"/>
                <c:pt idx="0">
                  <c:v>25.853658536585368</c:v>
                </c:pt>
                <c:pt idx="1">
                  <c:v>26.811594202898554</c:v>
                </c:pt>
                <c:pt idx="2">
                  <c:v>23.880597014925371</c:v>
                </c:pt>
                <c:pt idx="3">
                  <c:v>23.75</c:v>
                </c:pt>
              </c:numCache>
            </c:numRef>
          </c:val>
        </c:ser>
        <c:ser>
          <c:idx val="1"/>
          <c:order val="1"/>
          <c:tx>
            <c:strRef>
              <c:f>'PR3'!$D$20</c:f>
              <c:strCache>
                <c:ptCount val="1"/>
                <c:pt idx="0">
                  <c:v>Áno, aj keď hmlisto</c:v>
                </c:pt>
              </c:strCache>
            </c:strRef>
          </c:tx>
          <c:spPr>
            <a:solidFill>
              <a:srgbClr val="FFA102"/>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'PR3'!$B$21:$B$24</c:f>
              <c:strCache>
                <c:ptCount val="4"/>
                <c:pt idx="0">
                  <c:v>Celkem SR</c:v>
                </c:pt>
                <c:pt idx="1">
                  <c:v>Ženy</c:v>
                </c:pt>
                <c:pt idx="2">
                  <c:v>Muži</c:v>
                </c:pt>
                <c:pt idx="3">
                  <c:v>Celkem ČR</c:v>
                </c:pt>
              </c:strCache>
            </c:strRef>
          </c:cat>
          <c:val>
            <c:numRef>
              <c:f>'PR3'!$D$21:$D$24</c:f>
              <c:numCache>
                <c:formatCode>0</c:formatCode>
                <c:ptCount val="4"/>
                <c:pt idx="0">
                  <c:v>28.780487804878046</c:v>
                </c:pt>
                <c:pt idx="1">
                  <c:v>31.884057971014489</c:v>
                </c:pt>
                <c:pt idx="2">
                  <c:v>22.388059701492537</c:v>
                </c:pt>
                <c:pt idx="3">
                  <c:v>29.25</c:v>
                </c:pt>
              </c:numCache>
            </c:numRef>
          </c:val>
        </c:ser>
        <c:ser>
          <c:idx val="2"/>
          <c:order val="2"/>
          <c:tx>
            <c:strRef>
              <c:f>'PR3'!$E$20</c:f>
              <c:strCache>
                <c:ptCount val="1"/>
                <c:pt idx="0">
                  <c:v>Nie, nespomínam si</c:v>
                </c:pt>
              </c:strCache>
            </c:strRef>
          </c:tx>
          <c:spPr>
            <a:solidFill>
              <a:srgbClr val="8B8278"/>
            </a:solidFill>
            <a:ln>
              <a:no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'PR3'!$B$21:$B$24</c:f>
              <c:strCache>
                <c:ptCount val="4"/>
                <c:pt idx="0">
                  <c:v>Celkem SR</c:v>
                </c:pt>
                <c:pt idx="1">
                  <c:v>Ženy</c:v>
                </c:pt>
                <c:pt idx="2">
                  <c:v>Muži</c:v>
                </c:pt>
                <c:pt idx="3">
                  <c:v>Celkem ČR</c:v>
                </c:pt>
              </c:strCache>
            </c:strRef>
          </c:cat>
          <c:val>
            <c:numRef>
              <c:f>'PR3'!$E$21:$E$24</c:f>
              <c:numCache>
                <c:formatCode>0</c:formatCode>
                <c:ptCount val="4"/>
                <c:pt idx="0">
                  <c:v>33.170731707317074</c:v>
                </c:pt>
                <c:pt idx="1">
                  <c:v>34.057971014492757</c:v>
                </c:pt>
                <c:pt idx="2">
                  <c:v>31.343283582089555</c:v>
                </c:pt>
                <c:pt idx="3">
                  <c:v>35.75</c:v>
                </c:pt>
              </c:numCache>
            </c:numRef>
          </c:val>
        </c:ser>
        <c:ser>
          <c:idx val="3"/>
          <c:order val="3"/>
          <c:tx>
            <c:strRef>
              <c:f>'PR3'!$F$20</c:f>
              <c:strCache>
                <c:ptCount val="1"/>
                <c:pt idx="0">
                  <c:v>Nemám partnera/ku</c:v>
                </c:pt>
              </c:strCache>
            </c:strRef>
          </c:tx>
          <c:spPr>
            <a:solidFill>
              <a:srgbClr val="7391AD"/>
            </a:solidFill>
          </c:spPr>
          <c:invertIfNegative val="0"/>
          <c:dPt>
            <c:idx val="0"/>
            <c:invertIfNegative val="0"/>
            <c:bubble3D val="0"/>
          </c:dPt>
          <c:dLbls>
            <c:dLbl>
              <c:idx val="1"/>
              <c:layout>
                <c:manualLayout>
                  <c:x val="-1.6310525695948899E-3"/>
                  <c:y val="-1.7859377790527799E-2"/>
                </c:manualLayout>
              </c:layout>
              <c:showLegendKey val="0"/>
              <c:showVal val="1"/>
              <c:showCatName val="0"/>
              <c:showSerName val="0"/>
              <c:showPercent val="0"/>
              <c:showBubbleSize val="0"/>
            </c:dLbl>
            <c:numFmt formatCode="#,##0&quot;%&quot;" sourceLinked="0"/>
            <c:spPr>
              <a:noFill/>
            </c:spPr>
            <c:showLegendKey val="0"/>
            <c:showVal val="1"/>
            <c:showCatName val="0"/>
            <c:showSerName val="0"/>
            <c:showPercent val="0"/>
            <c:showBubbleSize val="0"/>
            <c:showLeaderLines val="0"/>
          </c:dLbls>
          <c:cat>
            <c:strRef>
              <c:f>'PR3'!$B$21:$B$24</c:f>
              <c:strCache>
                <c:ptCount val="4"/>
                <c:pt idx="0">
                  <c:v>Celkem SR</c:v>
                </c:pt>
                <c:pt idx="1">
                  <c:v>Ženy</c:v>
                </c:pt>
                <c:pt idx="2">
                  <c:v>Muži</c:v>
                </c:pt>
                <c:pt idx="3">
                  <c:v>Celkem ČR</c:v>
                </c:pt>
              </c:strCache>
            </c:strRef>
          </c:cat>
          <c:val>
            <c:numRef>
              <c:f>'PR3'!$F$21:$F$24</c:f>
              <c:numCache>
                <c:formatCode>0</c:formatCode>
                <c:ptCount val="4"/>
                <c:pt idx="0">
                  <c:v>12.195121951219512</c:v>
                </c:pt>
                <c:pt idx="1">
                  <c:v>7.2463768115942031</c:v>
                </c:pt>
                <c:pt idx="2">
                  <c:v>22.388059701492537</c:v>
                </c:pt>
                <c:pt idx="3">
                  <c:v>11.25</c:v>
                </c:pt>
              </c:numCache>
            </c:numRef>
          </c:val>
        </c:ser>
        <c:dLbls>
          <c:showLegendKey val="0"/>
          <c:showVal val="1"/>
          <c:showCatName val="0"/>
          <c:showSerName val="0"/>
          <c:showPercent val="0"/>
          <c:showBubbleSize val="0"/>
        </c:dLbls>
        <c:gapWidth val="150"/>
        <c:overlap val="100"/>
        <c:axId val="56173696"/>
        <c:axId val="56175232"/>
      </c:barChart>
      <c:catAx>
        <c:axId val="56173696"/>
        <c:scaling>
          <c:orientation val="minMax"/>
        </c:scaling>
        <c:delete val="0"/>
        <c:axPos val="b"/>
        <c:numFmt formatCode="General" sourceLinked="1"/>
        <c:majorTickMark val="none"/>
        <c:minorTickMark val="none"/>
        <c:tickLblPos val="nextTo"/>
        <c:crossAx val="56175232"/>
        <c:crosses val="autoZero"/>
        <c:auto val="1"/>
        <c:lblAlgn val="ctr"/>
        <c:lblOffset val="100"/>
        <c:noMultiLvlLbl val="0"/>
      </c:catAx>
      <c:valAx>
        <c:axId val="56175232"/>
        <c:scaling>
          <c:orientation val="minMax"/>
        </c:scaling>
        <c:delete val="1"/>
        <c:axPos val="l"/>
        <c:numFmt formatCode="0%" sourceLinked="1"/>
        <c:majorTickMark val="out"/>
        <c:minorTickMark val="none"/>
        <c:tickLblPos val="nextTo"/>
        <c:crossAx val="56173696"/>
        <c:crosses val="autoZero"/>
        <c:crossBetween val="between"/>
      </c:valAx>
      <c:spPr>
        <a:noFill/>
        <a:ln>
          <a:noFill/>
        </a:ln>
      </c:spPr>
    </c:plotArea>
    <c:legend>
      <c:legendPos val="r"/>
      <c:layout>
        <c:manualLayout>
          <c:xMode val="edge"/>
          <c:yMode val="edge"/>
          <c:x val="0.65174471741692075"/>
          <c:y val="6.2332425908420849E-2"/>
          <c:w val="0.30102289468900673"/>
          <c:h val="0.83854359474159146"/>
        </c:manualLayout>
      </c:layout>
      <c:overlay val="0"/>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3.1173674424807979E-2"/>
          <c:y val="5.4037819690881471E-2"/>
          <c:w val="0.62148256807963498"/>
          <c:h val="0.84195519546233055"/>
        </c:manualLayout>
      </c:layout>
      <c:barChart>
        <c:barDir val="col"/>
        <c:grouping val="percentStacked"/>
        <c:varyColors val="0"/>
        <c:ser>
          <c:idx val="0"/>
          <c:order val="0"/>
          <c:tx>
            <c:strRef>
              <c:f>'PR4'!$C$20</c:f>
              <c:strCache>
                <c:ptCount val="1"/>
                <c:pt idx="0">
                  <c:v>Áno, celkom presne</c:v>
                </c:pt>
              </c:strCache>
            </c:strRef>
          </c:tx>
          <c:spPr>
            <a:solidFill>
              <a:srgbClr val="F34E0D"/>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'PR4'!$B$21:$B$24</c:f>
              <c:strCache>
                <c:ptCount val="4"/>
                <c:pt idx="0">
                  <c:v>Celkem SR</c:v>
                </c:pt>
                <c:pt idx="1">
                  <c:v>Ženy</c:v>
                </c:pt>
                <c:pt idx="2">
                  <c:v>Muži</c:v>
                </c:pt>
                <c:pt idx="3">
                  <c:v>Celkem ČR</c:v>
                </c:pt>
              </c:strCache>
            </c:strRef>
          </c:cat>
          <c:val>
            <c:numRef>
              <c:f>'PR4'!$C$21:$C$24</c:f>
              <c:numCache>
                <c:formatCode>0</c:formatCode>
                <c:ptCount val="4"/>
                <c:pt idx="0">
                  <c:v>19.024390243902438</c:v>
                </c:pt>
                <c:pt idx="1">
                  <c:v>18.840579710144929</c:v>
                </c:pt>
                <c:pt idx="2">
                  <c:v>19.402985074626866</c:v>
                </c:pt>
                <c:pt idx="3">
                  <c:v>15.75</c:v>
                </c:pt>
              </c:numCache>
            </c:numRef>
          </c:val>
        </c:ser>
        <c:ser>
          <c:idx val="1"/>
          <c:order val="1"/>
          <c:tx>
            <c:strRef>
              <c:f>'PR4'!$D$20</c:f>
              <c:strCache>
                <c:ptCount val="1"/>
                <c:pt idx="0">
                  <c:v>Áno, aj keď hmlisto</c:v>
                </c:pt>
              </c:strCache>
            </c:strRef>
          </c:tx>
          <c:spPr>
            <a:solidFill>
              <a:srgbClr val="FFA102"/>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'PR4'!$B$21:$B$24</c:f>
              <c:strCache>
                <c:ptCount val="4"/>
                <c:pt idx="0">
                  <c:v>Celkem SR</c:v>
                </c:pt>
                <c:pt idx="1">
                  <c:v>Ženy</c:v>
                </c:pt>
                <c:pt idx="2">
                  <c:v>Muži</c:v>
                </c:pt>
                <c:pt idx="3">
                  <c:v>Celkem ČR</c:v>
                </c:pt>
              </c:strCache>
            </c:strRef>
          </c:cat>
          <c:val>
            <c:numRef>
              <c:f>'PR4'!$D$21:$D$24</c:f>
              <c:numCache>
                <c:formatCode>0</c:formatCode>
                <c:ptCount val="4"/>
                <c:pt idx="0">
                  <c:v>18.536585365853657</c:v>
                </c:pt>
                <c:pt idx="1">
                  <c:v>19.565217391304348</c:v>
                </c:pt>
                <c:pt idx="2">
                  <c:v>16.417910447761194</c:v>
                </c:pt>
                <c:pt idx="3">
                  <c:v>19.25</c:v>
                </c:pt>
              </c:numCache>
            </c:numRef>
          </c:val>
        </c:ser>
        <c:ser>
          <c:idx val="2"/>
          <c:order val="2"/>
          <c:tx>
            <c:strRef>
              <c:f>'PR4'!$E$20</c:f>
              <c:strCache>
                <c:ptCount val="1"/>
                <c:pt idx="0">
                  <c:v>Nie, nespomínam si</c:v>
                </c:pt>
              </c:strCache>
            </c:strRef>
          </c:tx>
          <c:spPr>
            <a:solidFill>
              <a:srgbClr val="8B8278"/>
            </a:solidFill>
            <a:ln>
              <a:no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dLbls>
          <c:cat>
            <c:strRef>
              <c:f>'PR4'!$B$21:$B$24</c:f>
              <c:strCache>
                <c:ptCount val="4"/>
                <c:pt idx="0">
                  <c:v>Celkem SR</c:v>
                </c:pt>
                <c:pt idx="1">
                  <c:v>Ženy</c:v>
                </c:pt>
                <c:pt idx="2">
                  <c:v>Muži</c:v>
                </c:pt>
                <c:pt idx="3">
                  <c:v>Celkem ČR</c:v>
                </c:pt>
              </c:strCache>
            </c:strRef>
          </c:cat>
          <c:val>
            <c:numRef>
              <c:f>'PR4'!$E$21:$E$24</c:f>
              <c:numCache>
                <c:formatCode>0</c:formatCode>
                <c:ptCount val="4"/>
                <c:pt idx="0">
                  <c:v>54.146341463414636</c:v>
                </c:pt>
                <c:pt idx="1">
                  <c:v>54.347826086956516</c:v>
                </c:pt>
                <c:pt idx="2">
                  <c:v>53.731343283582092</c:v>
                </c:pt>
                <c:pt idx="3">
                  <c:v>55.75</c:v>
                </c:pt>
              </c:numCache>
            </c:numRef>
          </c:val>
        </c:ser>
        <c:ser>
          <c:idx val="3"/>
          <c:order val="3"/>
          <c:tx>
            <c:strRef>
              <c:f>'PR4'!$F$20</c:f>
              <c:strCache>
                <c:ptCount val="1"/>
                <c:pt idx="0">
                  <c:v>Na prvú pusu si nespomínam</c:v>
                </c:pt>
              </c:strCache>
            </c:strRef>
          </c:tx>
          <c:spPr>
            <a:solidFill>
              <a:srgbClr val="7391AD"/>
            </a:solidFill>
          </c:spPr>
          <c:invertIfNegative val="0"/>
          <c:dPt>
            <c:idx val="0"/>
            <c:invertIfNegative val="0"/>
            <c:bubble3D val="0"/>
          </c:dPt>
          <c:dLbls>
            <c:dLbl>
              <c:idx val="1"/>
              <c:layout>
                <c:manualLayout>
                  <c:x val="-1.6310525695948899E-3"/>
                  <c:y val="-1.7859377790527799E-2"/>
                </c:manualLayout>
              </c:layout>
              <c:showLegendKey val="0"/>
              <c:showVal val="1"/>
              <c:showCatName val="0"/>
              <c:showSerName val="0"/>
              <c:showPercent val="0"/>
              <c:showBubbleSize val="0"/>
            </c:dLbl>
            <c:numFmt formatCode="#,##0&quot;%&quot;" sourceLinked="0"/>
            <c:spPr>
              <a:noFill/>
            </c:spPr>
            <c:showLegendKey val="0"/>
            <c:showVal val="1"/>
            <c:showCatName val="0"/>
            <c:showSerName val="0"/>
            <c:showPercent val="0"/>
            <c:showBubbleSize val="0"/>
            <c:showLeaderLines val="0"/>
          </c:dLbls>
          <c:cat>
            <c:strRef>
              <c:f>'PR4'!$B$21:$B$24</c:f>
              <c:strCache>
                <c:ptCount val="4"/>
                <c:pt idx="0">
                  <c:v>Celkem SR</c:v>
                </c:pt>
                <c:pt idx="1">
                  <c:v>Ženy</c:v>
                </c:pt>
                <c:pt idx="2">
                  <c:v>Muži</c:v>
                </c:pt>
                <c:pt idx="3">
                  <c:v>Celkem ČR</c:v>
                </c:pt>
              </c:strCache>
            </c:strRef>
          </c:cat>
          <c:val>
            <c:numRef>
              <c:f>'PR4'!$F$21:$F$24</c:f>
              <c:numCache>
                <c:formatCode>0</c:formatCode>
                <c:ptCount val="4"/>
                <c:pt idx="0">
                  <c:v>8.2926829268292686</c:v>
                </c:pt>
                <c:pt idx="1">
                  <c:v>7.2463768115942031</c:v>
                </c:pt>
                <c:pt idx="2">
                  <c:v>10.44776119402985</c:v>
                </c:pt>
                <c:pt idx="3">
                  <c:v>9.25</c:v>
                </c:pt>
              </c:numCache>
            </c:numRef>
          </c:val>
        </c:ser>
        <c:dLbls>
          <c:showLegendKey val="0"/>
          <c:showVal val="1"/>
          <c:showCatName val="0"/>
          <c:showSerName val="0"/>
          <c:showPercent val="0"/>
          <c:showBubbleSize val="0"/>
        </c:dLbls>
        <c:gapWidth val="150"/>
        <c:overlap val="100"/>
        <c:axId val="56293632"/>
        <c:axId val="56303616"/>
      </c:barChart>
      <c:catAx>
        <c:axId val="56293632"/>
        <c:scaling>
          <c:orientation val="minMax"/>
        </c:scaling>
        <c:delete val="0"/>
        <c:axPos val="b"/>
        <c:numFmt formatCode="General" sourceLinked="1"/>
        <c:majorTickMark val="none"/>
        <c:minorTickMark val="none"/>
        <c:tickLblPos val="nextTo"/>
        <c:crossAx val="56303616"/>
        <c:crosses val="autoZero"/>
        <c:auto val="1"/>
        <c:lblAlgn val="ctr"/>
        <c:lblOffset val="100"/>
        <c:noMultiLvlLbl val="0"/>
      </c:catAx>
      <c:valAx>
        <c:axId val="56303616"/>
        <c:scaling>
          <c:orientation val="minMax"/>
        </c:scaling>
        <c:delete val="1"/>
        <c:axPos val="l"/>
        <c:numFmt formatCode="0%" sourceLinked="1"/>
        <c:majorTickMark val="out"/>
        <c:minorTickMark val="none"/>
        <c:tickLblPos val="nextTo"/>
        <c:crossAx val="56293632"/>
        <c:crosses val="autoZero"/>
        <c:crossBetween val="between"/>
      </c:valAx>
      <c:spPr>
        <a:noFill/>
        <a:ln>
          <a:noFill/>
        </a:ln>
      </c:spPr>
    </c:plotArea>
    <c:legend>
      <c:legendPos val="r"/>
      <c:layout>
        <c:manualLayout>
          <c:xMode val="edge"/>
          <c:yMode val="edge"/>
          <c:x val="0.68080321448501246"/>
          <c:y val="6.2332425908420849E-2"/>
          <c:w val="0.2574351490868691"/>
          <c:h val="0.83854359474159146"/>
        </c:manualLayout>
      </c:layout>
      <c:overlay val="0"/>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972766826965394E-2"/>
          <c:y val="4.18173999436511E-2"/>
          <c:w val="0.87089291690887705"/>
          <c:h val="0.86382608953541795"/>
        </c:manualLayout>
      </c:layout>
      <c:barChart>
        <c:barDir val="col"/>
        <c:grouping val="clustered"/>
        <c:varyColors val="0"/>
        <c:ser>
          <c:idx val="0"/>
          <c:order val="0"/>
          <c:tx>
            <c:strRef>
              <c:f>List1!$H$11</c:f>
              <c:strCache>
                <c:ptCount val="1"/>
                <c:pt idx="0">
                  <c:v>Podpořená znalost ZOOT</c:v>
                </c:pt>
              </c:strCache>
            </c:strRef>
          </c:tx>
          <c:spPr>
            <a:solidFill>
              <a:schemeClr val="tx1">
                <a:lumMod val="50000"/>
                <a:lumOff val="50000"/>
              </a:schemeClr>
            </a:solidFill>
          </c:spPr>
          <c:invertIfNegative val="0"/>
          <c:dLbls>
            <c:spPr>
              <a:noFill/>
              <a:ln>
                <a:noFill/>
              </a:ln>
              <a:effectLst/>
            </c:spPr>
            <c:txPr>
              <a:bodyPr/>
              <a:lstStyle/>
              <a:p>
                <a:pPr>
                  <a:defRPr sz="1200">
                    <a:solidFill>
                      <a:sysClr val="windowText" lastClr="000000"/>
                    </a:solidFill>
                    <a:latin typeface="Helvetica" panose="020B0604020202020204" pitchFamily="34" charset="0"/>
                    <a:cs typeface="Helvetica" panose="020B0604020202020204" pitchFamily="34" charset="0"/>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List1!$G$12:$G$13</c:f>
              <c:strCache>
                <c:ptCount val="2"/>
                <c:pt idx="0">
                  <c:v>Prosinec 2013</c:v>
                </c:pt>
                <c:pt idx="1">
                  <c:v>Březen 2015</c:v>
                </c:pt>
              </c:strCache>
            </c:strRef>
          </c:cat>
          <c:val>
            <c:numRef>
              <c:f>List1!$H$12:$H$13</c:f>
              <c:numCache>
                <c:formatCode>0%</c:formatCode>
                <c:ptCount val="2"/>
                <c:pt idx="0">
                  <c:v>0.3</c:v>
                </c:pt>
                <c:pt idx="1">
                  <c:v>0.43</c:v>
                </c:pt>
              </c:numCache>
            </c:numRef>
          </c:val>
        </c:ser>
        <c:ser>
          <c:idx val="1"/>
          <c:order val="1"/>
          <c:tx>
            <c:strRef>
              <c:f>List1!$I$11</c:f>
              <c:strCache>
                <c:ptCount val="1"/>
                <c:pt idx="0">
                  <c:v>Spontánní znalost ZOOT</c:v>
                </c:pt>
              </c:strCache>
            </c:strRef>
          </c:tx>
          <c:spPr>
            <a:solidFill>
              <a:schemeClr val="tx1">
                <a:lumMod val="85000"/>
                <a:lumOff val="15000"/>
              </a:schemeClr>
            </a:solidFill>
          </c:spPr>
          <c:invertIfNegative val="0"/>
          <c:dLbls>
            <c:spPr>
              <a:noFill/>
              <a:ln>
                <a:noFill/>
              </a:ln>
              <a:effectLst/>
            </c:spPr>
            <c:txPr>
              <a:bodyPr/>
              <a:lstStyle/>
              <a:p>
                <a:pPr>
                  <a:defRPr sz="1200">
                    <a:solidFill>
                      <a:schemeClr val="bg1"/>
                    </a:solidFill>
                    <a:latin typeface="Helvetica" panose="020B0604020202020204" pitchFamily="34" charset="0"/>
                    <a:cs typeface="Helvetica" panose="020B0604020202020204" pitchFamily="34" charset="0"/>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List1!$G$12:$G$13</c:f>
              <c:strCache>
                <c:ptCount val="2"/>
                <c:pt idx="0">
                  <c:v>Prosinec 2013</c:v>
                </c:pt>
                <c:pt idx="1">
                  <c:v>Březen 2015</c:v>
                </c:pt>
              </c:strCache>
            </c:strRef>
          </c:cat>
          <c:val>
            <c:numRef>
              <c:f>List1!$I$12:$I$13</c:f>
              <c:numCache>
                <c:formatCode>0%</c:formatCode>
                <c:ptCount val="2"/>
                <c:pt idx="0">
                  <c:v>0.06</c:v>
                </c:pt>
                <c:pt idx="1">
                  <c:v>0.14000000000000001</c:v>
                </c:pt>
              </c:numCache>
            </c:numRef>
          </c:val>
        </c:ser>
        <c:dLbls>
          <c:showLegendKey val="0"/>
          <c:showVal val="0"/>
          <c:showCatName val="0"/>
          <c:showSerName val="0"/>
          <c:showPercent val="0"/>
          <c:showBubbleSize val="0"/>
        </c:dLbls>
        <c:gapWidth val="129"/>
        <c:overlap val="100"/>
        <c:axId val="56365440"/>
        <c:axId val="56366976"/>
      </c:barChart>
      <c:catAx>
        <c:axId val="56365440"/>
        <c:scaling>
          <c:orientation val="minMax"/>
        </c:scaling>
        <c:delete val="0"/>
        <c:axPos val="b"/>
        <c:numFmt formatCode="General" sourceLinked="0"/>
        <c:majorTickMark val="out"/>
        <c:minorTickMark val="none"/>
        <c:tickLblPos val="nextTo"/>
        <c:txPr>
          <a:bodyPr/>
          <a:lstStyle/>
          <a:p>
            <a:pPr>
              <a:defRPr sz="1200">
                <a:latin typeface="Helvetica" panose="020B0604020202020204" pitchFamily="34" charset="0"/>
                <a:cs typeface="Helvetica" panose="020B0604020202020204" pitchFamily="34" charset="0"/>
              </a:defRPr>
            </a:pPr>
            <a:endParaRPr lang="cs-CZ"/>
          </a:p>
        </c:txPr>
        <c:crossAx val="56366976"/>
        <c:crosses val="autoZero"/>
        <c:auto val="1"/>
        <c:lblAlgn val="ctr"/>
        <c:lblOffset val="100"/>
        <c:noMultiLvlLbl val="0"/>
      </c:catAx>
      <c:valAx>
        <c:axId val="56366976"/>
        <c:scaling>
          <c:orientation val="minMax"/>
        </c:scaling>
        <c:delete val="0"/>
        <c:axPos val="l"/>
        <c:numFmt formatCode="0%" sourceLinked="1"/>
        <c:majorTickMark val="out"/>
        <c:minorTickMark val="none"/>
        <c:tickLblPos val="nextTo"/>
        <c:crossAx val="56365440"/>
        <c:crosses val="autoZero"/>
        <c:crossBetween val="between"/>
      </c:valAx>
    </c:plotArea>
    <c:legend>
      <c:legendPos val="r"/>
      <c:layout>
        <c:manualLayout>
          <c:xMode val="edge"/>
          <c:yMode val="edge"/>
          <c:x val="9.4753826912575501E-2"/>
          <c:y val="3.6410872369767297E-2"/>
          <c:w val="0.26366890380313202"/>
          <c:h val="0.13621780328306399"/>
        </c:manualLayout>
      </c:layout>
      <c:overlay val="0"/>
      <c:txPr>
        <a:bodyPr/>
        <a:lstStyle/>
        <a:p>
          <a:pPr>
            <a:defRPr sz="1200">
              <a:latin typeface="Helvetica" panose="020B0604020202020204" pitchFamily="34" charset="0"/>
              <a:cs typeface="Helvetica" panose="020B0604020202020204" pitchFamily="34" charset="0"/>
            </a:defRPr>
          </a:pPr>
          <a:endParaRPr lang="cs-CZ"/>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4044212100134175"/>
          <c:y val="5.9458333034548831E-2"/>
          <c:w val="0.13401227788449338"/>
          <c:h val="0.85933159695572603"/>
        </c:manualLayout>
      </c:layout>
      <c:barChart>
        <c:barDir val="bar"/>
        <c:grouping val="clustered"/>
        <c:varyColors val="0"/>
        <c:ser>
          <c:idx val="0"/>
          <c:order val="0"/>
          <c:tx>
            <c:strRef>
              <c:f>'PR7'!$B$22</c:f>
              <c:strCache>
                <c:ptCount val="1"/>
                <c:pt idx="0">
                  <c:v>Celkem SR</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'PR7'!$C$21:$S$21</c:f>
              <c:strCache>
                <c:ptCount val="17"/>
                <c:pt idx="0">
                  <c:v>Spravodajské weby</c:v>
                </c:pt>
                <c:pt idx="1">
                  <c:v>Zahraničné tlačené magazíny</c:v>
                </c:pt>
                <c:pt idx="2">
                  <c:v>Modelky alebo módni návrhári</c:v>
                </c:pt>
                <c:pt idx="3">
                  <c:v>Tlačoviny pre ženy alebo mužov</c:v>
                </c:pt>
                <c:pt idx="4">
                  <c:v>Moje obľúbené osobnosti/celebrity</c:v>
                </c:pt>
                <c:pt idx="5">
                  <c:v>Zahraničné módne blogy</c:v>
                </c:pt>
                <c:pt idx="6">
                  <c:v>Zahraničné online módne magazíny</c:v>
                </c:pt>
                <c:pt idx="7">
                  <c:v>Slovenské tlačené magazíny</c:v>
                </c:pt>
                <c:pt idx="8">
                  <c:v>Slovenské módne blogy</c:v>
                </c:pt>
                <c:pt idx="9">
                  <c:v>O módu sa nezaujímam</c:v>
                </c:pt>
                <c:pt idx="10">
                  <c:v>Slovenské online módne magazíny</c:v>
                </c:pt>
                <c:pt idx="11">
                  <c:v>Niečo iné</c:v>
                </c:pt>
                <c:pt idx="12">
                  <c:v>Kolegovia v práci alebo v škole</c:v>
                </c:pt>
                <c:pt idx="13">
                  <c:v>Kamarát/ka v okolí, ktorá sa o módu zaujíma</c:v>
                </c:pt>
                <c:pt idx="14">
                  <c:v>Ponuka v e-shopoch</c:v>
                </c:pt>
                <c:pt idx="15">
                  <c:v>Náhodní ľudia na verejnosti</c:v>
                </c:pt>
                <c:pt idx="16">
                  <c:v>Ponuka v predajniach</c:v>
                </c:pt>
              </c:strCache>
            </c:strRef>
          </c:cat>
          <c:val>
            <c:numRef>
              <c:f>'PR7'!$C$22:$S$22</c:f>
              <c:numCache>
                <c:formatCode>0</c:formatCode>
                <c:ptCount val="17"/>
                <c:pt idx="0">
                  <c:v>1.4634146341463417</c:v>
                </c:pt>
                <c:pt idx="1">
                  <c:v>1.9512195121951219</c:v>
                </c:pt>
                <c:pt idx="2">
                  <c:v>4.3902439024390238</c:v>
                </c:pt>
                <c:pt idx="3">
                  <c:v>5.3658536585365857</c:v>
                </c:pt>
                <c:pt idx="4">
                  <c:v>6.3414634146341466</c:v>
                </c:pt>
                <c:pt idx="5">
                  <c:v>7.3170731707317067</c:v>
                </c:pt>
                <c:pt idx="6">
                  <c:v>8.2926829268292686</c:v>
                </c:pt>
                <c:pt idx="7">
                  <c:v>8.2926829268292686</c:v>
                </c:pt>
                <c:pt idx="8">
                  <c:v>9.2682926829268286</c:v>
                </c:pt>
                <c:pt idx="9">
                  <c:v>9.7560975609756095</c:v>
                </c:pt>
                <c:pt idx="10">
                  <c:v>10.731707317073171</c:v>
                </c:pt>
                <c:pt idx="11">
                  <c:v>13.170731707317074</c:v>
                </c:pt>
                <c:pt idx="12">
                  <c:v>18.536585365853657</c:v>
                </c:pt>
                <c:pt idx="13">
                  <c:v>23.414634146341466</c:v>
                </c:pt>
                <c:pt idx="14">
                  <c:v>32.682926829268297</c:v>
                </c:pt>
                <c:pt idx="15">
                  <c:v>32.682926829268297</c:v>
                </c:pt>
                <c:pt idx="16">
                  <c:v>55.121951219512198</c:v>
                </c:pt>
              </c:numCache>
            </c:numRef>
          </c:val>
        </c:ser>
        <c:dLbls>
          <c:showLegendKey val="0"/>
          <c:showVal val="0"/>
          <c:showCatName val="0"/>
          <c:showSerName val="0"/>
          <c:showPercent val="0"/>
          <c:showBubbleSize val="0"/>
        </c:dLbls>
        <c:gapWidth val="60"/>
        <c:axId val="54626944"/>
        <c:axId val="54645120"/>
      </c:barChart>
      <c:catAx>
        <c:axId val="54626944"/>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54645120"/>
        <c:crosses val="autoZero"/>
        <c:auto val="1"/>
        <c:lblAlgn val="ctr"/>
        <c:lblOffset val="100"/>
        <c:noMultiLvlLbl val="0"/>
      </c:catAx>
      <c:valAx>
        <c:axId val="54645120"/>
        <c:scaling>
          <c:orientation val="minMax"/>
          <c:max val="100"/>
          <c:min val="0"/>
        </c:scaling>
        <c:delete val="1"/>
        <c:axPos val="b"/>
        <c:numFmt formatCode="0" sourceLinked="1"/>
        <c:majorTickMark val="out"/>
        <c:minorTickMark val="none"/>
        <c:tickLblPos val="nextTo"/>
        <c:crossAx val="54626944"/>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'PR8'!$B$23</c:f>
              <c:strCache>
                <c:ptCount val="1"/>
                <c:pt idx="0">
                  <c:v>Ženy</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'PR8'!$C$21:$K$21</c:f>
              <c:strCache>
                <c:ptCount val="9"/>
                <c:pt idx="0">
                  <c:v>Niečo iné</c:v>
                </c:pt>
                <c:pt idx="1">
                  <c:v>Hanba, že nevyzerám dobre</c:v>
                </c:pt>
                <c:pt idx="2">
                  <c:v>Oblečenie ľudí si nevšímam</c:v>
                </c:pt>
                <c:pt idx="3">
                  <c:v>Závisť, že dobre vyzerá</c:v>
                </c:pt>
                <c:pt idx="4">
                  <c:v>Menejcennosť v porovnaní s ním</c:v>
                </c:pt>
                <c:pt idx="5">
                  <c:v>Zvedavosť, ako to robí</c:v>
                </c:pt>
                <c:pt idx="6">
                  <c:v>Radosť, že mu to pristane</c:v>
                </c:pt>
                <c:pt idx="7">
                  <c:v>Vlastné odhodlanie, niečo so svojím zovňajškom tiež urobiť</c:v>
                </c:pt>
                <c:pt idx="8">
                  <c:v>Rešpekt, že sa vie obliecť</c:v>
                </c:pt>
              </c:strCache>
            </c:strRef>
          </c:cat>
          <c:val>
            <c:numRef>
              <c:f>'PR8'!$C$25:$K$25</c:f>
              <c:numCache>
                <c:formatCode>0</c:formatCode>
                <c:ptCount val="9"/>
                <c:pt idx="0">
                  <c:v>1.7500000000000002</c:v>
                </c:pt>
                <c:pt idx="1">
                  <c:v>9.25</c:v>
                </c:pt>
                <c:pt idx="2">
                  <c:v>12.5</c:v>
                </c:pt>
                <c:pt idx="3">
                  <c:v>10.25</c:v>
                </c:pt>
                <c:pt idx="4">
                  <c:v>8</c:v>
                </c:pt>
                <c:pt idx="5">
                  <c:v>18.25</c:v>
                </c:pt>
                <c:pt idx="6">
                  <c:v>27</c:v>
                </c:pt>
                <c:pt idx="7">
                  <c:v>25.25</c:v>
                </c:pt>
                <c:pt idx="8">
                  <c:v>40.5</c:v>
                </c:pt>
              </c:numCache>
            </c:numRef>
          </c:val>
        </c:ser>
        <c:dLbls>
          <c:showLegendKey val="0"/>
          <c:showVal val="0"/>
          <c:showCatName val="0"/>
          <c:showSerName val="0"/>
          <c:showPercent val="0"/>
          <c:showBubbleSize val="0"/>
        </c:dLbls>
        <c:gapWidth val="60"/>
        <c:axId val="54719232"/>
        <c:axId val="54720768"/>
      </c:barChart>
      <c:catAx>
        <c:axId val="54719232"/>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720768"/>
        <c:crosses val="autoZero"/>
        <c:auto val="1"/>
        <c:lblAlgn val="ctr"/>
        <c:lblOffset val="100"/>
        <c:noMultiLvlLbl val="0"/>
      </c:catAx>
      <c:valAx>
        <c:axId val="54720768"/>
        <c:scaling>
          <c:orientation val="minMax"/>
          <c:max val="100"/>
          <c:min val="0"/>
        </c:scaling>
        <c:delete val="1"/>
        <c:axPos val="b"/>
        <c:numFmt formatCode="0" sourceLinked="1"/>
        <c:majorTickMark val="out"/>
        <c:minorTickMark val="none"/>
        <c:tickLblPos val="nextTo"/>
        <c:crossAx val="5471923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'PR8'!$B$24</c:f>
              <c:strCache>
                <c:ptCount val="1"/>
                <c:pt idx="0">
                  <c:v>Muži</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'PR8'!$C$21:$K$21</c:f>
              <c:strCache>
                <c:ptCount val="9"/>
                <c:pt idx="0">
                  <c:v>Niečo iné</c:v>
                </c:pt>
                <c:pt idx="1">
                  <c:v>Hanba, že nevyzerám dobre</c:v>
                </c:pt>
                <c:pt idx="2">
                  <c:v>Oblečenie ľudí si nevšímam</c:v>
                </c:pt>
                <c:pt idx="3">
                  <c:v>Závisť, že dobre vyzerá</c:v>
                </c:pt>
                <c:pt idx="4">
                  <c:v>Menejcennosť v porovnaní s ním</c:v>
                </c:pt>
                <c:pt idx="5">
                  <c:v>Zvedavosť, ako to robí</c:v>
                </c:pt>
                <c:pt idx="6">
                  <c:v>Radosť, že mu to pristane</c:v>
                </c:pt>
                <c:pt idx="7">
                  <c:v>Vlastné odhodlanie, niečo so svojím zovňajškom tiež urobiť</c:v>
                </c:pt>
                <c:pt idx="8">
                  <c:v>Rešpekt, že sa vie obliecť</c:v>
                </c:pt>
              </c:strCache>
            </c:strRef>
          </c:cat>
          <c:val>
            <c:numRef>
              <c:f>'PR8'!$C$24:$K$24</c:f>
              <c:numCache>
                <c:formatCode>0</c:formatCode>
                <c:ptCount val="9"/>
                <c:pt idx="0">
                  <c:v>2.9850746268656714</c:v>
                </c:pt>
                <c:pt idx="1">
                  <c:v>1.4925373134328357</c:v>
                </c:pt>
                <c:pt idx="2">
                  <c:v>14.925373134328357</c:v>
                </c:pt>
                <c:pt idx="3">
                  <c:v>14.925373134328357</c:v>
                </c:pt>
                <c:pt idx="4">
                  <c:v>8.9552238805970141</c:v>
                </c:pt>
                <c:pt idx="5">
                  <c:v>11.940298507462686</c:v>
                </c:pt>
                <c:pt idx="6">
                  <c:v>26.865671641791046</c:v>
                </c:pt>
                <c:pt idx="7">
                  <c:v>22.388059701492537</c:v>
                </c:pt>
                <c:pt idx="8">
                  <c:v>34.328358208955223</c:v>
                </c:pt>
              </c:numCache>
            </c:numRef>
          </c:val>
        </c:ser>
        <c:dLbls>
          <c:showLegendKey val="0"/>
          <c:showVal val="0"/>
          <c:showCatName val="0"/>
          <c:showSerName val="0"/>
          <c:showPercent val="0"/>
          <c:showBubbleSize val="0"/>
        </c:dLbls>
        <c:gapWidth val="60"/>
        <c:axId val="54360320"/>
        <c:axId val="54366208"/>
      </c:barChart>
      <c:catAx>
        <c:axId val="54360320"/>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366208"/>
        <c:crosses val="autoZero"/>
        <c:auto val="1"/>
        <c:lblAlgn val="ctr"/>
        <c:lblOffset val="100"/>
        <c:noMultiLvlLbl val="0"/>
      </c:catAx>
      <c:valAx>
        <c:axId val="54366208"/>
        <c:scaling>
          <c:orientation val="minMax"/>
          <c:max val="100"/>
          <c:min val="0"/>
        </c:scaling>
        <c:delete val="1"/>
        <c:axPos val="b"/>
        <c:numFmt formatCode="0" sourceLinked="1"/>
        <c:majorTickMark val="out"/>
        <c:minorTickMark val="none"/>
        <c:tickLblPos val="nextTo"/>
        <c:crossAx val="54360320"/>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'PR8'!$B$23</c:f>
              <c:strCache>
                <c:ptCount val="1"/>
                <c:pt idx="0">
                  <c:v>Ženy</c:v>
                </c:pt>
              </c:strCache>
            </c:strRef>
          </c:tx>
          <c:spPr>
            <a:solidFill>
              <a:srgbClr val="FFA102"/>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'PR8'!$C$21:$K$21</c:f>
              <c:strCache>
                <c:ptCount val="9"/>
                <c:pt idx="0">
                  <c:v>Niečo iné</c:v>
                </c:pt>
                <c:pt idx="1">
                  <c:v>Hanba, že nevyzerám dobre</c:v>
                </c:pt>
                <c:pt idx="2">
                  <c:v>Oblečenie ľudí si nevšímam</c:v>
                </c:pt>
                <c:pt idx="3">
                  <c:v>Závisť, že dobre vyzerá</c:v>
                </c:pt>
                <c:pt idx="4">
                  <c:v>Menejcennosť v porovnaní s ním</c:v>
                </c:pt>
                <c:pt idx="5">
                  <c:v>Zvedavosť, ako to robí</c:v>
                </c:pt>
                <c:pt idx="6">
                  <c:v>Radosť, že mu to pristane</c:v>
                </c:pt>
                <c:pt idx="7">
                  <c:v>Vlastné odhodlanie, niečo so svojím zovňajškom tiež urobiť</c:v>
                </c:pt>
                <c:pt idx="8">
                  <c:v>Rešpekt, že sa vie obliecť</c:v>
                </c:pt>
              </c:strCache>
            </c:strRef>
          </c:cat>
          <c:val>
            <c:numRef>
              <c:f>'PR8'!$C$23:$K$23</c:f>
              <c:numCache>
                <c:formatCode>0</c:formatCode>
                <c:ptCount val="9"/>
                <c:pt idx="0">
                  <c:v>4.3478260869565215</c:v>
                </c:pt>
                <c:pt idx="1">
                  <c:v>7.9710144927536222</c:v>
                </c:pt>
                <c:pt idx="2">
                  <c:v>3.6231884057971016</c:v>
                </c:pt>
                <c:pt idx="3">
                  <c:v>9.4202898550724647</c:v>
                </c:pt>
                <c:pt idx="4">
                  <c:v>13.043478260869565</c:v>
                </c:pt>
                <c:pt idx="5">
                  <c:v>24.637681159420293</c:v>
                </c:pt>
                <c:pt idx="6">
                  <c:v>29.710144927536231</c:v>
                </c:pt>
                <c:pt idx="7">
                  <c:v>36.95652173913043</c:v>
                </c:pt>
                <c:pt idx="8">
                  <c:v>49.275362318840585</c:v>
                </c:pt>
              </c:numCache>
            </c:numRef>
          </c:val>
        </c:ser>
        <c:dLbls>
          <c:showLegendKey val="0"/>
          <c:showVal val="0"/>
          <c:showCatName val="0"/>
          <c:showSerName val="0"/>
          <c:showPercent val="0"/>
          <c:showBubbleSize val="0"/>
        </c:dLbls>
        <c:gapWidth val="60"/>
        <c:axId val="54386688"/>
        <c:axId val="54388224"/>
      </c:barChart>
      <c:catAx>
        <c:axId val="5438668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388224"/>
        <c:crosses val="autoZero"/>
        <c:auto val="1"/>
        <c:lblAlgn val="ctr"/>
        <c:lblOffset val="100"/>
        <c:noMultiLvlLbl val="0"/>
      </c:catAx>
      <c:valAx>
        <c:axId val="54388224"/>
        <c:scaling>
          <c:orientation val="minMax"/>
          <c:max val="100"/>
          <c:min val="0"/>
        </c:scaling>
        <c:delete val="1"/>
        <c:axPos val="b"/>
        <c:numFmt formatCode="0" sourceLinked="1"/>
        <c:majorTickMark val="out"/>
        <c:minorTickMark val="none"/>
        <c:tickLblPos val="nextTo"/>
        <c:crossAx val="5438668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0506933110470336"/>
          <c:y val="6.497761758088702E-2"/>
          <c:w val="0.13401227788449338"/>
          <c:h val="0.85933159695572603"/>
        </c:manualLayout>
      </c:layout>
      <c:barChart>
        <c:barDir val="bar"/>
        <c:grouping val="clustered"/>
        <c:varyColors val="0"/>
        <c:ser>
          <c:idx val="0"/>
          <c:order val="0"/>
          <c:tx>
            <c:strRef>
              <c:f>'PR8'!$B$22</c:f>
              <c:strCache>
                <c:ptCount val="1"/>
                <c:pt idx="0">
                  <c:v>Celkem SR</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'PR8'!$C$21:$K$21</c:f>
              <c:strCache>
                <c:ptCount val="9"/>
                <c:pt idx="0">
                  <c:v>Niečo iné</c:v>
                </c:pt>
                <c:pt idx="1">
                  <c:v>Hanba, že nevyzerám dobre</c:v>
                </c:pt>
                <c:pt idx="2">
                  <c:v>Oblečenie ľudí si nevšímam</c:v>
                </c:pt>
                <c:pt idx="3">
                  <c:v>Závisť, že dobre vyzerá</c:v>
                </c:pt>
                <c:pt idx="4">
                  <c:v>Menejcennosť v porovnaní s ním</c:v>
                </c:pt>
                <c:pt idx="5">
                  <c:v>Zvedavosť, ako to robí</c:v>
                </c:pt>
                <c:pt idx="6">
                  <c:v>Radosť, že mu to pristane</c:v>
                </c:pt>
                <c:pt idx="7">
                  <c:v>Vlastné odhodlanie, niečo so svojím zovňajškom tiež urobiť</c:v>
                </c:pt>
                <c:pt idx="8">
                  <c:v>Rešpekt, že sa vie obliecť</c:v>
                </c:pt>
              </c:strCache>
            </c:strRef>
          </c:cat>
          <c:val>
            <c:numRef>
              <c:f>'PR8'!$C$22:$K$22</c:f>
              <c:numCache>
                <c:formatCode>0</c:formatCode>
                <c:ptCount val="9"/>
                <c:pt idx="0">
                  <c:v>3.9024390243902438</c:v>
                </c:pt>
                <c:pt idx="1">
                  <c:v>5.8536585365853666</c:v>
                </c:pt>
                <c:pt idx="2">
                  <c:v>7.3170731707317067</c:v>
                </c:pt>
                <c:pt idx="3">
                  <c:v>11.219512195121952</c:v>
                </c:pt>
                <c:pt idx="4">
                  <c:v>11.707317073170733</c:v>
                </c:pt>
                <c:pt idx="5">
                  <c:v>20.487804878048781</c:v>
                </c:pt>
                <c:pt idx="6">
                  <c:v>28.780487804878046</c:v>
                </c:pt>
                <c:pt idx="7">
                  <c:v>32.195121951219512</c:v>
                </c:pt>
                <c:pt idx="8">
                  <c:v>44.390243902439025</c:v>
                </c:pt>
              </c:numCache>
            </c:numRef>
          </c:val>
        </c:ser>
        <c:dLbls>
          <c:showLegendKey val="0"/>
          <c:showVal val="0"/>
          <c:showCatName val="0"/>
          <c:showSerName val="0"/>
          <c:showPercent val="0"/>
          <c:showBubbleSize val="0"/>
        </c:dLbls>
        <c:gapWidth val="60"/>
        <c:axId val="54425088"/>
        <c:axId val="54426624"/>
      </c:barChart>
      <c:catAx>
        <c:axId val="54425088"/>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54426624"/>
        <c:crosses val="autoZero"/>
        <c:auto val="1"/>
        <c:lblAlgn val="ctr"/>
        <c:lblOffset val="100"/>
        <c:noMultiLvlLbl val="0"/>
      </c:catAx>
      <c:valAx>
        <c:axId val="54426624"/>
        <c:scaling>
          <c:orientation val="minMax"/>
          <c:max val="100"/>
          <c:min val="0"/>
        </c:scaling>
        <c:delete val="1"/>
        <c:axPos val="b"/>
        <c:numFmt formatCode="0" sourceLinked="1"/>
        <c:majorTickMark val="out"/>
        <c:minorTickMark val="none"/>
        <c:tickLblPos val="nextTo"/>
        <c:crossAx val="5442508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'Z6'!$B$23</c:f>
              <c:strCache>
                <c:ptCount val="1"/>
                <c:pt idx="0">
                  <c:v>Ženy</c:v>
                </c:pt>
              </c:strCache>
            </c:strRef>
          </c:tx>
          <c:spPr>
            <a:solidFill>
              <a:srgbClr val="002F5E"/>
            </a:solidFill>
          </c:spPr>
          <c:invertIfNegative val="0"/>
          <c:dLbls>
            <c:numFmt formatCode="#,##0&quot;%&quot;" sourceLinked="0"/>
            <c:txPr>
              <a:bodyPr/>
              <a:lstStyle/>
              <a:p>
                <a:pPr>
                  <a:defRPr>
                    <a:solidFill>
                      <a:sysClr val="windowText" lastClr="000000"/>
                    </a:solidFill>
                  </a:defRPr>
                </a:pPr>
                <a:endParaRPr lang="cs-CZ"/>
              </a:p>
            </c:txPr>
            <c:showLegendKey val="0"/>
            <c:showVal val="1"/>
            <c:showCatName val="0"/>
            <c:showSerName val="0"/>
            <c:showPercent val="0"/>
            <c:showBubbleSize val="0"/>
            <c:showLeaderLines val="0"/>
          </c:dLbls>
          <c:cat>
            <c:strRef>
              <c:f>'Z6'!$C$21:$N$21</c:f>
              <c:strCache>
                <c:ptCount val="12"/>
                <c:pt idx="0">
                  <c:v>Kvôli niečomu inému</c:v>
                </c:pt>
                <c:pt idx="1">
                  <c:v>Zaujme ma, ako vyzerá predajňa</c:v>
                </c:pt>
                <c:pt idx="2">
                  <c:v>Je tam obsluha, ktorá mi vždy dobre poradí</c:v>
                </c:pt>
                <c:pt idx="3">
                  <c:v>Nakupuje tam partner/partnerka</c:v>
                </c:pt>
                <c:pt idx="4">
                  <c:v>Zabiť čas</c:v>
                </c:pt>
                <c:pt idx="5">
                  <c:v>Zlepšiť si náladu</c:v>
                </c:pt>
                <c:pt idx="6">
                  <c:v>Keď dostanem tip na konkrétny tovar</c:v>
                </c:pt>
                <c:pt idx="7">
                  <c:v>Vyskúšať si, ako mi padne určitá veľkosť</c:v>
                </c:pt>
                <c:pt idx="8">
                  <c:v>Nechať sa inšpirovať</c:v>
                </c:pt>
                <c:pt idx="9">
                  <c:v>Rád/rada si prezerám tovar</c:v>
                </c:pt>
                <c:pt idx="10">
                  <c:v>Priláka ma vystavený tovar vo výklade</c:v>
                </c:pt>
                <c:pt idx="11">
                  <c:v>Cielene nakúpiť</c:v>
                </c:pt>
              </c:strCache>
            </c:strRef>
          </c:cat>
          <c:val>
            <c:numRef>
              <c:f>'Z6'!$C$25:$N$25</c:f>
              <c:numCache>
                <c:formatCode>0</c:formatCode>
                <c:ptCount val="12"/>
                <c:pt idx="0">
                  <c:v>4.25</c:v>
                </c:pt>
                <c:pt idx="1">
                  <c:v>9.75</c:v>
                </c:pt>
                <c:pt idx="2">
                  <c:v>5.5</c:v>
                </c:pt>
                <c:pt idx="3">
                  <c:v>13</c:v>
                </c:pt>
                <c:pt idx="4">
                  <c:v>10.25</c:v>
                </c:pt>
                <c:pt idx="5">
                  <c:v>23.5</c:v>
                </c:pt>
                <c:pt idx="6">
                  <c:v>25</c:v>
                </c:pt>
                <c:pt idx="7">
                  <c:v>18.75</c:v>
                </c:pt>
                <c:pt idx="8">
                  <c:v>34.25</c:v>
                </c:pt>
                <c:pt idx="9">
                  <c:v>27.500000000000004</c:v>
                </c:pt>
                <c:pt idx="10">
                  <c:v>35</c:v>
                </c:pt>
                <c:pt idx="11">
                  <c:v>62.250000000000007</c:v>
                </c:pt>
              </c:numCache>
            </c:numRef>
          </c:val>
        </c:ser>
        <c:dLbls>
          <c:showLegendKey val="0"/>
          <c:showVal val="0"/>
          <c:showCatName val="0"/>
          <c:showSerName val="0"/>
          <c:showPercent val="0"/>
          <c:showBubbleSize val="0"/>
        </c:dLbls>
        <c:gapWidth val="60"/>
        <c:axId val="54500736"/>
        <c:axId val="54506624"/>
      </c:barChart>
      <c:catAx>
        <c:axId val="54500736"/>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54506624"/>
        <c:crosses val="autoZero"/>
        <c:auto val="1"/>
        <c:lblAlgn val="ctr"/>
        <c:lblOffset val="100"/>
        <c:noMultiLvlLbl val="0"/>
      </c:catAx>
      <c:valAx>
        <c:axId val="54506624"/>
        <c:scaling>
          <c:orientation val="minMax"/>
          <c:max val="100"/>
          <c:min val="0"/>
        </c:scaling>
        <c:delete val="1"/>
        <c:axPos val="b"/>
        <c:numFmt formatCode="0" sourceLinked="1"/>
        <c:majorTickMark val="out"/>
        <c:minorTickMark val="none"/>
        <c:tickLblPos val="nextTo"/>
        <c:crossAx val="54500736"/>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4C5ECE-C47D-144F-9A32-2196633ADC54}" type="datetimeFigureOut">
              <a:rPr lang="en-US" smtClean="0"/>
              <a:t>4/27/2015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5E9F43-B9B8-924E-AD47-815485869DFC}" type="slidenum">
              <a:rPr lang="en-US" smtClean="0"/>
              <a:t>‹#›</a:t>
            </a:fld>
            <a:endParaRPr lang="en-US" dirty="0"/>
          </a:p>
        </p:txBody>
      </p:sp>
    </p:spTree>
    <p:extLst>
      <p:ext uri="{BB962C8B-B14F-4D97-AF65-F5344CB8AC3E}">
        <p14:creationId xmlns:p14="http://schemas.microsoft.com/office/powerpoint/2010/main" val="18006150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282068-7E4A-6742-A1D0-4116A3DCED97}" type="datetimeFigureOut">
              <a:rPr lang="en-US" smtClean="0"/>
              <a:t>4/27/2015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5C58A9-DB5E-6E41-87D0-681C845D8C65}" type="slidenum">
              <a:rPr lang="en-US" smtClean="0"/>
              <a:t>‹#›</a:t>
            </a:fld>
            <a:endParaRPr lang="en-US" dirty="0"/>
          </a:p>
        </p:txBody>
      </p:sp>
    </p:spTree>
    <p:extLst>
      <p:ext uri="{BB962C8B-B14F-4D97-AF65-F5344CB8AC3E}">
        <p14:creationId xmlns:p14="http://schemas.microsoft.com/office/powerpoint/2010/main" val="18988411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Zástupný symbol pro obrázek snímku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defTabSz="914400" eaLnBrk="1" hangingPunct="1"/>
            <a:endParaRPr lang="cs-CZ" dirty="0">
              <a:latin typeface="Calibri" charset="0"/>
              <a:ea typeface="ＭＳ Ｐゴシック" charset="0"/>
              <a:cs typeface="ＭＳ Ｐゴシック" charset="0"/>
            </a:endParaRPr>
          </a:p>
        </p:txBody>
      </p:sp>
      <p:sp>
        <p:nvSpPr>
          <p:cNvPr id="5123" name="Zástupný symbol pro číslo snímku 3"/>
          <p:cNvSpPr txBox="1">
            <a:spLocks noGrp="1"/>
          </p:cNvSpPr>
          <p:nvPr/>
        </p:nvSpPr>
        <p:spPr bwMode="auto">
          <a:xfrm>
            <a:off x="3884614"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rgbClr val="000000"/>
                </a:solidFill>
                <a:latin typeface="Calibri" charset="0"/>
                <a:ea typeface="ヒラギノ角ゴ ProN W3" charset="0"/>
                <a:cs typeface="ヒラギノ角ゴ ProN W3" charset="0"/>
                <a:sym typeface="Calibri" charset="0"/>
              </a:defRPr>
            </a:lvl1pPr>
            <a:lvl2pPr marL="742950" indent="-285750" eaLnBrk="0" hangingPunct="0">
              <a:defRPr sz="2400">
                <a:solidFill>
                  <a:srgbClr val="000000"/>
                </a:solidFill>
                <a:latin typeface="Calibri" charset="0"/>
                <a:ea typeface="ヒラギノ角ゴ ProN W3" charset="0"/>
                <a:cs typeface="ヒラギノ角ゴ ProN W3" charset="0"/>
                <a:sym typeface="Calibri" charset="0"/>
              </a:defRPr>
            </a:lvl2pPr>
            <a:lvl3pPr marL="1143000" indent="-228600" eaLnBrk="0" hangingPunct="0">
              <a:defRPr sz="2400">
                <a:solidFill>
                  <a:srgbClr val="000000"/>
                </a:solidFill>
                <a:latin typeface="Calibri" charset="0"/>
                <a:ea typeface="ヒラギノ角ゴ ProN W3" charset="0"/>
                <a:cs typeface="ヒラギノ角ゴ ProN W3" charset="0"/>
                <a:sym typeface="Calibri" charset="0"/>
              </a:defRPr>
            </a:lvl3pPr>
            <a:lvl4pPr marL="1600200" indent="-228600" eaLnBrk="0" hangingPunct="0">
              <a:defRPr sz="2400">
                <a:solidFill>
                  <a:srgbClr val="000000"/>
                </a:solidFill>
                <a:latin typeface="Calibri" charset="0"/>
                <a:ea typeface="ヒラギノ角ゴ ProN W3" charset="0"/>
                <a:cs typeface="ヒラギノ角ゴ ProN W3" charset="0"/>
                <a:sym typeface="Calibri" charset="0"/>
              </a:defRPr>
            </a:lvl4pPr>
            <a:lvl5pPr marL="2057400" indent="-228600" eaLnBrk="0" hangingPunct="0">
              <a:defRPr sz="2400">
                <a:solidFill>
                  <a:srgbClr val="000000"/>
                </a:solidFill>
                <a:latin typeface="Calibri" charset="0"/>
                <a:ea typeface="ヒラギノ角ゴ ProN W3" charset="0"/>
                <a:cs typeface="ヒラギノ角ゴ ProN W3" charset="0"/>
                <a:sym typeface="Calibri" charset="0"/>
              </a:defRPr>
            </a:lvl5pPr>
            <a:lvl6pPr marL="2514600" indent="-228600" eaLnBrk="0" fontAlgn="base" hangingPunct="0">
              <a:spcBef>
                <a:spcPct val="0"/>
              </a:spcBef>
              <a:spcAft>
                <a:spcPct val="0"/>
              </a:spcAft>
              <a:defRPr sz="2400">
                <a:solidFill>
                  <a:srgbClr val="000000"/>
                </a:solidFill>
                <a:latin typeface="Calibri" charset="0"/>
                <a:ea typeface="ヒラギノ角ゴ ProN W3" charset="0"/>
                <a:cs typeface="ヒラギノ角ゴ ProN W3" charset="0"/>
                <a:sym typeface="Calibri" charset="0"/>
              </a:defRPr>
            </a:lvl6pPr>
            <a:lvl7pPr marL="2971800" indent="-228600" eaLnBrk="0" fontAlgn="base" hangingPunct="0">
              <a:spcBef>
                <a:spcPct val="0"/>
              </a:spcBef>
              <a:spcAft>
                <a:spcPct val="0"/>
              </a:spcAft>
              <a:defRPr sz="2400">
                <a:solidFill>
                  <a:srgbClr val="000000"/>
                </a:solidFill>
                <a:latin typeface="Calibri" charset="0"/>
                <a:ea typeface="ヒラギノ角ゴ ProN W3" charset="0"/>
                <a:cs typeface="ヒラギノ角ゴ ProN W3" charset="0"/>
                <a:sym typeface="Calibri" charset="0"/>
              </a:defRPr>
            </a:lvl7pPr>
            <a:lvl8pPr marL="3429000" indent="-228600" eaLnBrk="0" fontAlgn="base" hangingPunct="0">
              <a:spcBef>
                <a:spcPct val="0"/>
              </a:spcBef>
              <a:spcAft>
                <a:spcPct val="0"/>
              </a:spcAft>
              <a:defRPr sz="2400">
                <a:solidFill>
                  <a:srgbClr val="000000"/>
                </a:solidFill>
                <a:latin typeface="Calibri" charset="0"/>
                <a:ea typeface="ヒラギノ角ゴ ProN W3" charset="0"/>
                <a:cs typeface="ヒラギノ角ゴ ProN W3" charset="0"/>
                <a:sym typeface="Calibri" charset="0"/>
              </a:defRPr>
            </a:lvl8pPr>
            <a:lvl9pPr marL="3886200" indent="-228600" eaLnBrk="0" fontAlgn="base" hangingPunct="0">
              <a:spcBef>
                <a:spcPct val="0"/>
              </a:spcBef>
              <a:spcAft>
                <a:spcPct val="0"/>
              </a:spcAft>
              <a:defRPr sz="2400">
                <a:solidFill>
                  <a:srgbClr val="000000"/>
                </a:solidFill>
                <a:latin typeface="Calibri" charset="0"/>
                <a:ea typeface="ヒラギノ角ゴ ProN W3" charset="0"/>
                <a:cs typeface="ヒラギノ角ゴ ProN W3" charset="0"/>
                <a:sym typeface="Calibri" charset="0"/>
              </a:defRPr>
            </a:lvl9pPr>
          </a:lstStyle>
          <a:p>
            <a:pPr algn="r" eaLnBrk="1" hangingPunct="1"/>
            <a:fld id="{A38E7A75-956C-FF46-9AC9-9D8DF39F978D}" type="slidenum">
              <a:rPr lang="en-GB" sz="1200"/>
              <a:pPr algn="r" eaLnBrk="1" hangingPunct="1"/>
              <a:t>1</a:t>
            </a:fld>
            <a:endParaRPr lang="en-GB" sz="1200" dirty="0"/>
          </a:p>
        </p:txBody>
      </p:sp>
    </p:spTree>
    <p:extLst>
      <p:ext uri="{BB962C8B-B14F-4D97-AF65-F5344CB8AC3E}">
        <p14:creationId xmlns:p14="http://schemas.microsoft.com/office/powerpoint/2010/main" val="3939392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11</a:t>
            </a:fld>
            <a:endParaRPr lang="en-AU" dirty="0">
              <a:solidFill>
                <a:prstClr val="black"/>
              </a:solidFill>
            </a:endParaRPr>
          </a:p>
        </p:txBody>
      </p:sp>
    </p:spTree>
    <p:extLst>
      <p:ext uri="{BB962C8B-B14F-4D97-AF65-F5344CB8AC3E}">
        <p14:creationId xmlns:p14="http://schemas.microsoft.com/office/powerpoint/2010/main" val="3984307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1505901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13</a:t>
            </a:fld>
            <a:endParaRPr lang="en-AU" dirty="0">
              <a:solidFill>
                <a:prstClr val="black"/>
              </a:solidFill>
            </a:endParaRPr>
          </a:p>
        </p:txBody>
      </p:sp>
    </p:spTree>
    <p:extLst>
      <p:ext uri="{BB962C8B-B14F-4D97-AF65-F5344CB8AC3E}">
        <p14:creationId xmlns:p14="http://schemas.microsoft.com/office/powerpoint/2010/main" val="908323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14</a:t>
            </a:fld>
            <a:endParaRPr lang="en-AU" dirty="0">
              <a:solidFill>
                <a:prstClr val="black"/>
              </a:solidFill>
            </a:endParaRPr>
          </a:p>
        </p:txBody>
      </p:sp>
    </p:spTree>
    <p:extLst>
      <p:ext uri="{BB962C8B-B14F-4D97-AF65-F5344CB8AC3E}">
        <p14:creationId xmlns:p14="http://schemas.microsoft.com/office/powerpoint/2010/main" val="1394835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15</a:t>
            </a:fld>
            <a:endParaRPr lang="en-AU" dirty="0">
              <a:solidFill>
                <a:prstClr val="black"/>
              </a:solidFill>
            </a:endParaRPr>
          </a:p>
        </p:txBody>
      </p:sp>
    </p:spTree>
    <p:extLst>
      <p:ext uri="{BB962C8B-B14F-4D97-AF65-F5344CB8AC3E}">
        <p14:creationId xmlns:p14="http://schemas.microsoft.com/office/powerpoint/2010/main" val="1422965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16</a:t>
            </a:fld>
            <a:endParaRPr lang="en-AU" dirty="0">
              <a:solidFill>
                <a:prstClr val="black"/>
              </a:solidFill>
            </a:endParaRPr>
          </a:p>
        </p:txBody>
      </p:sp>
    </p:spTree>
    <p:extLst>
      <p:ext uri="{BB962C8B-B14F-4D97-AF65-F5344CB8AC3E}">
        <p14:creationId xmlns:p14="http://schemas.microsoft.com/office/powerpoint/2010/main" val="425080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17</a:t>
            </a:fld>
            <a:endParaRPr lang="en-AU" dirty="0">
              <a:solidFill>
                <a:prstClr val="black"/>
              </a:solidFill>
            </a:endParaRPr>
          </a:p>
        </p:txBody>
      </p:sp>
    </p:spTree>
    <p:extLst>
      <p:ext uri="{BB962C8B-B14F-4D97-AF65-F5344CB8AC3E}">
        <p14:creationId xmlns:p14="http://schemas.microsoft.com/office/powerpoint/2010/main" val="2401618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18</a:t>
            </a:fld>
            <a:endParaRPr lang="en-AU" dirty="0">
              <a:solidFill>
                <a:prstClr val="black"/>
              </a:solidFill>
            </a:endParaRPr>
          </a:p>
        </p:txBody>
      </p:sp>
    </p:spTree>
    <p:extLst>
      <p:ext uri="{BB962C8B-B14F-4D97-AF65-F5344CB8AC3E}">
        <p14:creationId xmlns:p14="http://schemas.microsoft.com/office/powerpoint/2010/main" val="1196395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19</a:t>
            </a:fld>
            <a:endParaRPr lang="en-AU" dirty="0">
              <a:solidFill>
                <a:prstClr val="black"/>
              </a:solidFill>
            </a:endParaRPr>
          </a:p>
        </p:txBody>
      </p:sp>
    </p:spTree>
    <p:extLst>
      <p:ext uri="{BB962C8B-B14F-4D97-AF65-F5344CB8AC3E}">
        <p14:creationId xmlns:p14="http://schemas.microsoft.com/office/powerpoint/2010/main" val="7895297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20</a:t>
            </a:fld>
            <a:endParaRPr lang="en-AU" dirty="0">
              <a:solidFill>
                <a:prstClr val="black"/>
              </a:solidFill>
            </a:endParaRPr>
          </a:p>
        </p:txBody>
      </p:sp>
    </p:spTree>
    <p:extLst>
      <p:ext uri="{BB962C8B-B14F-4D97-AF65-F5344CB8AC3E}">
        <p14:creationId xmlns:p14="http://schemas.microsoft.com/office/powerpoint/2010/main" val="2251514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119090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21</a:t>
            </a:fld>
            <a:endParaRPr lang="en-AU" dirty="0">
              <a:solidFill>
                <a:prstClr val="black"/>
              </a:solidFill>
            </a:endParaRPr>
          </a:p>
        </p:txBody>
      </p:sp>
    </p:spTree>
    <p:extLst>
      <p:ext uri="{BB962C8B-B14F-4D97-AF65-F5344CB8AC3E}">
        <p14:creationId xmlns:p14="http://schemas.microsoft.com/office/powerpoint/2010/main" val="1378167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1083660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23</a:t>
            </a:fld>
            <a:endParaRPr lang="en-AU" dirty="0">
              <a:solidFill>
                <a:prstClr val="black"/>
              </a:solidFill>
            </a:endParaRPr>
          </a:p>
        </p:txBody>
      </p:sp>
    </p:spTree>
    <p:extLst>
      <p:ext uri="{BB962C8B-B14F-4D97-AF65-F5344CB8AC3E}">
        <p14:creationId xmlns:p14="http://schemas.microsoft.com/office/powerpoint/2010/main" val="623391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24</a:t>
            </a:fld>
            <a:endParaRPr lang="en-AU" dirty="0">
              <a:solidFill>
                <a:prstClr val="black"/>
              </a:solidFill>
            </a:endParaRPr>
          </a:p>
        </p:txBody>
      </p:sp>
    </p:spTree>
    <p:extLst>
      <p:ext uri="{BB962C8B-B14F-4D97-AF65-F5344CB8AC3E}">
        <p14:creationId xmlns:p14="http://schemas.microsoft.com/office/powerpoint/2010/main" val="19214828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25</a:t>
            </a:fld>
            <a:endParaRPr lang="en-AU" dirty="0">
              <a:solidFill>
                <a:prstClr val="black"/>
              </a:solidFill>
            </a:endParaRPr>
          </a:p>
        </p:txBody>
      </p:sp>
    </p:spTree>
    <p:extLst>
      <p:ext uri="{BB962C8B-B14F-4D97-AF65-F5344CB8AC3E}">
        <p14:creationId xmlns:p14="http://schemas.microsoft.com/office/powerpoint/2010/main" val="15821657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26</a:t>
            </a:fld>
            <a:endParaRPr lang="en-AU" dirty="0">
              <a:solidFill>
                <a:prstClr val="black"/>
              </a:solidFill>
            </a:endParaRPr>
          </a:p>
        </p:txBody>
      </p:sp>
    </p:spTree>
    <p:extLst>
      <p:ext uri="{BB962C8B-B14F-4D97-AF65-F5344CB8AC3E}">
        <p14:creationId xmlns:p14="http://schemas.microsoft.com/office/powerpoint/2010/main" val="13762874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27</a:t>
            </a:fld>
            <a:endParaRPr lang="en-AU" dirty="0">
              <a:solidFill>
                <a:prstClr val="black"/>
              </a:solidFill>
            </a:endParaRPr>
          </a:p>
        </p:txBody>
      </p:sp>
    </p:spTree>
    <p:extLst>
      <p:ext uri="{BB962C8B-B14F-4D97-AF65-F5344CB8AC3E}">
        <p14:creationId xmlns:p14="http://schemas.microsoft.com/office/powerpoint/2010/main" val="3869938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28</a:t>
            </a:fld>
            <a:endParaRPr lang="en-AU" dirty="0">
              <a:solidFill>
                <a:prstClr val="black"/>
              </a:solidFill>
            </a:endParaRPr>
          </a:p>
        </p:txBody>
      </p:sp>
    </p:spTree>
    <p:extLst>
      <p:ext uri="{BB962C8B-B14F-4D97-AF65-F5344CB8AC3E}">
        <p14:creationId xmlns:p14="http://schemas.microsoft.com/office/powerpoint/2010/main" val="42356581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29</a:t>
            </a:fld>
            <a:endParaRPr lang="en-AU" dirty="0">
              <a:solidFill>
                <a:prstClr val="black"/>
              </a:solidFill>
            </a:endParaRPr>
          </a:p>
        </p:txBody>
      </p:sp>
    </p:spTree>
    <p:extLst>
      <p:ext uri="{BB962C8B-B14F-4D97-AF65-F5344CB8AC3E}">
        <p14:creationId xmlns:p14="http://schemas.microsoft.com/office/powerpoint/2010/main" val="2788547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643712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miter lim="800000"/>
            <a:headEnd/>
            <a:tailEnd/>
          </a:ln>
        </p:spPr>
        <p:txBody>
          <a:bodyPr/>
          <a:lstStyle/>
          <a:p>
            <a:fld id="{E3E0751C-B221-4938-BEB6-5A06CD71BE05}" type="slidenum">
              <a:rPr lang="en-US" smtClean="0">
                <a:solidFill>
                  <a:srgbClr val="000000"/>
                </a:solidFill>
                <a:latin typeface="Arial" pitchFamily="34" charset="0"/>
              </a:rPr>
              <a:pPr/>
              <a:t>4</a:t>
            </a:fld>
            <a:endParaRPr lang="en-US" dirty="0" smtClean="0">
              <a:solidFill>
                <a:srgbClr val="000000"/>
              </a:solidFill>
              <a:latin typeface="Arial" pitchFamily="34" charset="0"/>
            </a:endParaRPr>
          </a:p>
        </p:txBody>
      </p:sp>
      <p:sp>
        <p:nvSpPr>
          <p:cNvPr id="138243" name="Rectangle 2"/>
          <p:cNvSpPr>
            <a:spLocks noGrp="1" noRot="1" noChangeAspect="1" noChangeArrowheads="1" noTextEdit="1"/>
          </p:cNvSpPr>
          <p:nvPr>
            <p:ph type="sldImg"/>
          </p:nvPr>
        </p:nvSpPr>
        <p:spPr>
          <a:xfrm>
            <a:off x="1147763" y="688975"/>
            <a:ext cx="4564062" cy="3424238"/>
          </a:xfrm>
          <a:ln/>
        </p:spPr>
      </p:sp>
      <p:sp>
        <p:nvSpPr>
          <p:cNvPr id="138244" name="Rectangle 3"/>
          <p:cNvSpPr>
            <a:spLocks noGrp="1" noChangeArrowheads="1"/>
          </p:cNvSpPr>
          <p:nvPr>
            <p:ph type="body" idx="1"/>
          </p:nvPr>
        </p:nvSpPr>
        <p:spPr>
          <a:xfrm>
            <a:off x="914546" y="4343507"/>
            <a:ext cx="5028908" cy="4112878"/>
          </a:xfrm>
          <a:noFill/>
        </p:spPr>
        <p:txBody>
          <a:bodyPr/>
          <a:lstStyle/>
          <a:p>
            <a:pPr eaLnBrk="1" hangingPunct="1"/>
            <a:endParaRPr lang="fr-FR" smtClean="0">
              <a:latin typeface="Arial" pitchFamily="34" charset="0"/>
            </a:endParaRPr>
          </a:p>
        </p:txBody>
      </p:sp>
    </p:spTree>
    <p:extLst>
      <p:ext uri="{BB962C8B-B14F-4D97-AF65-F5344CB8AC3E}">
        <p14:creationId xmlns:p14="http://schemas.microsoft.com/office/powerpoint/2010/main" val="13423944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31</a:t>
            </a:fld>
            <a:endParaRPr lang="en-AU" dirty="0">
              <a:solidFill>
                <a:prstClr val="black"/>
              </a:solidFill>
            </a:endParaRPr>
          </a:p>
        </p:txBody>
      </p:sp>
    </p:spTree>
    <p:extLst>
      <p:ext uri="{BB962C8B-B14F-4D97-AF65-F5344CB8AC3E}">
        <p14:creationId xmlns:p14="http://schemas.microsoft.com/office/powerpoint/2010/main" val="28586048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32</a:t>
            </a:fld>
            <a:endParaRPr lang="en-AU" dirty="0">
              <a:solidFill>
                <a:prstClr val="black"/>
              </a:solidFill>
            </a:endParaRPr>
          </a:p>
        </p:txBody>
      </p:sp>
    </p:spTree>
    <p:extLst>
      <p:ext uri="{BB962C8B-B14F-4D97-AF65-F5344CB8AC3E}">
        <p14:creationId xmlns:p14="http://schemas.microsoft.com/office/powerpoint/2010/main" val="38991480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33</a:t>
            </a:fld>
            <a:endParaRPr lang="en-AU" dirty="0">
              <a:solidFill>
                <a:prstClr val="black"/>
              </a:solidFill>
            </a:endParaRPr>
          </a:p>
        </p:txBody>
      </p:sp>
    </p:spTree>
    <p:extLst>
      <p:ext uri="{BB962C8B-B14F-4D97-AF65-F5344CB8AC3E}">
        <p14:creationId xmlns:p14="http://schemas.microsoft.com/office/powerpoint/2010/main" val="38998631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34</a:t>
            </a:fld>
            <a:endParaRPr lang="en-AU" dirty="0">
              <a:solidFill>
                <a:prstClr val="black"/>
              </a:solidFill>
            </a:endParaRPr>
          </a:p>
        </p:txBody>
      </p:sp>
    </p:spTree>
    <p:extLst>
      <p:ext uri="{BB962C8B-B14F-4D97-AF65-F5344CB8AC3E}">
        <p14:creationId xmlns:p14="http://schemas.microsoft.com/office/powerpoint/2010/main" val="28395057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35</a:t>
            </a:fld>
            <a:endParaRPr lang="en-AU" dirty="0">
              <a:solidFill>
                <a:prstClr val="black"/>
              </a:solidFill>
            </a:endParaRPr>
          </a:p>
        </p:txBody>
      </p:sp>
    </p:spTree>
    <p:extLst>
      <p:ext uri="{BB962C8B-B14F-4D97-AF65-F5344CB8AC3E}">
        <p14:creationId xmlns:p14="http://schemas.microsoft.com/office/powerpoint/2010/main" val="17637049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2513662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37</a:t>
            </a:fld>
            <a:endParaRPr lang="en-AU" dirty="0">
              <a:solidFill>
                <a:prstClr val="black"/>
              </a:solidFill>
            </a:endParaRPr>
          </a:p>
        </p:txBody>
      </p:sp>
    </p:spTree>
    <p:extLst>
      <p:ext uri="{BB962C8B-B14F-4D97-AF65-F5344CB8AC3E}">
        <p14:creationId xmlns:p14="http://schemas.microsoft.com/office/powerpoint/2010/main" val="38991480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2513662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39</a:t>
            </a:fld>
            <a:endParaRPr lang="en-AU" dirty="0">
              <a:solidFill>
                <a:prstClr val="black"/>
              </a:solidFill>
            </a:endParaRPr>
          </a:p>
        </p:txBody>
      </p:sp>
    </p:spTree>
    <p:extLst>
      <p:ext uri="{BB962C8B-B14F-4D97-AF65-F5344CB8AC3E}">
        <p14:creationId xmlns:p14="http://schemas.microsoft.com/office/powerpoint/2010/main" val="38991480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40</a:t>
            </a:fld>
            <a:endParaRPr lang="en-AU" dirty="0">
              <a:solidFill>
                <a:prstClr val="black"/>
              </a:solidFill>
            </a:endParaRPr>
          </a:p>
        </p:txBody>
      </p:sp>
    </p:spTree>
    <p:extLst>
      <p:ext uri="{BB962C8B-B14F-4D97-AF65-F5344CB8AC3E}">
        <p14:creationId xmlns:p14="http://schemas.microsoft.com/office/powerpoint/2010/main" val="3591218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251366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6</a:t>
            </a:fld>
            <a:endParaRPr lang="en-AU" dirty="0">
              <a:solidFill>
                <a:prstClr val="black"/>
              </a:solidFill>
            </a:endParaRPr>
          </a:p>
        </p:txBody>
      </p:sp>
    </p:spTree>
    <p:extLst>
      <p:ext uri="{BB962C8B-B14F-4D97-AF65-F5344CB8AC3E}">
        <p14:creationId xmlns:p14="http://schemas.microsoft.com/office/powerpoint/2010/main" val="3652950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7</a:t>
            </a:fld>
            <a:endParaRPr lang="en-AU" dirty="0">
              <a:solidFill>
                <a:prstClr val="black"/>
              </a:solidFill>
            </a:endParaRPr>
          </a:p>
        </p:txBody>
      </p:sp>
    </p:spTree>
    <p:extLst>
      <p:ext uri="{BB962C8B-B14F-4D97-AF65-F5344CB8AC3E}">
        <p14:creationId xmlns:p14="http://schemas.microsoft.com/office/powerpoint/2010/main" val="1099647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8</a:t>
            </a:fld>
            <a:endParaRPr lang="en-AU" dirty="0">
              <a:solidFill>
                <a:prstClr val="black"/>
              </a:solidFill>
            </a:endParaRPr>
          </a:p>
        </p:txBody>
      </p:sp>
    </p:spTree>
    <p:extLst>
      <p:ext uri="{BB962C8B-B14F-4D97-AF65-F5344CB8AC3E}">
        <p14:creationId xmlns:p14="http://schemas.microsoft.com/office/powerpoint/2010/main" val="18061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9</a:t>
            </a:fld>
            <a:endParaRPr lang="en-AU" dirty="0">
              <a:solidFill>
                <a:prstClr val="black"/>
              </a:solidFill>
            </a:endParaRPr>
          </a:p>
        </p:txBody>
      </p:sp>
    </p:spTree>
    <p:extLst>
      <p:ext uri="{BB962C8B-B14F-4D97-AF65-F5344CB8AC3E}">
        <p14:creationId xmlns:p14="http://schemas.microsoft.com/office/powerpoint/2010/main" val="2455747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10</a:t>
            </a:fld>
            <a:endParaRPr lang="en-AU" dirty="0">
              <a:solidFill>
                <a:prstClr val="black"/>
              </a:solidFill>
            </a:endParaRPr>
          </a:p>
        </p:txBody>
      </p:sp>
    </p:spTree>
    <p:extLst>
      <p:ext uri="{BB962C8B-B14F-4D97-AF65-F5344CB8AC3E}">
        <p14:creationId xmlns:p14="http://schemas.microsoft.com/office/powerpoint/2010/main" val="1964344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1257300"/>
            <a:ext cx="7772400" cy="1562101"/>
          </a:xfrm>
        </p:spPr>
        <p:txBody>
          <a:bodyPr>
            <a:normAutofit/>
          </a:bodyPr>
          <a:lstStyle>
            <a:lvl1pPr>
              <a:defRPr sz="3600" cap="all" baseline="0">
                <a:latin typeface="Helvetica"/>
                <a:cs typeface="Helvetica"/>
              </a:defRPr>
            </a:lvl1pPr>
          </a:lstStyle>
          <a:p>
            <a:r>
              <a:rPr lang="cs-CZ" dirty="0" smtClean="0"/>
              <a:t>CLICK TO EDIT MASTER TITLE</a:t>
            </a:r>
            <a:br>
              <a:rPr lang="cs-CZ" dirty="0" smtClean="0"/>
            </a:br>
            <a:r>
              <a:rPr lang="cs-CZ" sz="3200" dirty="0" smtClean="0"/>
              <a:t>CLICK TO EDIT</a:t>
            </a:r>
            <a:endParaRPr lang="en-US" dirty="0"/>
          </a:p>
        </p:txBody>
      </p:sp>
      <p:sp>
        <p:nvSpPr>
          <p:cNvPr id="3" name="Subtitle 2"/>
          <p:cNvSpPr>
            <a:spLocks noGrp="1"/>
          </p:cNvSpPr>
          <p:nvPr>
            <p:ph type="subTitle" idx="1"/>
          </p:nvPr>
        </p:nvSpPr>
        <p:spPr>
          <a:xfrm>
            <a:off x="457200" y="2946400"/>
            <a:ext cx="6400800" cy="1752600"/>
          </a:xfrm>
        </p:spPr>
        <p:txBody>
          <a:bodyPr>
            <a:normAutofit/>
          </a:bodyPr>
          <a:lstStyle>
            <a:lvl1pPr marL="0" indent="0" algn="l">
              <a:buNone/>
              <a:defRPr sz="2400">
                <a:solidFill>
                  <a:srgbClr val="BE1E11"/>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err="1" smtClean="0"/>
              <a:t>Click</a:t>
            </a:r>
            <a:r>
              <a:rPr lang="cs-CZ" dirty="0" smtClean="0"/>
              <a:t> to </a:t>
            </a:r>
            <a:r>
              <a:rPr lang="cs-CZ" dirty="0" err="1" smtClean="0"/>
              <a:t>edit</a:t>
            </a:r>
            <a:r>
              <a:rPr lang="cs-CZ" dirty="0" smtClean="0"/>
              <a:t> Master </a:t>
            </a:r>
            <a:r>
              <a:rPr lang="cs-CZ" dirty="0" err="1" smtClean="0"/>
              <a:t>subtitle</a:t>
            </a:r>
            <a:r>
              <a:rPr lang="cs-CZ" dirty="0" smtClean="0"/>
              <a:t> style</a:t>
            </a:r>
            <a:endParaRPr lang="en-US" dirty="0"/>
          </a:p>
        </p:txBody>
      </p:sp>
    </p:spTree>
    <p:extLst>
      <p:ext uri="{BB962C8B-B14F-4D97-AF65-F5344CB8AC3E}">
        <p14:creationId xmlns:p14="http://schemas.microsoft.com/office/powerpoint/2010/main" val="25650330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Slide Number Placeholder 3"/>
          <p:cNvSpPr txBox="1">
            <a:spLocks/>
          </p:cNvSpPr>
          <p:nvPr userDrawn="1"/>
        </p:nvSpPr>
        <p:spPr>
          <a:xfrm>
            <a:off x="220920" y="6271866"/>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7E7A420-D41C-E741-88DF-A22365AC38A6}" type="slidenum">
              <a:rPr lang="en-US" sz="1400" smtClean="0">
                <a:solidFill>
                  <a:srgbClr val="756522"/>
                </a:solidFill>
                <a:latin typeface="Helvetica Neue"/>
                <a:cs typeface="Helvetica Neue"/>
              </a:rPr>
              <a:pPr/>
              <a:t>‹#›</a:t>
            </a:fld>
            <a:endParaRPr lang="en-US" sz="1400" dirty="0">
              <a:solidFill>
                <a:srgbClr val="756522"/>
              </a:solidFill>
              <a:latin typeface="Helvetica Neue"/>
              <a:cs typeface="Helvetica Neue"/>
            </a:endParaRPr>
          </a:p>
        </p:txBody>
      </p:sp>
    </p:spTree>
    <p:extLst>
      <p:ext uri="{BB962C8B-B14F-4D97-AF65-F5344CB8AC3E}">
        <p14:creationId xmlns:p14="http://schemas.microsoft.com/office/powerpoint/2010/main" val="174179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Slide Number Placeholder 3"/>
          <p:cNvSpPr txBox="1">
            <a:spLocks/>
          </p:cNvSpPr>
          <p:nvPr userDrawn="1"/>
        </p:nvSpPr>
        <p:spPr>
          <a:xfrm>
            <a:off x="220920" y="6271866"/>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7E7A420-D41C-E741-88DF-A22365AC38A6}" type="slidenum">
              <a:rPr lang="en-US" sz="1400" smtClean="0">
                <a:solidFill>
                  <a:srgbClr val="756522"/>
                </a:solidFill>
                <a:latin typeface="Helvetica Neue"/>
                <a:cs typeface="Helvetica Neue"/>
              </a:rPr>
              <a:pPr/>
              <a:t>‹#›</a:t>
            </a:fld>
            <a:endParaRPr lang="en-US" sz="1400" dirty="0">
              <a:solidFill>
                <a:srgbClr val="756522"/>
              </a:solidFill>
              <a:latin typeface="Helvetica Neue"/>
              <a:cs typeface="Helvetica Neue"/>
            </a:endParaRPr>
          </a:p>
        </p:txBody>
      </p:sp>
    </p:spTree>
    <p:extLst>
      <p:ext uri="{BB962C8B-B14F-4D97-AF65-F5344CB8AC3E}">
        <p14:creationId xmlns:p14="http://schemas.microsoft.com/office/powerpoint/2010/main" val="2660529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spTree>
    <p:extLst>
      <p:ext uri="{BB962C8B-B14F-4D97-AF65-F5344CB8AC3E}">
        <p14:creationId xmlns:p14="http://schemas.microsoft.com/office/powerpoint/2010/main" val="196488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816100"/>
            <a:ext cx="7772400" cy="1362075"/>
          </a:xfrm>
        </p:spPr>
        <p:txBody>
          <a:bodyPr anchor="t">
            <a:normAutofit/>
          </a:bodyPr>
          <a:lstStyle>
            <a:lvl1pPr algn="l">
              <a:defRPr sz="3600" b="1" cap="none">
                <a:latin typeface="Helvetica"/>
                <a:cs typeface="Helvetica"/>
              </a:defRPr>
            </a:lvl1pPr>
          </a:lstStyle>
          <a:p>
            <a:r>
              <a:rPr lang="cs-CZ" dirty="0" err="1" smtClean="0"/>
              <a:t>Click</a:t>
            </a:r>
            <a:r>
              <a:rPr lang="cs-CZ" dirty="0" smtClean="0"/>
              <a:t> to </a:t>
            </a:r>
            <a:r>
              <a:rPr lang="cs-CZ" dirty="0" err="1" smtClean="0"/>
              <a:t>edit</a:t>
            </a:r>
            <a:r>
              <a:rPr lang="cs-CZ" dirty="0" smtClean="0"/>
              <a:t> Master </a:t>
            </a:r>
            <a:r>
              <a:rPr lang="cs-CZ" dirty="0" err="1" smtClean="0"/>
              <a:t>title</a:t>
            </a:r>
            <a:r>
              <a:rPr lang="cs-CZ" dirty="0" smtClean="0"/>
              <a:t> style</a:t>
            </a:r>
            <a:endParaRPr lang="en-US" dirty="0"/>
          </a:p>
        </p:txBody>
      </p:sp>
      <p:sp>
        <p:nvSpPr>
          <p:cNvPr id="3" name="Text Placeholder 2"/>
          <p:cNvSpPr>
            <a:spLocks noGrp="1"/>
          </p:cNvSpPr>
          <p:nvPr>
            <p:ph type="body" idx="1"/>
          </p:nvPr>
        </p:nvSpPr>
        <p:spPr>
          <a:xfrm>
            <a:off x="722313" y="3213100"/>
            <a:ext cx="7772400" cy="584200"/>
          </a:xfrm>
        </p:spPr>
        <p:txBody>
          <a:bodyPr anchor="b"/>
          <a:lstStyle>
            <a:lvl1pPr marL="0" indent="0">
              <a:buNone/>
              <a:defRPr sz="2000">
                <a:solidFill>
                  <a:srgbClr val="BE1E11"/>
                </a:solidFill>
                <a:latin typeface="Helvetica"/>
                <a:cs typeface="Helvetic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p:txBody>
      </p:sp>
    </p:spTree>
    <p:extLst>
      <p:ext uri="{BB962C8B-B14F-4D97-AF65-F5344CB8AC3E}">
        <p14:creationId xmlns:p14="http://schemas.microsoft.com/office/powerpoint/2010/main" val="315652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sz="half" idx="1"/>
          </p:nvPr>
        </p:nvSpPr>
        <p:spPr>
          <a:xfrm>
            <a:off x="457200" y="775245"/>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sp>
        <p:nvSpPr>
          <p:cNvPr id="4" name="Content Placeholder 3"/>
          <p:cNvSpPr>
            <a:spLocks noGrp="1"/>
          </p:cNvSpPr>
          <p:nvPr>
            <p:ph sz="half" idx="2"/>
          </p:nvPr>
        </p:nvSpPr>
        <p:spPr>
          <a:xfrm>
            <a:off x="4648200" y="775245"/>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Tree>
    <p:extLst>
      <p:ext uri="{BB962C8B-B14F-4D97-AF65-F5344CB8AC3E}">
        <p14:creationId xmlns:p14="http://schemas.microsoft.com/office/powerpoint/2010/main" val="3336502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57200" y="764704"/>
            <a:ext cx="4040188" cy="639762"/>
          </a:xfrm>
        </p:spPr>
        <p:txBody>
          <a:bodyPr anchor="ctr">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p:txBody>
      </p:sp>
      <p:sp>
        <p:nvSpPr>
          <p:cNvPr id="4" name="Content Placeholder 3"/>
          <p:cNvSpPr>
            <a:spLocks noGrp="1"/>
          </p:cNvSpPr>
          <p:nvPr>
            <p:ph sz="half" idx="2"/>
          </p:nvPr>
        </p:nvSpPr>
        <p:spPr>
          <a:xfrm>
            <a:off x="457200" y="1417166"/>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sp>
        <p:nvSpPr>
          <p:cNvPr id="5" name="Text Placeholder 4"/>
          <p:cNvSpPr>
            <a:spLocks noGrp="1"/>
          </p:cNvSpPr>
          <p:nvPr>
            <p:ph type="body" sz="quarter" idx="3"/>
          </p:nvPr>
        </p:nvSpPr>
        <p:spPr>
          <a:xfrm>
            <a:off x="4645025" y="764704"/>
            <a:ext cx="4041775" cy="639762"/>
          </a:xfrm>
        </p:spPr>
        <p:txBody>
          <a:bodyPr anchor="ctr">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1417166"/>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Tree>
    <p:extLst>
      <p:ext uri="{BB962C8B-B14F-4D97-AF65-F5344CB8AC3E}">
        <p14:creationId xmlns:p14="http://schemas.microsoft.com/office/powerpoint/2010/main" val="421479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Tree>
    <p:extLst>
      <p:ext uri="{BB962C8B-B14F-4D97-AF65-F5344CB8AC3E}">
        <p14:creationId xmlns:p14="http://schemas.microsoft.com/office/powerpoint/2010/main" val="3267918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3053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t">
            <a:normAutofit/>
          </a:bodyPr>
          <a:lstStyle>
            <a:lvl1pPr algn="l">
              <a:defRPr sz="2400" b="0"/>
            </a:lvl1pPr>
          </a:lstStyle>
          <a:p>
            <a:r>
              <a:rPr lang="cs-CZ" dirty="0" err="1" smtClean="0"/>
              <a:t>Click</a:t>
            </a:r>
            <a:r>
              <a:rPr lang="cs-CZ" dirty="0" smtClean="0"/>
              <a:t> to </a:t>
            </a:r>
            <a:r>
              <a:rPr lang="cs-CZ" dirty="0" err="1" smtClean="0"/>
              <a:t>edit</a:t>
            </a:r>
            <a:r>
              <a:rPr lang="cs-CZ" dirty="0" smtClean="0"/>
              <a:t> Master </a:t>
            </a:r>
            <a:r>
              <a:rPr lang="cs-CZ" dirty="0" err="1" smtClean="0"/>
              <a:t>title</a:t>
            </a:r>
            <a:r>
              <a:rPr lang="cs-CZ" dirty="0" smtClean="0"/>
              <a:t> style</a:t>
            </a:r>
            <a:endParaRPr lang="en-US" dirty="0"/>
          </a:p>
        </p:txBody>
      </p:sp>
      <p:sp>
        <p:nvSpPr>
          <p:cNvPr id="3" name="Content Placeholder 2"/>
          <p:cNvSpPr>
            <a:spLocks noGrp="1"/>
          </p:cNvSpPr>
          <p:nvPr>
            <p:ph idx="1"/>
          </p:nvPr>
        </p:nvSpPr>
        <p:spPr>
          <a:xfrm>
            <a:off x="3575050" y="273050"/>
            <a:ext cx="5111750"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p:txBody>
      </p:sp>
    </p:spTree>
    <p:extLst>
      <p:ext uri="{BB962C8B-B14F-4D97-AF65-F5344CB8AC3E}">
        <p14:creationId xmlns:p14="http://schemas.microsoft.com/office/powerpoint/2010/main" val="340112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cs-CZ"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Tree>
    <p:extLst>
      <p:ext uri="{BB962C8B-B14F-4D97-AF65-F5344CB8AC3E}">
        <p14:creationId xmlns:p14="http://schemas.microsoft.com/office/powerpoint/2010/main" val="325869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88640"/>
            <a:ext cx="8229600" cy="360040"/>
          </a:xfrm>
          <a:prstGeom prst="rect">
            <a:avLst/>
          </a:prstGeom>
        </p:spPr>
        <p:txBody>
          <a:bodyPr vert="horz" lIns="91440" tIns="45720" rIns="91440" bIns="45720" rtlCol="0" anchor="ctr">
            <a:normAutofit/>
          </a:bodyPr>
          <a:lstStyle/>
          <a:p>
            <a:r>
              <a:rPr lang="cs-CZ" dirty="0" err="1" smtClean="0"/>
              <a:t>Click</a:t>
            </a:r>
            <a:r>
              <a:rPr lang="cs-CZ" dirty="0" smtClean="0"/>
              <a:t> to </a:t>
            </a:r>
            <a:r>
              <a:rPr lang="cs-CZ" dirty="0" err="1" smtClean="0"/>
              <a:t>edit</a:t>
            </a:r>
            <a:r>
              <a:rPr lang="cs-CZ" dirty="0" smtClean="0"/>
              <a:t> Master </a:t>
            </a:r>
            <a:r>
              <a:rPr lang="cs-CZ" dirty="0" err="1" smtClean="0"/>
              <a:t>title</a:t>
            </a:r>
            <a:r>
              <a:rPr lang="cs-CZ" dirty="0" smtClean="0"/>
              <a:t> style</a:t>
            </a:r>
            <a:endParaRPr lang="en-US" dirty="0"/>
          </a:p>
        </p:txBody>
      </p:sp>
      <p:sp>
        <p:nvSpPr>
          <p:cNvPr id="3" name="Text Placeholder 2"/>
          <p:cNvSpPr>
            <a:spLocks noGrp="1"/>
          </p:cNvSpPr>
          <p:nvPr>
            <p:ph type="body" idx="1"/>
          </p:nvPr>
        </p:nvSpPr>
        <p:spPr>
          <a:xfrm>
            <a:off x="457200" y="548680"/>
            <a:ext cx="8229600" cy="5097463"/>
          </a:xfrm>
          <a:prstGeom prst="rect">
            <a:avLst/>
          </a:prstGeom>
        </p:spPr>
        <p:txBody>
          <a:bodyPr vert="horz" lIns="91440" tIns="45720" rIns="91440" bIns="45720" rtlCol="0">
            <a:normAutofit/>
          </a:body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cxnSp>
        <p:nvCxnSpPr>
          <p:cNvPr id="5" name="Straight Connector 4"/>
          <p:cNvCxnSpPr/>
          <p:nvPr userDrawn="1">
            <p:custDataLst>
              <p:tags r:id="rId13"/>
            </p:custDataLst>
          </p:nvPr>
        </p:nvCxnSpPr>
        <p:spPr>
          <a:xfrm>
            <a:off x="306595" y="6165304"/>
            <a:ext cx="8380205" cy="0"/>
          </a:xfrm>
          <a:prstGeom prst="line">
            <a:avLst/>
          </a:prstGeom>
          <a:ln/>
        </p:spPr>
        <p:style>
          <a:lnRef idx="1">
            <a:schemeClr val="accent2"/>
          </a:lnRef>
          <a:fillRef idx="0">
            <a:schemeClr val="accent2"/>
          </a:fillRef>
          <a:effectRef idx="0">
            <a:schemeClr val="accent2"/>
          </a:effectRef>
          <a:fontRef idx="minor">
            <a:schemeClr val="tx1"/>
          </a:fontRef>
        </p:style>
      </p:cxnSp>
      <p:sp>
        <p:nvSpPr>
          <p:cNvPr id="9" name="TextBox 8"/>
          <p:cNvSpPr txBox="1"/>
          <p:nvPr userDrawn="1"/>
        </p:nvSpPr>
        <p:spPr>
          <a:xfrm>
            <a:off x="1067107" y="6387949"/>
            <a:ext cx="2664296" cy="200055"/>
          </a:xfrm>
          <a:prstGeom prst="rect">
            <a:avLst/>
          </a:prstGeom>
          <a:noFill/>
        </p:spPr>
        <p:txBody>
          <a:bodyPr wrap="square" rtlCol="0">
            <a:spAutoFit/>
          </a:bodyPr>
          <a:lstStyle/>
          <a:p>
            <a:r>
              <a:rPr lang="en-US" sz="700" baseline="0" dirty="0" smtClean="0">
                <a:solidFill>
                  <a:schemeClr val="tx1">
                    <a:lumMod val="50000"/>
                    <a:lumOff val="50000"/>
                  </a:schemeClr>
                </a:solidFill>
              </a:rPr>
              <a:t>©Perfect Crowd 2013</a:t>
            </a:r>
            <a:endParaRPr lang="en-US" sz="700" dirty="0">
              <a:solidFill>
                <a:schemeClr val="tx1">
                  <a:lumMod val="50000"/>
                  <a:lumOff val="50000"/>
                </a:schemeClr>
              </a:solidFill>
            </a:endParaRPr>
          </a:p>
        </p:txBody>
      </p:sp>
      <p:sp>
        <p:nvSpPr>
          <p:cNvPr id="11" name="TextBox 10"/>
          <p:cNvSpPr txBox="1"/>
          <p:nvPr userDrawn="1"/>
        </p:nvSpPr>
        <p:spPr>
          <a:xfrm>
            <a:off x="5292080" y="6306482"/>
            <a:ext cx="3394720" cy="461665"/>
          </a:xfrm>
          <a:prstGeom prst="rect">
            <a:avLst/>
          </a:prstGeom>
          <a:noFill/>
        </p:spPr>
        <p:txBody>
          <a:bodyPr wrap="square" rtlCol="0">
            <a:spAutoFit/>
          </a:bodyPr>
          <a:lstStyle/>
          <a:p>
            <a:pPr algn="r"/>
            <a:r>
              <a:rPr lang="cs-CZ" sz="1200" noProof="0" dirty="0" smtClean="0">
                <a:solidFill>
                  <a:schemeClr val="tx1">
                    <a:lumMod val="50000"/>
                    <a:lumOff val="50000"/>
                  </a:schemeClr>
                </a:solidFill>
                <a:latin typeface="Helvetica"/>
                <a:cs typeface="Helvetica"/>
              </a:rPr>
              <a:t>Fashion Report – vlna jaro 2015 </a:t>
            </a:r>
            <a:br>
              <a:rPr lang="cs-CZ" sz="1200" noProof="0" dirty="0" smtClean="0">
                <a:solidFill>
                  <a:schemeClr val="tx1">
                    <a:lumMod val="50000"/>
                    <a:lumOff val="50000"/>
                  </a:schemeClr>
                </a:solidFill>
                <a:latin typeface="Helvetica"/>
                <a:cs typeface="Helvetica"/>
              </a:rPr>
            </a:br>
            <a:fld id="{1020B02F-98E3-5E49-AFD6-5890A166F86C}" type="slidenum">
              <a:rPr lang="cs-CZ" sz="1200" baseline="0" noProof="0" smtClean="0">
                <a:solidFill>
                  <a:srgbClr val="756522"/>
                </a:solidFill>
                <a:latin typeface="Helvetica"/>
                <a:cs typeface="Helvetica"/>
              </a:rPr>
              <a:pPr algn="r"/>
              <a:t>‹#›</a:t>
            </a:fld>
            <a:endParaRPr lang="cs-CZ" sz="1200" noProof="0" dirty="0">
              <a:solidFill>
                <a:srgbClr val="756522"/>
              </a:solidFill>
              <a:latin typeface="Helvetica"/>
              <a:cs typeface="Helvetica"/>
            </a:endParaRPr>
          </a:p>
        </p:txBody>
      </p:sp>
      <p:pic>
        <p:nvPicPr>
          <p:cNvPr id="10" name="Picture 1"/>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36045" y="6309320"/>
            <a:ext cx="707563" cy="33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8563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defTabSz="457200" rtl="0" eaLnBrk="1" latinLnBrk="0" hangingPunct="1">
        <a:spcBef>
          <a:spcPct val="0"/>
        </a:spcBef>
        <a:buNone/>
        <a:defRPr sz="2400" b="0" kern="1200">
          <a:solidFill>
            <a:srgbClr val="BE1E11"/>
          </a:solidFill>
          <a:latin typeface="Helvetica"/>
          <a:ea typeface="+mj-ea"/>
          <a:cs typeface="Helvetica"/>
        </a:defRPr>
      </a:lvl1pPr>
    </p:titleStyle>
    <p:body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18.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chart" Target="../charts/chart19.xml"/><Relationship Id="rId7"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chart" Target="../charts/chart20.xml"/><Relationship Id="rId9" Type="http://schemas.openxmlformats.org/officeDocument/2006/relationships/image" Target="../media/image8.JPG"/></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2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chart" Target="../charts/chart21.xml"/><Relationship Id="rId7"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chart" Target="../charts/chart22.xml"/><Relationship Id="rId9" Type="http://schemas.openxmlformats.org/officeDocument/2006/relationships/image" Target="../media/image8.JPG"/></Relationships>
</file>

<file path=ppt/slides/_rels/slide2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chart" Target="../charts/chart28.xml"/><Relationship Id="rId5" Type="http://schemas.openxmlformats.org/officeDocument/2006/relationships/chart" Target="../charts/chart27.xml"/><Relationship Id="rId4" Type="http://schemas.openxmlformats.org/officeDocument/2006/relationships/chart" Target="../charts/chart2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chart" Target="../charts/chart33.xml"/><Relationship Id="rId5" Type="http://schemas.openxmlformats.org/officeDocument/2006/relationships/chart" Target="../charts/chart32.xml"/><Relationship Id="rId4" Type="http://schemas.openxmlformats.org/officeDocument/2006/relationships/chart" Target="../charts/chart31.xml"/></Relationships>
</file>

<file path=ppt/slides/_rels/slide35.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s://www.jtbank.cz/o-bance/wealth-report/"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www.kidmap.cz/"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44286" y="2222500"/>
            <a:ext cx="8404212" cy="1562101"/>
          </a:xfrm>
        </p:spPr>
        <p:txBody>
          <a:bodyPr>
            <a:noAutofit/>
          </a:bodyPr>
          <a:lstStyle/>
          <a:p>
            <a:r>
              <a:rPr lang="cs-CZ" b="0" dirty="0" smtClean="0">
                <a:solidFill>
                  <a:srgbClr val="BE1E11"/>
                </a:solidFill>
              </a:rPr>
              <a:t>ZPRÁVA Z VÝZKUMU:</a:t>
            </a:r>
            <a:br>
              <a:rPr lang="cs-CZ" b="0" dirty="0" smtClean="0">
                <a:solidFill>
                  <a:srgbClr val="BE1E11"/>
                </a:solidFill>
              </a:rPr>
            </a:br>
            <a:r>
              <a:rPr lang="cs-CZ" sz="3200" dirty="0"/>
              <a:t>Fashion Report – vlna jaro 2015</a:t>
            </a:r>
            <a:endParaRPr lang="cs-CZ" sz="3200" b="0" dirty="0">
              <a:solidFill>
                <a:srgbClr val="BE1E11"/>
              </a:solidFill>
            </a:endParaRPr>
          </a:p>
        </p:txBody>
      </p:sp>
      <p:pic>
        <p:nvPicPr>
          <p:cNvPr id="2" name="Picture 1"/>
          <p:cNvPicPr>
            <a:picLocks noChangeAspect="1"/>
          </p:cNvPicPr>
          <p:nvPr/>
        </p:nvPicPr>
        <p:blipFill>
          <a:blip r:embed="rId2"/>
          <a:stretch>
            <a:fillRect/>
          </a:stretch>
        </p:blipFill>
        <p:spPr>
          <a:xfrm>
            <a:off x="7977223" y="261506"/>
            <a:ext cx="818434" cy="818434"/>
          </a:xfrm>
          <a:prstGeom prst="rect">
            <a:avLst/>
          </a:prstGeom>
        </p:spPr>
      </p:pic>
    </p:spTree>
    <p:extLst>
      <p:ext uri="{BB962C8B-B14F-4D97-AF65-F5344CB8AC3E}">
        <p14:creationId xmlns:p14="http://schemas.microsoft.com/office/powerpoint/2010/main" val="2090367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Důvod návštěvy obchodů s módou</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Nyní vidíte různé důvody proč navštěvovat obchody s módou. Které z nich odpovídají tomu, proč chodíte do obchodů s módou Vy osobně</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Bez překvapení respondenti deklarují, že do obchodů s módou chodí především nakoupit, 45% Slováků</a:t>
            </a:r>
            <a:r>
              <a:rPr lang="cs-CZ" sz="1400" dirty="0" smtClean="0"/>
              <a:t> pak přiláká vystavené zboží a 1/3 chodí za inspirací.</a:t>
            </a:r>
            <a:endParaRPr lang="cs-CZ" sz="1400" b="0" dirty="0" smtClean="0">
              <a:solidFill>
                <a:srgbClr val="800000"/>
              </a:solidFill>
            </a:endParaRPr>
          </a:p>
        </p:txBody>
      </p:sp>
      <p:grpSp>
        <p:nvGrpSpPr>
          <p:cNvPr id="13" name="Skupina 12"/>
          <p:cNvGrpSpPr/>
          <p:nvPr/>
        </p:nvGrpSpPr>
        <p:grpSpPr>
          <a:xfrm>
            <a:off x="-202734" y="1174333"/>
            <a:ext cx="7101076" cy="4616909"/>
            <a:chOff x="0" y="0"/>
            <a:chExt cx="9876979" cy="5049116"/>
          </a:xfrm>
        </p:grpSpPr>
        <p:graphicFrame>
          <p:nvGraphicFramePr>
            <p:cNvPr id="18" name="Graf 17"/>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Graf 18"/>
            <p:cNvGraphicFramePr>
              <a:graphicFrameLocks/>
            </p:cNvGraphicFramePr>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Graf 20"/>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Graf 21"/>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graphicFrame>
        <p:nvGraphicFramePr>
          <p:cNvPr id="23" name="Tabulka 22"/>
          <p:cNvGraphicFramePr>
            <a:graphicFrameLocks noGrp="1"/>
          </p:cNvGraphicFramePr>
          <p:nvPr>
            <p:extLst>
              <p:ext uri="{D42A27DB-BD31-4B8C-83A1-F6EECF244321}">
                <p14:modId xmlns:p14="http://schemas.microsoft.com/office/powerpoint/2010/main" val="4213121082"/>
              </p:ext>
            </p:extLst>
          </p:nvPr>
        </p:nvGraphicFramePr>
        <p:xfrm>
          <a:off x="3323767" y="1013364"/>
          <a:ext cx="3410865" cy="400050"/>
        </p:xfrm>
        <a:graphic>
          <a:graphicData uri="http://schemas.openxmlformats.org/drawingml/2006/table">
            <a:tbl>
              <a:tblPr/>
              <a:tblGrid>
                <a:gridCol w="808944"/>
                <a:gridCol w="808944"/>
                <a:gridCol w="808944"/>
                <a:gridCol w="984033"/>
              </a:tblGrid>
              <a:tr h="400050">
                <a:tc>
                  <a:txBody>
                    <a:bodyPr/>
                    <a:lstStyle/>
                    <a:p>
                      <a:pPr algn="ctr" rtl="0" fontAlgn="b"/>
                      <a:r>
                        <a:rPr lang="cs-CZ" sz="1200" b="1" i="0" u="none" strike="noStrike" dirty="0" smtClean="0">
                          <a:solidFill>
                            <a:srgbClr val="002F5E"/>
                          </a:solidFill>
                          <a:effectLst/>
                          <a:latin typeface="Helvetica"/>
                        </a:rPr>
                        <a:t>Celkem  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24" name="Tabulka 23"/>
          <p:cNvGraphicFramePr>
            <a:graphicFrameLocks noGrp="1"/>
          </p:cNvGraphicFramePr>
          <p:nvPr>
            <p:extLst>
              <p:ext uri="{D42A27DB-BD31-4B8C-83A1-F6EECF244321}">
                <p14:modId xmlns:p14="http://schemas.microsoft.com/office/powerpoint/2010/main" val="3689314378"/>
              </p:ext>
            </p:extLst>
          </p:nvPr>
        </p:nvGraphicFramePr>
        <p:xfrm>
          <a:off x="3294740" y="5522798"/>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N=114</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N=91</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r>
            </a:tbl>
          </a:graphicData>
        </a:graphic>
      </p:graphicFrame>
      <p:sp>
        <p:nvSpPr>
          <p:cNvPr id="12" name="Obdélník 11"/>
          <p:cNvSpPr/>
          <p:nvPr/>
        </p:nvSpPr>
        <p:spPr>
          <a:xfrm>
            <a:off x="323528" y="5718448"/>
            <a:ext cx="1396536" cy="230832"/>
          </a:xfrm>
          <a:prstGeom prst="rect">
            <a:avLst/>
          </a:prstGeom>
        </p:spPr>
        <p:txBody>
          <a:bodyPr wrap="none">
            <a:spAutoFit/>
          </a:bodyPr>
          <a:lstStyle/>
          <a:p>
            <a:r>
              <a:rPr lang="cs-CZ" sz="900" i="1" dirty="0" smtClean="0">
                <a:solidFill>
                  <a:srgbClr val="FF0000"/>
                </a:solidFill>
                <a:latin typeface="Helvetica"/>
                <a:cs typeface="Helvetica"/>
              </a:rPr>
              <a:t>*řazeno </a:t>
            </a:r>
            <a:r>
              <a:rPr lang="cs-CZ" sz="900" i="1" dirty="0" smtClean="0">
                <a:solidFill>
                  <a:srgbClr val="FF0000"/>
                </a:solidFill>
                <a:latin typeface="Helvetica"/>
                <a:cs typeface="Helvetica"/>
              </a:rPr>
              <a:t>dle celkem SR</a:t>
            </a:r>
            <a:endParaRPr lang="cs-CZ" sz="900" i="1" dirty="0">
              <a:solidFill>
                <a:srgbClr val="FF0000"/>
              </a:solidFill>
            </a:endParaRPr>
          </a:p>
        </p:txBody>
      </p:sp>
    </p:spTree>
    <p:extLst>
      <p:ext uri="{BB962C8B-B14F-4D97-AF65-F5344CB8AC3E}">
        <p14:creationId xmlns:p14="http://schemas.microsoft.com/office/powerpoint/2010/main" val="3683149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Důležité atributy u oblečení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celkem ČR vs. SR</a:t>
            </a:r>
            <a:endParaRPr lang="cs-CZ" sz="1600" i="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Co je pro Vás důležité z hlediska výběru konkrétního oblečení</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Česká i slovenská produkce je z pohledu důležitosti až poslední atribut. Vedle ceny a velikosti respondenti přiznávají váhu líbivosti, kvalitnímu materiály a zajímavosti.</a:t>
            </a:r>
          </a:p>
        </p:txBody>
      </p:sp>
      <p:sp>
        <p:nvSpPr>
          <p:cNvPr id="13" name="Obdélník 12"/>
          <p:cNvSpPr/>
          <p:nvPr/>
        </p:nvSpPr>
        <p:spPr>
          <a:xfrm>
            <a:off x="323528" y="5718448"/>
            <a:ext cx="1838965" cy="230832"/>
          </a:xfrm>
          <a:prstGeom prst="rect">
            <a:avLst/>
          </a:prstGeom>
        </p:spPr>
        <p:txBody>
          <a:bodyPr wrap="none">
            <a:spAutoFit/>
          </a:bodyPr>
          <a:lstStyle/>
          <a:p>
            <a:r>
              <a:rPr lang="cs-CZ" sz="900" i="1" dirty="0" smtClean="0">
                <a:solidFill>
                  <a:srgbClr val="FF0000"/>
                </a:solidFill>
                <a:latin typeface="Helvetica"/>
                <a:cs typeface="Helvetica"/>
              </a:rPr>
              <a:t>*řazeno dle celkem top2-hodí se</a:t>
            </a:r>
            <a:endParaRPr lang="cs-CZ" sz="900" i="1" dirty="0">
              <a:solidFill>
                <a:srgbClr val="FF0000"/>
              </a:solidFill>
            </a:endParaRPr>
          </a:p>
        </p:txBody>
      </p:sp>
      <p:graphicFrame>
        <p:nvGraphicFramePr>
          <p:cNvPr id="10" name="Chart 2"/>
          <p:cNvGraphicFramePr>
            <a:graphicFrameLocks/>
          </p:cNvGraphicFramePr>
          <p:nvPr>
            <p:extLst>
              <p:ext uri="{D42A27DB-BD31-4B8C-83A1-F6EECF244321}">
                <p14:modId xmlns:p14="http://schemas.microsoft.com/office/powerpoint/2010/main" val="3133117465"/>
              </p:ext>
            </p:extLst>
          </p:nvPr>
        </p:nvGraphicFramePr>
        <p:xfrm>
          <a:off x="-5050119" y="1369414"/>
          <a:ext cx="8752114" cy="43976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2"/>
          <p:cNvGraphicFramePr>
            <a:graphicFrameLocks/>
          </p:cNvGraphicFramePr>
          <p:nvPr>
            <p:extLst>
              <p:ext uri="{D42A27DB-BD31-4B8C-83A1-F6EECF244321}">
                <p14:modId xmlns:p14="http://schemas.microsoft.com/office/powerpoint/2010/main" val="3971807310"/>
              </p:ext>
            </p:extLst>
          </p:nvPr>
        </p:nvGraphicFramePr>
        <p:xfrm>
          <a:off x="-174331" y="1350979"/>
          <a:ext cx="9162338" cy="440556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Tabulka 11"/>
          <p:cNvGraphicFramePr>
            <a:graphicFrameLocks noGrp="1"/>
          </p:cNvGraphicFramePr>
          <p:nvPr>
            <p:extLst>
              <p:ext uri="{D42A27DB-BD31-4B8C-83A1-F6EECF244321}">
                <p14:modId xmlns:p14="http://schemas.microsoft.com/office/powerpoint/2010/main" val="1871566852"/>
              </p:ext>
            </p:extLst>
          </p:nvPr>
        </p:nvGraphicFramePr>
        <p:xfrm>
          <a:off x="581479" y="1011124"/>
          <a:ext cx="8157028" cy="536462"/>
        </p:xfrm>
        <a:graphic>
          <a:graphicData uri="http://schemas.openxmlformats.org/drawingml/2006/table">
            <a:tbl>
              <a:tblPr/>
              <a:tblGrid>
                <a:gridCol w="2538044"/>
                <a:gridCol w="5618984"/>
              </a:tblGrid>
              <a:tr h="536462">
                <a:tc>
                  <a:txBody>
                    <a:bodyPr/>
                    <a:lstStyle/>
                    <a:p>
                      <a:pPr algn="ctr" rtl="0" fontAlgn="b"/>
                      <a:r>
                        <a:rPr lang="cs-CZ" sz="1200" b="1" i="0" u="none" strike="noStrike" dirty="0" smtClean="0">
                          <a:solidFill>
                            <a:srgbClr val="FFA102"/>
                          </a:solidFill>
                          <a:effectLst/>
                          <a:latin typeface="Helvetica"/>
                        </a:rPr>
                        <a:t>Celkem  SR</a:t>
                      </a:r>
                      <a:endParaRPr lang="cs-CZ" sz="1200" b="1" i="0" u="none" strike="noStrike" dirty="0">
                        <a:solidFill>
                          <a:srgbClr val="FFA102"/>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smtClean="0">
                          <a:solidFill>
                            <a:srgbClr val="FFA102"/>
                          </a:solidFill>
                          <a:effectLst/>
                          <a:latin typeface="Helvetica"/>
                        </a:rPr>
                        <a:t>                                                       Celkem</a:t>
                      </a:r>
                      <a:r>
                        <a:rPr lang="cs-CZ" sz="1200" b="1" i="0" u="none" strike="noStrike" baseline="0" dirty="0" smtClean="0">
                          <a:solidFill>
                            <a:srgbClr val="FFA102"/>
                          </a:solidFill>
                          <a:effectLst/>
                          <a:latin typeface="Helvetica"/>
                        </a:rPr>
                        <a:t> ČR</a:t>
                      </a:r>
                      <a:endParaRPr lang="cs-CZ" sz="1200" b="1" i="0" u="none" strike="noStrike" dirty="0">
                        <a:solidFill>
                          <a:srgbClr val="FFA102"/>
                        </a:solidFill>
                        <a:effectLst/>
                        <a:latin typeface="Helvetica"/>
                      </a:endParaRP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917521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Důležité atributy u oblečení </a:t>
            </a:r>
            <a:r>
              <a:rPr lang="cs-CZ" sz="1600" b="1" dirty="0" smtClean="0">
                <a:solidFill>
                  <a:srgbClr val="7391AD"/>
                </a:solidFill>
                <a:latin typeface="Helvetica"/>
                <a:cs typeface="Helvetica"/>
              </a:rPr>
              <a:t>– </a:t>
            </a:r>
            <a:r>
              <a:rPr lang="cs-CZ" sz="1600" b="1" i="1" dirty="0">
                <a:solidFill>
                  <a:srgbClr val="7391AD"/>
                </a:solidFill>
                <a:latin typeface="Helvetica"/>
                <a:cs typeface="Helvetica"/>
              </a:rPr>
              <a:t>jenom </a:t>
            </a:r>
            <a:r>
              <a:rPr lang="cs-CZ" sz="1600" b="1" i="1" dirty="0" smtClean="0">
                <a:solidFill>
                  <a:srgbClr val="7391AD"/>
                </a:solidFill>
                <a:latin typeface="Helvetica"/>
                <a:cs typeface="Helvetica"/>
              </a:rPr>
              <a:t>top2</a:t>
            </a:r>
            <a:endParaRPr lang="cs-CZ" sz="1600" i="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Co je pro Vás důležité z hlediska výběru konkrétního oblečení</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13" name="Obdélník 12"/>
          <p:cNvSpPr/>
          <p:nvPr/>
        </p:nvSpPr>
        <p:spPr>
          <a:xfrm>
            <a:off x="323528" y="5718448"/>
            <a:ext cx="2133918" cy="230832"/>
          </a:xfrm>
          <a:prstGeom prst="rect">
            <a:avLst/>
          </a:prstGeom>
        </p:spPr>
        <p:txBody>
          <a:bodyPr wrap="none">
            <a:spAutoFit/>
          </a:bodyPr>
          <a:lstStyle/>
          <a:p>
            <a:r>
              <a:rPr lang="cs-CZ" sz="900" i="1" dirty="0" smtClean="0">
                <a:solidFill>
                  <a:srgbClr val="FF0000"/>
                </a:solidFill>
                <a:latin typeface="Helvetica"/>
                <a:cs typeface="Helvetica"/>
              </a:rPr>
              <a:t>*řazeno </a:t>
            </a:r>
            <a:r>
              <a:rPr lang="cs-CZ" sz="900" i="1" dirty="0" smtClean="0">
                <a:solidFill>
                  <a:srgbClr val="FF0000"/>
                </a:solidFill>
                <a:latin typeface="Helvetica"/>
                <a:cs typeface="Helvetica"/>
              </a:rPr>
              <a:t>dle celkem SR </a:t>
            </a:r>
            <a:r>
              <a:rPr lang="cs-CZ" sz="900" i="1" dirty="0">
                <a:solidFill>
                  <a:srgbClr val="FF0000"/>
                </a:solidFill>
                <a:latin typeface="Helvetica"/>
                <a:cs typeface="Helvetica"/>
              </a:rPr>
              <a:t>– top2-hodí </a:t>
            </a:r>
            <a:r>
              <a:rPr lang="cs-CZ" sz="900" i="1" dirty="0" smtClean="0">
                <a:solidFill>
                  <a:srgbClr val="FF0000"/>
                </a:solidFill>
                <a:latin typeface="Helvetica"/>
                <a:cs typeface="Helvetica"/>
              </a:rPr>
              <a:t>se</a:t>
            </a:r>
            <a:endParaRPr lang="cs-CZ" sz="900" i="1" dirty="0">
              <a:solidFill>
                <a:srgbClr val="FF0000"/>
              </a:solidFill>
            </a:endParaRPr>
          </a:p>
        </p:txBody>
      </p:sp>
      <p:graphicFrame>
        <p:nvGraphicFramePr>
          <p:cNvPr id="12" name="Tabulka 11"/>
          <p:cNvGraphicFramePr>
            <a:graphicFrameLocks noGrp="1"/>
          </p:cNvGraphicFramePr>
          <p:nvPr>
            <p:extLst>
              <p:ext uri="{D42A27DB-BD31-4B8C-83A1-F6EECF244321}">
                <p14:modId xmlns:p14="http://schemas.microsoft.com/office/powerpoint/2010/main" val="2046893303"/>
              </p:ext>
            </p:extLst>
          </p:nvPr>
        </p:nvGraphicFramePr>
        <p:xfrm>
          <a:off x="3323767" y="704083"/>
          <a:ext cx="3265718" cy="400050"/>
        </p:xfrm>
        <a:graphic>
          <a:graphicData uri="http://schemas.openxmlformats.org/drawingml/2006/table">
            <a:tbl>
              <a:tblPr/>
              <a:tblGrid>
                <a:gridCol w="774520"/>
                <a:gridCol w="774520"/>
                <a:gridCol w="774520"/>
                <a:gridCol w="942158"/>
              </a:tblGrid>
              <a:tr h="400050">
                <a:tc>
                  <a:txBody>
                    <a:bodyPr/>
                    <a:lstStyle/>
                    <a:p>
                      <a:pPr algn="ctr" rtl="0" fontAlgn="b"/>
                      <a:r>
                        <a:rPr lang="cs-CZ" sz="1200" b="1" i="0" u="none" strike="noStrike" dirty="0" smtClean="0">
                          <a:solidFill>
                            <a:srgbClr val="002F5E"/>
                          </a:solidFill>
                          <a:effectLst/>
                          <a:latin typeface="Helvetica"/>
                        </a:rPr>
                        <a:t>Celkem  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14" name="Tabulka 13"/>
          <p:cNvGraphicFramePr>
            <a:graphicFrameLocks noGrp="1"/>
          </p:cNvGraphicFramePr>
          <p:nvPr>
            <p:extLst>
              <p:ext uri="{D42A27DB-BD31-4B8C-83A1-F6EECF244321}">
                <p14:modId xmlns:p14="http://schemas.microsoft.com/office/powerpoint/2010/main" val="4066473825"/>
              </p:ext>
            </p:extLst>
          </p:nvPr>
        </p:nvGraphicFramePr>
        <p:xfrm>
          <a:off x="3294740" y="5522798"/>
          <a:ext cx="3193145" cy="190500"/>
        </p:xfrm>
        <a:graphic>
          <a:graphicData uri="http://schemas.openxmlformats.org/drawingml/2006/table">
            <a:tbl>
              <a:tblPr/>
              <a:tblGrid>
                <a:gridCol w="819373"/>
                <a:gridCol w="819373"/>
                <a:gridCol w="819373"/>
                <a:gridCol w="735026"/>
              </a:tblGrid>
              <a:tr h="190500">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N=114</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N=91</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r>
            </a:tbl>
          </a:graphicData>
        </a:graphic>
      </p:graphicFrame>
      <p:grpSp>
        <p:nvGrpSpPr>
          <p:cNvPr id="15" name="Skupina 14"/>
          <p:cNvGrpSpPr/>
          <p:nvPr/>
        </p:nvGrpSpPr>
        <p:grpSpPr>
          <a:xfrm>
            <a:off x="-26004" y="900954"/>
            <a:ext cx="6937794" cy="4932910"/>
            <a:chOff x="0" y="0"/>
            <a:chExt cx="9876979" cy="5049116"/>
          </a:xfrm>
        </p:grpSpPr>
        <p:graphicFrame>
          <p:nvGraphicFramePr>
            <p:cNvPr id="16" name="Graf 15"/>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Graf 16"/>
            <p:cNvGraphicFramePr>
              <a:graphicFrameLocks/>
            </p:cNvGraphicFramePr>
            <p:nvPr/>
          </p:nvGraphicFramePr>
          <p:xfrm>
            <a:off x="5562371" y="1"/>
            <a:ext cx="3155282"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Graf 18"/>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Graf 19"/>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spTree>
    <p:extLst>
      <p:ext uri="{BB962C8B-B14F-4D97-AF65-F5344CB8AC3E}">
        <p14:creationId xmlns:p14="http://schemas.microsoft.com/office/powerpoint/2010/main" val="1730086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04864"/>
            <a:ext cx="8229600" cy="360040"/>
          </a:xfrm>
        </p:spPr>
        <p:txBody>
          <a:bodyPr>
            <a:noAutofit/>
          </a:bodyPr>
          <a:lstStyle/>
          <a:p>
            <a:r>
              <a:rPr lang="cs-CZ" sz="4000" b="0" dirty="0" smtClean="0"/>
              <a:t>POHLED NA KONTROVERZNÍ DÁMSKOU / PÁNSKOU MÓDU</a:t>
            </a:r>
            <a:endParaRPr lang="en-AU" sz="4000" b="0" dirty="0">
              <a:solidFill>
                <a:srgbClr val="BE1E11"/>
              </a:solidFill>
            </a:endParaRPr>
          </a:p>
        </p:txBody>
      </p:sp>
    </p:spTree>
    <p:extLst>
      <p:ext uri="{BB962C8B-B14F-4D97-AF65-F5344CB8AC3E}">
        <p14:creationId xmlns:p14="http://schemas.microsoft.com/office/powerpoint/2010/main" val="2661839641"/>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4"/>
            <a:ext cx="8202705" cy="5426335"/>
          </a:xfrm>
        </p:spPr>
        <p:txBody>
          <a:bodyPr>
            <a:normAutofit/>
          </a:bodyPr>
          <a:lstStyle/>
          <a:p>
            <a:r>
              <a:rPr lang="cs-CZ" sz="1800" b="1" dirty="0" smtClean="0"/>
              <a:t>Pohled na kontroverzní dámskou módu</a:t>
            </a:r>
          </a:p>
          <a:p>
            <a:r>
              <a:rPr lang="cs-CZ" sz="1800" dirty="0" smtClean="0"/>
              <a:t>Obecně s tím, čím více je oblečení přiléhavější:</a:t>
            </a:r>
          </a:p>
          <a:p>
            <a:pPr marL="285750" indent="-285750">
              <a:buFont typeface="Wingdings" panose="05000000000000000000" pitchFamily="2" charset="2"/>
              <a:buChar char="§"/>
            </a:pPr>
            <a:r>
              <a:rPr lang="cs-CZ" sz="1800" dirty="0" smtClean="0"/>
              <a:t>stoupá hodnocení mužů daného ženského oblečení jako slušivého </a:t>
            </a:r>
          </a:p>
          <a:p>
            <a:pPr marL="285750" indent="-285750">
              <a:buFont typeface="Wingdings" panose="05000000000000000000" pitchFamily="2" charset="2"/>
              <a:buChar char="§"/>
            </a:pPr>
            <a:r>
              <a:rPr lang="cs-CZ" sz="1800" dirty="0" smtClean="0"/>
              <a:t>klesá rozhodnost žen toto oblečení nosit</a:t>
            </a:r>
            <a:endParaRPr lang="cs-CZ" sz="1800"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519" y="1831876"/>
            <a:ext cx="1811756" cy="1358816"/>
          </a:xfrm>
          <a:prstGeom prst="rect">
            <a:avLst/>
          </a:prstGeom>
        </p:spPr>
      </p:pic>
      <p:sp>
        <p:nvSpPr>
          <p:cNvPr id="4" name="Content Placeholder 1"/>
          <p:cNvSpPr txBox="1">
            <a:spLocks/>
          </p:cNvSpPr>
          <p:nvPr/>
        </p:nvSpPr>
        <p:spPr>
          <a:xfrm>
            <a:off x="2241116" y="2048807"/>
            <a:ext cx="4611338"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smtClean="0"/>
              <a:t>= mužům i ženám se celkem líbí </a:t>
            </a:r>
          </a:p>
        </p:txBody>
      </p:sp>
      <p:pic>
        <p:nvPicPr>
          <p:cNvPr id="5" name="Obráze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249" y="3225397"/>
            <a:ext cx="1597271" cy="1197953"/>
          </a:xfrm>
          <a:prstGeom prst="rect">
            <a:avLst/>
          </a:prstGeom>
        </p:spPr>
      </p:pic>
      <p:pic>
        <p:nvPicPr>
          <p:cNvPr id="6" name="Obráze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249" y="4586008"/>
            <a:ext cx="1601914" cy="1201436"/>
          </a:xfrm>
          <a:prstGeom prst="rect">
            <a:avLst/>
          </a:prstGeom>
        </p:spPr>
      </p:pic>
      <p:sp>
        <p:nvSpPr>
          <p:cNvPr id="9" name="Content Placeholder 1"/>
          <p:cNvSpPr txBox="1">
            <a:spLocks/>
          </p:cNvSpPr>
          <p:nvPr/>
        </p:nvSpPr>
        <p:spPr>
          <a:xfrm>
            <a:off x="2241116" y="3554878"/>
            <a:ext cx="4611338"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a:t>= líbí se ženám, ale nikoliv </a:t>
            </a:r>
            <a:r>
              <a:rPr lang="cs-CZ" sz="1800" b="1" dirty="0" smtClean="0"/>
              <a:t>mužům</a:t>
            </a:r>
            <a:endParaRPr lang="cs-CZ" sz="1800" dirty="0"/>
          </a:p>
        </p:txBody>
      </p:sp>
      <p:sp>
        <p:nvSpPr>
          <p:cNvPr id="10" name="Content Placeholder 1"/>
          <p:cNvSpPr txBox="1">
            <a:spLocks/>
          </p:cNvSpPr>
          <p:nvPr/>
        </p:nvSpPr>
        <p:spPr>
          <a:xfrm>
            <a:off x="2241116" y="4802633"/>
            <a:ext cx="6418790"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a:t>= libí se mužům, ale </a:t>
            </a:r>
            <a:r>
              <a:rPr lang="cs-CZ" sz="1800" b="1" dirty="0" smtClean="0"/>
              <a:t>ženy </a:t>
            </a:r>
            <a:r>
              <a:rPr lang="cs-CZ" sz="1800" b="1" dirty="0"/>
              <a:t>si již </a:t>
            </a:r>
            <a:r>
              <a:rPr lang="cs-CZ" sz="1800" b="1" dirty="0" smtClean="0"/>
              <a:t>moc netroufají</a:t>
            </a:r>
          </a:p>
        </p:txBody>
      </p:sp>
    </p:spTree>
    <p:extLst>
      <p:ext uri="{BB962C8B-B14F-4D97-AF65-F5344CB8AC3E}">
        <p14:creationId xmlns:p14="http://schemas.microsoft.com/office/powerpoint/2010/main" val="2268859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4"/>
            <a:ext cx="8202705" cy="5426335"/>
          </a:xfrm>
        </p:spPr>
        <p:txBody>
          <a:bodyPr>
            <a:normAutofit/>
          </a:bodyPr>
          <a:lstStyle/>
          <a:p>
            <a:r>
              <a:rPr lang="cs-CZ" sz="1800" b="1" dirty="0" smtClean="0"/>
              <a:t>Pohled na kontroverzní pánskou módu</a:t>
            </a:r>
          </a:p>
          <a:p>
            <a:r>
              <a:rPr lang="cs-CZ" sz="1800" dirty="0" smtClean="0"/>
              <a:t>U pánské je patrné napětí tlaku maskulinity, část mužů by se ráda oblékala méně maskulinně ale stávají se tak kontroverzními jak pro velkou část ostatních mužů, tak pro ženy. Zdá se, že ženy by u mužů ocenily také více přiléhavosti na úkor pohodlí.</a:t>
            </a:r>
            <a:endParaRPr lang="cs-CZ" sz="1800" dirty="0"/>
          </a:p>
        </p:txBody>
      </p:sp>
      <p:sp>
        <p:nvSpPr>
          <p:cNvPr id="4" name="Content Placeholder 1"/>
          <p:cNvSpPr txBox="1">
            <a:spLocks/>
          </p:cNvSpPr>
          <p:nvPr/>
        </p:nvSpPr>
        <p:spPr>
          <a:xfrm>
            <a:off x="2241116" y="2048807"/>
            <a:ext cx="6418790"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a:t>= </a:t>
            </a:r>
            <a:r>
              <a:rPr lang="cs-CZ" sz="1800" b="1" dirty="0" smtClean="0"/>
              <a:t>muži </a:t>
            </a:r>
            <a:r>
              <a:rPr lang="cs-CZ" sz="1800" b="1" dirty="0"/>
              <a:t>rádi nosí, ženy nijak zvlášť nezaujme</a:t>
            </a:r>
            <a:endParaRPr lang="cs-CZ" sz="1800" b="1" dirty="0" smtClean="0"/>
          </a:p>
        </p:txBody>
      </p:sp>
      <p:sp>
        <p:nvSpPr>
          <p:cNvPr id="9" name="Content Placeholder 1"/>
          <p:cNvSpPr txBox="1">
            <a:spLocks/>
          </p:cNvSpPr>
          <p:nvPr/>
        </p:nvSpPr>
        <p:spPr>
          <a:xfrm>
            <a:off x="2241116" y="3554878"/>
            <a:ext cx="6777378"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a:t>= ženám se vůbec nelíbí, ale část mužům ano, ale trochu se bojí nosit</a:t>
            </a:r>
            <a:endParaRPr lang="cs-CZ" sz="1800" dirty="0"/>
          </a:p>
        </p:txBody>
      </p:sp>
      <p:sp>
        <p:nvSpPr>
          <p:cNvPr id="10" name="Content Placeholder 1"/>
          <p:cNvSpPr txBox="1">
            <a:spLocks/>
          </p:cNvSpPr>
          <p:nvPr/>
        </p:nvSpPr>
        <p:spPr>
          <a:xfrm>
            <a:off x="2241116" y="4802633"/>
            <a:ext cx="6418790"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s-CZ" sz="1800" b="1" dirty="0"/>
              <a:t>= mužům i ženám se velmi </a:t>
            </a:r>
            <a:r>
              <a:rPr lang="cs-CZ" sz="1800" b="1" dirty="0" smtClean="0"/>
              <a:t>líbí</a:t>
            </a:r>
            <a:endParaRPr lang="cs-CZ" sz="1800" b="1" dirty="0"/>
          </a:p>
        </p:txBody>
      </p:sp>
      <p:pic>
        <p:nvPicPr>
          <p:cNvPr id="11" name="Obrázek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957" y="1958260"/>
            <a:ext cx="1591141" cy="1260348"/>
          </a:xfrm>
          <a:prstGeom prst="rect">
            <a:avLst/>
          </a:prstGeom>
        </p:spPr>
      </p:pic>
      <p:pic>
        <p:nvPicPr>
          <p:cNvPr id="12" name="Obrázek 11"/>
          <p:cNvPicPr>
            <a:picLocks noChangeAspect="1"/>
          </p:cNvPicPr>
          <p:nvPr/>
        </p:nvPicPr>
        <p:blipFill rotWithShape="1">
          <a:blip r:embed="rId4">
            <a:extLst>
              <a:ext uri="{28A0092B-C50C-407E-A947-70E740481C1C}">
                <a14:useLocalDpi xmlns:a14="http://schemas.microsoft.com/office/drawing/2010/main" val="0"/>
              </a:ext>
            </a:extLst>
          </a:blip>
          <a:srcRect l="9673" r="10522"/>
          <a:stretch/>
        </p:blipFill>
        <p:spPr>
          <a:xfrm>
            <a:off x="619314" y="3377655"/>
            <a:ext cx="1314486" cy="1235337"/>
          </a:xfrm>
          <a:prstGeom prst="rect">
            <a:avLst/>
          </a:prstGeom>
        </p:spPr>
      </p:pic>
      <p:pic>
        <p:nvPicPr>
          <p:cNvPr id="13" name="Obrázek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3293" y="4848151"/>
            <a:ext cx="1678248" cy="1258686"/>
          </a:xfrm>
          <a:prstGeom prst="rect">
            <a:avLst/>
          </a:prstGeom>
        </p:spPr>
      </p:pic>
    </p:spTree>
    <p:extLst>
      <p:ext uri="{BB962C8B-B14F-4D97-AF65-F5344CB8AC3E}">
        <p14:creationId xmlns:p14="http://schemas.microsoft.com/office/powerpoint/2010/main" val="1153572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Obrázek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56" y="682403"/>
            <a:ext cx="3101843" cy="2326382"/>
          </a:xfrm>
          <a:prstGeom prst="rect">
            <a:avLst/>
          </a:prstGeom>
        </p:spPr>
      </p:pic>
      <p:graphicFrame>
        <p:nvGraphicFramePr>
          <p:cNvPr id="17" name="Tabulka 16"/>
          <p:cNvGraphicFramePr>
            <a:graphicFrameLocks noGrp="1"/>
          </p:cNvGraphicFramePr>
          <p:nvPr>
            <p:extLst>
              <p:ext uri="{D42A27DB-BD31-4B8C-83A1-F6EECF244321}">
                <p14:modId xmlns:p14="http://schemas.microsoft.com/office/powerpoint/2010/main" val="1124155736"/>
              </p:ext>
            </p:extLst>
          </p:nvPr>
        </p:nvGraphicFramePr>
        <p:xfrm>
          <a:off x="159657" y="524949"/>
          <a:ext cx="8853713" cy="5200200"/>
        </p:xfrm>
        <a:graphic>
          <a:graphicData uri="http://schemas.openxmlformats.org/drawingml/2006/table">
            <a:tbl>
              <a:tblPr/>
              <a:tblGrid>
                <a:gridCol w="8853713"/>
              </a:tblGrid>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Obrázek 1                                                   </a:t>
                      </a:r>
                      <a:endParaRPr lang="cs-CZ" sz="1100" b="1" i="0" u="none" strike="noStrike" dirty="0">
                        <a:solidFill>
                          <a:srgbClr val="BE1E11"/>
                        </a:solidFill>
                        <a:effectLst/>
                        <a:latin typeface="Helvetica" pitchFamily="34" charset="0"/>
                        <a:cs typeface="Helvetica"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a:t>
                      </a:r>
                      <a:r>
                        <a:rPr lang="cs-CZ" sz="1100" b="1" i="0" u="none" strike="noStrike" baseline="0" dirty="0" smtClean="0">
                          <a:solidFill>
                            <a:srgbClr val="BE1E11"/>
                          </a:solidFill>
                          <a:effectLst/>
                          <a:latin typeface="Helvetica" pitchFamily="34" charset="0"/>
                          <a:cs typeface="Helvetica" pitchFamily="34" charset="0"/>
                        </a:rPr>
                        <a:t>   </a:t>
                      </a:r>
                      <a:r>
                        <a:rPr lang="cs-CZ" sz="1100" b="1" i="0" u="none" strike="noStrike" dirty="0" smtClean="0">
                          <a:solidFill>
                            <a:srgbClr val="BE1E11"/>
                          </a:solidFill>
                          <a:effectLst/>
                          <a:latin typeface="Helvetica" pitchFamily="34" charset="0"/>
                          <a:cs typeface="Helvetica" pitchFamily="34" charset="0"/>
                        </a:rPr>
                        <a:t> Obrázek </a:t>
                      </a:r>
                      <a:r>
                        <a:rPr lang="cs-CZ" sz="1100" b="1" i="0" u="none" strike="noStrike" dirty="0">
                          <a:solidFill>
                            <a:srgbClr val="BE1E11"/>
                          </a:solidFill>
                          <a:effectLst/>
                          <a:latin typeface="Helvetica" pitchFamily="34" charset="0"/>
                          <a:cs typeface="Helvetica" pitchFamily="34" charset="0"/>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Obrázek </a:t>
                      </a:r>
                      <a:r>
                        <a:rPr lang="cs-CZ" sz="1100" b="1" i="0" u="none" strike="noStrike" dirty="0">
                          <a:solidFill>
                            <a:srgbClr val="BE1E11"/>
                          </a:solidFill>
                          <a:effectLst/>
                          <a:latin typeface="Helvetica" pitchFamily="34" charset="0"/>
                          <a:cs typeface="Helvetica" pitchFamily="34" charset="0"/>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představení ženského oblečení</a:t>
            </a:r>
            <a:endParaRPr lang="cs-CZ" sz="1600" b="1" dirty="0">
              <a:solidFill>
                <a:srgbClr val="BE1E11"/>
              </a:solidFill>
              <a:latin typeface="Helvetica"/>
              <a:cs typeface="Helvetica"/>
            </a:endParaRPr>
          </a:p>
        </p:txBody>
      </p:sp>
      <p:sp>
        <p:nvSpPr>
          <p:cNvPr id="6" name="TextBox 8"/>
          <p:cNvSpPr txBox="1"/>
          <p:nvPr/>
        </p:nvSpPr>
        <p:spPr>
          <a:xfrm>
            <a:off x="323528" y="5725150"/>
            <a:ext cx="8554045"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sz="800" dirty="0"/>
          </a:p>
          <a:p>
            <a:r>
              <a:rPr lang="pt-BR" sz="800" dirty="0" smtClean="0">
                <a:solidFill>
                  <a:srgbClr val="800000"/>
                </a:solidFill>
                <a:latin typeface="Helvetica"/>
                <a:cs typeface="Helvetica"/>
              </a:rPr>
              <a:t>Všichni respondenti,</a:t>
            </a:r>
            <a:endParaRPr lang="cs-CZ" sz="800" dirty="0" smtClean="0">
              <a:solidFill>
                <a:srgbClr val="800000"/>
              </a:solidFill>
              <a:latin typeface="Helvetica"/>
              <a:cs typeface="Helvetica"/>
            </a:endParaRPr>
          </a:p>
        </p:txBody>
      </p:sp>
      <p:pic>
        <p:nvPicPr>
          <p:cNvPr id="23" name="Obrázek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7863" y="2100939"/>
            <a:ext cx="3345374" cy="2509031"/>
          </a:xfrm>
          <a:prstGeom prst="rect">
            <a:avLst/>
          </a:prstGeom>
        </p:spPr>
      </p:pic>
      <p:pic>
        <p:nvPicPr>
          <p:cNvPr id="24" name="Obrázek 2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29454" y="3631224"/>
            <a:ext cx="2898431" cy="2173823"/>
          </a:xfrm>
          <a:prstGeom prst="rect">
            <a:avLst/>
          </a:prstGeom>
        </p:spPr>
      </p:pic>
      <p:cxnSp>
        <p:nvCxnSpPr>
          <p:cNvPr id="29" name="Přímá spojnice se šipkou 28"/>
          <p:cNvCxnSpPr/>
          <p:nvPr/>
        </p:nvCxnSpPr>
        <p:spPr>
          <a:xfrm flipH="1">
            <a:off x="2496457" y="1393371"/>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cxnSp>
        <p:nvCxnSpPr>
          <p:cNvPr id="32" name="Přímá spojnice se šipkou 31"/>
          <p:cNvCxnSpPr/>
          <p:nvPr/>
        </p:nvCxnSpPr>
        <p:spPr>
          <a:xfrm>
            <a:off x="2740344" y="3142344"/>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cxnSp>
        <p:nvCxnSpPr>
          <p:cNvPr id="34" name="Přímá spojnice se šipkou 33"/>
          <p:cNvCxnSpPr/>
          <p:nvPr/>
        </p:nvCxnSpPr>
        <p:spPr>
          <a:xfrm>
            <a:off x="5769454" y="4847773"/>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54312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ulka 16"/>
          <p:cNvGraphicFramePr>
            <a:graphicFrameLocks noGrp="1"/>
          </p:cNvGraphicFramePr>
          <p:nvPr>
            <p:extLst>
              <p:ext uri="{D42A27DB-BD31-4B8C-83A1-F6EECF244321}">
                <p14:modId xmlns:p14="http://schemas.microsoft.com/office/powerpoint/2010/main" val="200277618"/>
              </p:ext>
            </p:extLst>
          </p:nvPr>
        </p:nvGraphicFramePr>
        <p:xfrm>
          <a:off x="159657" y="524949"/>
          <a:ext cx="8853713" cy="5200200"/>
        </p:xfrm>
        <a:graphic>
          <a:graphicData uri="http://schemas.openxmlformats.org/drawingml/2006/table">
            <a:tbl>
              <a:tblPr/>
              <a:tblGrid>
                <a:gridCol w="8853713"/>
              </a:tblGrid>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Obrázek 4                                                  </a:t>
                      </a:r>
                      <a:endParaRPr lang="cs-CZ" sz="1100" b="1" i="0" u="none" strike="noStrike" dirty="0">
                        <a:solidFill>
                          <a:srgbClr val="BE1E11"/>
                        </a:solidFill>
                        <a:effectLst/>
                        <a:latin typeface="Helvetica" pitchFamily="34" charset="0"/>
                        <a:cs typeface="Helvetica"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a:t>
                      </a:r>
                      <a:r>
                        <a:rPr lang="cs-CZ" sz="1100" b="1" i="0" u="none" strike="noStrike" baseline="0" dirty="0" smtClean="0">
                          <a:solidFill>
                            <a:srgbClr val="BE1E11"/>
                          </a:solidFill>
                          <a:effectLst/>
                          <a:latin typeface="Helvetica" pitchFamily="34" charset="0"/>
                          <a:cs typeface="Helvetica" pitchFamily="34" charset="0"/>
                        </a:rPr>
                        <a:t>   </a:t>
                      </a:r>
                      <a:r>
                        <a:rPr lang="cs-CZ" sz="1100" b="1" i="0" u="none" strike="noStrike" dirty="0" smtClean="0">
                          <a:solidFill>
                            <a:srgbClr val="BE1E11"/>
                          </a:solidFill>
                          <a:effectLst/>
                          <a:latin typeface="Helvetica" pitchFamily="34" charset="0"/>
                          <a:cs typeface="Helvetica" pitchFamily="34" charset="0"/>
                        </a:rPr>
                        <a:t> Obrázek 5</a:t>
                      </a:r>
                      <a:endParaRPr lang="cs-CZ" sz="1100" b="1" i="0" u="none" strike="noStrike" dirty="0">
                        <a:solidFill>
                          <a:srgbClr val="BE1E11"/>
                        </a:solidFill>
                        <a:effectLst/>
                        <a:latin typeface="Helvetica" pitchFamily="34" charset="0"/>
                        <a:cs typeface="Helvetica"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Obrázek 6</a:t>
                      </a:r>
                      <a:endParaRPr lang="cs-CZ" sz="1100" b="1" i="0" u="none" strike="noStrike" dirty="0">
                        <a:solidFill>
                          <a:srgbClr val="BE1E11"/>
                        </a:solidFill>
                        <a:effectLst/>
                        <a:latin typeface="Helvetica" pitchFamily="34" charset="0"/>
                        <a:cs typeface="Helvetica"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1" name="Obrázek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57" y="682403"/>
            <a:ext cx="2950988" cy="2337487"/>
          </a:xfrm>
          <a:prstGeom prst="rect">
            <a:avLst/>
          </a:prstGeom>
        </p:spPr>
      </p:pic>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a:solidFill>
                  <a:srgbClr val="7391AD"/>
                </a:solidFill>
                <a:latin typeface="Helvetica"/>
                <a:cs typeface="Helvetica"/>
              </a:rPr>
              <a:t>představení </a:t>
            </a:r>
            <a:r>
              <a:rPr lang="cs-CZ" sz="1600" b="1" i="1" dirty="0" smtClean="0">
                <a:solidFill>
                  <a:srgbClr val="7391AD"/>
                </a:solidFill>
                <a:latin typeface="Helvetica"/>
                <a:cs typeface="Helvetica"/>
              </a:rPr>
              <a:t>mužského oblečení</a:t>
            </a:r>
            <a:endParaRPr lang="cs-CZ" sz="1600" b="1" dirty="0">
              <a:solidFill>
                <a:srgbClr val="BE1E11"/>
              </a:solidFill>
              <a:latin typeface="Helvetica"/>
              <a:cs typeface="Helvetica"/>
            </a:endParaRPr>
          </a:p>
        </p:txBody>
      </p:sp>
      <p:sp>
        <p:nvSpPr>
          <p:cNvPr id="6" name="TextBox 8"/>
          <p:cNvSpPr txBox="1"/>
          <p:nvPr/>
        </p:nvSpPr>
        <p:spPr>
          <a:xfrm>
            <a:off x="323528" y="5725150"/>
            <a:ext cx="8554045"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sz="800" dirty="0"/>
          </a:p>
          <a:p>
            <a:r>
              <a:rPr lang="pt-BR" sz="800" dirty="0" smtClean="0">
                <a:solidFill>
                  <a:srgbClr val="800000"/>
                </a:solidFill>
                <a:latin typeface="Helvetica"/>
                <a:cs typeface="Helvetica"/>
              </a:rPr>
              <a:t>Všichni respondenti,</a:t>
            </a:r>
            <a:endParaRPr lang="cs-CZ" sz="800" dirty="0" smtClean="0">
              <a:solidFill>
                <a:srgbClr val="800000"/>
              </a:solidFill>
              <a:latin typeface="Helvetica"/>
              <a:cs typeface="Helvetica"/>
            </a:endParaRPr>
          </a:p>
        </p:txBody>
      </p:sp>
      <p:cxnSp>
        <p:nvCxnSpPr>
          <p:cNvPr id="29" name="Přímá spojnice se šipkou 28"/>
          <p:cNvCxnSpPr/>
          <p:nvPr/>
        </p:nvCxnSpPr>
        <p:spPr>
          <a:xfrm flipH="1">
            <a:off x="3100344" y="1393371"/>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cxnSp>
        <p:nvCxnSpPr>
          <p:cNvPr id="32" name="Přímá spojnice se šipkou 31"/>
          <p:cNvCxnSpPr/>
          <p:nvPr/>
        </p:nvCxnSpPr>
        <p:spPr>
          <a:xfrm>
            <a:off x="2740344" y="3142344"/>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cxnSp>
        <p:nvCxnSpPr>
          <p:cNvPr id="34" name="Přímá spojnice se šipkou 33"/>
          <p:cNvCxnSpPr/>
          <p:nvPr/>
        </p:nvCxnSpPr>
        <p:spPr>
          <a:xfrm>
            <a:off x="5559022" y="4847773"/>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pic>
        <p:nvPicPr>
          <p:cNvPr id="12" name="Obrázek 11"/>
          <p:cNvPicPr>
            <a:picLocks noChangeAspect="1"/>
          </p:cNvPicPr>
          <p:nvPr/>
        </p:nvPicPr>
        <p:blipFill rotWithShape="1">
          <a:blip r:embed="rId4">
            <a:extLst>
              <a:ext uri="{28A0092B-C50C-407E-A947-70E740481C1C}">
                <a14:useLocalDpi xmlns:a14="http://schemas.microsoft.com/office/drawing/2010/main" val="0"/>
              </a:ext>
            </a:extLst>
          </a:blip>
          <a:srcRect l="9673" r="10522"/>
          <a:stretch/>
        </p:blipFill>
        <p:spPr>
          <a:xfrm>
            <a:off x="3183194" y="2015063"/>
            <a:ext cx="2834712" cy="2664026"/>
          </a:xfrm>
          <a:prstGeom prst="rect">
            <a:avLst/>
          </a:prstGeom>
        </p:spPr>
      </p:pic>
      <p:pic>
        <p:nvPicPr>
          <p:cNvPr id="13" name="Obrázek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15346" y="3468914"/>
            <a:ext cx="3112540" cy="2334405"/>
          </a:xfrm>
          <a:prstGeom prst="rect">
            <a:avLst/>
          </a:prstGeom>
        </p:spPr>
      </p:pic>
    </p:spTree>
    <p:extLst>
      <p:ext uri="{BB962C8B-B14F-4D97-AF65-F5344CB8AC3E}">
        <p14:creationId xmlns:p14="http://schemas.microsoft.com/office/powerpoint/2010/main" val="1259585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Skupina 19"/>
          <p:cNvGrpSpPr/>
          <p:nvPr/>
        </p:nvGrpSpPr>
        <p:grpSpPr>
          <a:xfrm>
            <a:off x="321418" y="736602"/>
            <a:ext cx="8820472" cy="5094516"/>
            <a:chOff x="0" y="0"/>
            <a:chExt cx="8820472" cy="5094516"/>
          </a:xfrm>
        </p:grpSpPr>
        <p:graphicFrame>
          <p:nvGraphicFramePr>
            <p:cNvPr id="28" name="Chart 2"/>
            <p:cNvGraphicFramePr>
              <a:graphicFrameLocks/>
            </p:cNvGraphicFramePr>
            <p:nvPr/>
          </p:nvGraphicFramePr>
          <p:xfrm>
            <a:off x="0" y="23905"/>
            <a:ext cx="2927672" cy="50706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Chart 2"/>
            <p:cNvGraphicFramePr>
              <a:graphicFrameLocks/>
            </p:cNvGraphicFramePr>
            <p:nvPr/>
          </p:nvGraphicFramePr>
          <p:xfrm>
            <a:off x="4756473" y="0"/>
            <a:ext cx="4063999" cy="5065120"/>
          </p:xfrm>
          <a:graphic>
            <a:graphicData uri="http://schemas.openxmlformats.org/drawingml/2006/chart">
              <c:chart xmlns:c="http://schemas.openxmlformats.org/drawingml/2006/chart" xmlns:r="http://schemas.openxmlformats.org/officeDocument/2006/relationships" r:id="rId4"/>
            </a:graphicData>
          </a:graphic>
        </p:graphicFrame>
      </p:grpSp>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SR  (dle pohlaví)</a:t>
            </a:r>
            <a:endParaRPr lang="cs-CZ" sz="1600" b="1" dirty="0">
              <a:solidFill>
                <a:srgbClr val="BE1E11"/>
              </a:solidFill>
              <a:latin typeface="Helvetica"/>
              <a:cs typeface="Helvetica"/>
            </a:endParaRPr>
          </a:p>
        </p:txBody>
      </p:sp>
      <p:sp>
        <p:nvSpPr>
          <p:cNvPr id="6" name="TextBox 8"/>
          <p:cNvSpPr txBox="1"/>
          <p:nvPr/>
        </p:nvSpPr>
        <p:spPr>
          <a:xfrm>
            <a:off x="323528" y="5725150"/>
            <a:ext cx="4250579"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a:t>
            </a:r>
            <a:r>
              <a:rPr lang="cs-CZ" sz="800" dirty="0" smtClean="0">
                <a:solidFill>
                  <a:srgbClr val="800000"/>
                </a:solidFill>
                <a:latin typeface="Helvetica"/>
                <a:cs typeface="Helvetica"/>
              </a:rPr>
              <a:t>N(SR ženy)N=114, N(SR muži)N=91</a:t>
            </a:r>
          </a:p>
        </p:txBody>
      </p:sp>
      <p:cxnSp>
        <p:nvCxnSpPr>
          <p:cNvPr id="5" name="Přímá spojnice 4"/>
          <p:cNvCxnSpPr/>
          <p:nvPr/>
        </p:nvCxnSpPr>
        <p:spPr>
          <a:xfrm>
            <a:off x="323528" y="2902857"/>
            <a:ext cx="8501158" cy="0"/>
          </a:xfrm>
          <a:prstGeom prst="line">
            <a:avLst/>
          </a:prstGeom>
          <a:ln w="12700">
            <a:solidFill>
              <a:srgbClr val="120F71"/>
            </a:solidFill>
            <a:prstDash val="dash"/>
          </a:ln>
        </p:spPr>
        <p:style>
          <a:lnRef idx="2">
            <a:schemeClr val="dk1"/>
          </a:lnRef>
          <a:fillRef idx="0">
            <a:schemeClr val="dk1"/>
          </a:fillRef>
          <a:effectRef idx="1">
            <a:schemeClr val="dk1"/>
          </a:effectRef>
          <a:fontRef idx="minor">
            <a:schemeClr val="tx1"/>
          </a:fontRef>
        </p:style>
      </p:cxnSp>
      <p:sp>
        <p:nvSpPr>
          <p:cNvPr id="12" name="TextovéPole 11"/>
          <p:cNvSpPr txBox="1"/>
          <p:nvPr/>
        </p:nvSpPr>
        <p:spPr>
          <a:xfrm>
            <a:off x="90825" y="1001487"/>
            <a:ext cx="324000" cy="1800000"/>
          </a:xfrm>
          <a:prstGeom prst="rect">
            <a:avLst/>
          </a:prstGeom>
          <a:solidFill>
            <a:schemeClr val="bg1">
              <a:lumMod val="95000"/>
            </a:schemeClr>
          </a:solidFill>
        </p:spPr>
        <p:txBody>
          <a:bodyPr vert="vert270" wrap="square" rtlCol="0" anchor="ctr">
            <a:spAutoFit/>
          </a:bodyPr>
          <a:lstStyle/>
          <a:p>
            <a:pPr algn="ctr"/>
            <a:r>
              <a:rPr lang="cs-CZ" b="1" dirty="0" smtClean="0">
                <a:solidFill>
                  <a:srgbClr val="F34E0D"/>
                </a:solidFill>
              </a:rPr>
              <a:t>ŽENY</a:t>
            </a:r>
            <a:endParaRPr lang="cs-CZ" b="1" dirty="0">
              <a:solidFill>
                <a:srgbClr val="F34E0D"/>
              </a:solidFill>
            </a:endParaRPr>
          </a:p>
        </p:txBody>
      </p:sp>
      <p:sp>
        <p:nvSpPr>
          <p:cNvPr id="14" name="TextovéPole 13"/>
          <p:cNvSpPr txBox="1"/>
          <p:nvPr/>
        </p:nvSpPr>
        <p:spPr>
          <a:xfrm>
            <a:off x="90825" y="3004885"/>
            <a:ext cx="324000" cy="1800000"/>
          </a:xfrm>
          <a:prstGeom prst="rect">
            <a:avLst/>
          </a:prstGeom>
          <a:solidFill>
            <a:schemeClr val="bg1">
              <a:lumMod val="95000"/>
            </a:schemeClr>
          </a:solidFill>
        </p:spPr>
        <p:txBody>
          <a:bodyPr vert="vert270" wrap="square" rtlCol="0" anchor="ctr">
            <a:spAutoFit/>
          </a:bodyPr>
          <a:lstStyle/>
          <a:p>
            <a:pPr algn="ctr"/>
            <a:r>
              <a:rPr lang="cs-CZ" b="1" dirty="0" smtClean="0">
                <a:solidFill>
                  <a:srgbClr val="F34E0D"/>
                </a:solidFill>
              </a:rPr>
              <a:t>MUŽI</a:t>
            </a:r>
            <a:endParaRPr lang="cs-CZ" b="1" dirty="0">
              <a:solidFill>
                <a:srgbClr val="F34E0D"/>
              </a:solidFill>
            </a:endParaRPr>
          </a:p>
        </p:txBody>
      </p:sp>
      <p:sp>
        <p:nvSpPr>
          <p:cNvPr id="15" name="Obdélník 14"/>
          <p:cNvSpPr/>
          <p:nvPr/>
        </p:nvSpPr>
        <p:spPr>
          <a:xfrm>
            <a:off x="5805714" y="5728648"/>
            <a:ext cx="3265711" cy="338554"/>
          </a:xfrm>
          <a:prstGeom prst="rect">
            <a:avLst/>
          </a:prstGeom>
        </p:spPr>
        <p:txBody>
          <a:bodyPr wrap="square">
            <a:spAutoFit/>
          </a:bodyPr>
          <a:lstStyle/>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dirty="0"/>
          </a:p>
        </p:txBody>
      </p:sp>
      <p:sp>
        <p:nvSpPr>
          <p:cNvPr id="21" name="TextovéPole 20"/>
          <p:cNvSpPr txBox="1"/>
          <p:nvPr/>
        </p:nvSpPr>
        <p:spPr>
          <a:xfrm>
            <a:off x="8711835" y="963062"/>
            <a:ext cx="324000" cy="1800000"/>
          </a:xfrm>
          <a:prstGeom prst="rect">
            <a:avLst/>
          </a:prstGeom>
          <a:solidFill>
            <a:schemeClr val="bg1">
              <a:lumMod val="95000"/>
            </a:schemeClr>
          </a:solidFill>
        </p:spPr>
        <p:txBody>
          <a:bodyPr vert="vert" wrap="square" rtlCol="0" anchor="ctr">
            <a:spAutoFit/>
          </a:bodyPr>
          <a:lstStyle/>
          <a:p>
            <a:pPr algn="ctr"/>
            <a:r>
              <a:rPr lang="cs-CZ" b="1" dirty="0" smtClean="0">
                <a:solidFill>
                  <a:srgbClr val="F34E0D"/>
                </a:solidFill>
              </a:rPr>
              <a:t>MUŽI</a:t>
            </a:r>
            <a:endParaRPr lang="cs-CZ" b="1" dirty="0">
              <a:solidFill>
                <a:srgbClr val="F34E0D"/>
              </a:solidFill>
            </a:endParaRPr>
          </a:p>
        </p:txBody>
      </p:sp>
      <p:sp>
        <p:nvSpPr>
          <p:cNvPr id="22" name="TextovéPole 21"/>
          <p:cNvSpPr txBox="1"/>
          <p:nvPr/>
        </p:nvSpPr>
        <p:spPr>
          <a:xfrm>
            <a:off x="8715573" y="3004885"/>
            <a:ext cx="324000" cy="1800000"/>
          </a:xfrm>
          <a:prstGeom prst="rect">
            <a:avLst/>
          </a:prstGeom>
          <a:solidFill>
            <a:schemeClr val="bg1">
              <a:lumMod val="95000"/>
            </a:schemeClr>
          </a:solidFill>
        </p:spPr>
        <p:txBody>
          <a:bodyPr vert="vert" wrap="square" rtlCol="0" anchor="ctr">
            <a:spAutoFit/>
          </a:bodyPr>
          <a:lstStyle/>
          <a:p>
            <a:pPr algn="ctr"/>
            <a:r>
              <a:rPr lang="cs-CZ" b="1" dirty="0" smtClean="0">
                <a:solidFill>
                  <a:srgbClr val="F34E0D"/>
                </a:solidFill>
              </a:rPr>
              <a:t>ŽENY</a:t>
            </a:r>
            <a:endParaRPr lang="cs-CZ" b="1" dirty="0">
              <a:solidFill>
                <a:srgbClr val="F34E0D"/>
              </a:solidFill>
            </a:endParaRPr>
          </a:p>
        </p:txBody>
      </p:sp>
      <p:pic>
        <p:nvPicPr>
          <p:cNvPr id="19" name="Obrázek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9425" y="783772"/>
            <a:ext cx="885371" cy="664028"/>
          </a:xfrm>
          <a:prstGeom prst="rect">
            <a:avLst/>
          </a:prstGeom>
        </p:spPr>
      </p:pic>
      <p:pic>
        <p:nvPicPr>
          <p:cNvPr id="23" name="Obrázek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86495" y="1447800"/>
            <a:ext cx="888000" cy="666000"/>
          </a:xfrm>
          <a:prstGeom prst="rect">
            <a:avLst/>
          </a:prstGeom>
        </p:spPr>
      </p:pic>
      <p:pic>
        <p:nvPicPr>
          <p:cNvPr id="24" name="Obrázek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13846" y="2236857"/>
            <a:ext cx="888000" cy="666000"/>
          </a:xfrm>
          <a:prstGeom prst="rect">
            <a:avLst/>
          </a:prstGeom>
        </p:spPr>
      </p:pic>
      <p:pic>
        <p:nvPicPr>
          <p:cNvPr id="25" name="Obrázek 2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86495" y="2931885"/>
            <a:ext cx="888000" cy="666000"/>
          </a:xfrm>
          <a:prstGeom prst="rect">
            <a:avLst/>
          </a:prstGeom>
        </p:spPr>
      </p:pic>
      <p:pic>
        <p:nvPicPr>
          <p:cNvPr id="26" name="Obrázek 2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99425" y="3597885"/>
            <a:ext cx="888000" cy="666000"/>
          </a:xfrm>
          <a:prstGeom prst="rect">
            <a:avLst/>
          </a:prstGeom>
        </p:spPr>
      </p:pic>
      <p:pic>
        <p:nvPicPr>
          <p:cNvPr id="27" name="Obrázek 2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486495" y="4307427"/>
            <a:ext cx="888000" cy="666000"/>
          </a:xfrm>
          <a:prstGeom prst="rect">
            <a:avLst/>
          </a:prstGeom>
        </p:spPr>
      </p:pic>
      <p:graphicFrame>
        <p:nvGraphicFramePr>
          <p:cNvPr id="17" name="Tabulka 16"/>
          <p:cNvGraphicFramePr>
            <a:graphicFrameLocks noGrp="1"/>
          </p:cNvGraphicFramePr>
          <p:nvPr>
            <p:extLst>
              <p:ext uri="{D42A27DB-BD31-4B8C-83A1-F6EECF244321}">
                <p14:modId xmlns:p14="http://schemas.microsoft.com/office/powerpoint/2010/main" val="2476543357"/>
              </p:ext>
            </p:extLst>
          </p:nvPr>
        </p:nvGraphicFramePr>
        <p:xfrm>
          <a:off x="3570515" y="783768"/>
          <a:ext cx="1888964" cy="4223658"/>
        </p:xfrm>
        <a:graphic>
          <a:graphicData uri="http://schemas.openxmlformats.org/drawingml/2006/table">
            <a:tbl>
              <a:tblPr/>
              <a:tblGrid>
                <a:gridCol w="1888964"/>
              </a:tblGrid>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1</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6</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6606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představení ženského oblečení</a:t>
            </a:r>
            <a:endParaRPr lang="cs-CZ" sz="1600" b="1" dirty="0">
              <a:solidFill>
                <a:srgbClr val="BE1E11"/>
              </a:solidFill>
              <a:latin typeface="Helvetica"/>
              <a:cs typeface="Helvetica"/>
            </a:endParaRPr>
          </a:p>
        </p:txBody>
      </p:sp>
      <p:sp>
        <p:nvSpPr>
          <p:cNvPr id="6" name="TextBox 8"/>
          <p:cNvSpPr txBox="1"/>
          <p:nvPr/>
        </p:nvSpPr>
        <p:spPr>
          <a:xfrm>
            <a:off x="323528" y="5725150"/>
            <a:ext cx="8554045"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sz="800" dirty="0"/>
          </a:p>
          <a:p>
            <a:r>
              <a:rPr lang="pt-BR" sz="800" dirty="0" smtClean="0">
                <a:solidFill>
                  <a:srgbClr val="800000"/>
                </a:solidFill>
                <a:latin typeface="Helvetica"/>
                <a:cs typeface="Helvetica"/>
              </a:rPr>
              <a:t>Všichni respondenti,</a:t>
            </a:r>
            <a:endParaRPr lang="cs-CZ" sz="800" dirty="0" smtClean="0">
              <a:solidFill>
                <a:srgbClr val="800000"/>
              </a:solidFill>
              <a:latin typeface="Helvetica"/>
              <a:cs typeface="Helvetica"/>
            </a:endParaRPr>
          </a:p>
        </p:txBody>
      </p:sp>
      <p:pic>
        <p:nvPicPr>
          <p:cNvPr id="19" name="Obrázek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277" y="682403"/>
            <a:ext cx="2016210" cy="1512157"/>
          </a:xfrm>
          <a:prstGeom prst="rect">
            <a:avLst/>
          </a:prstGeom>
        </p:spPr>
      </p:pic>
      <p:sp>
        <p:nvSpPr>
          <p:cNvPr id="11" name="Content Placeholder 1"/>
          <p:cNvSpPr>
            <a:spLocks noGrp="1"/>
          </p:cNvSpPr>
          <p:nvPr>
            <p:ph idx="1"/>
          </p:nvPr>
        </p:nvSpPr>
        <p:spPr>
          <a:xfrm>
            <a:off x="2519680" y="660400"/>
            <a:ext cx="5963920" cy="1359757"/>
          </a:xfrm>
        </p:spPr>
        <p:txBody>
          <a:bodyPr>
            <a:normAutofit/>
          </a:bodyPr>
          <a:lstStyle/>
          <a:p>
            <a:r>
              <a:rPr lang="cs-CZ" sz="1400" dirty="0" smtClean="0"/>
              <a:t>74</a:t>
            </a:r>
            <a:r>
              <a:rPr lang="cs-CZ" sz="1400" b="0" dirty="0" smtClean="0">
                <a:solidFill>
                  <a:srgbClr val="800000"/>
                </a:solidFill>
              </a:rPr>
              <a:t> % žen se líbí, ale </a:t>
            </a:r>
            <a:r>
              <a:rPr lang="cs-CZ" sz="1400" dirty="0" smtClean="0"/>
              <a:t>26</a:t>
            </a:r>
            <a:r>
              <a:rPr lang="cs-CZ" sz="1400" b="0" dirty="0" smtClean="0">
                <a:solidFill>
                  <a:srgbClr val="800000"/>
                </a:solidFill>
              </a:rPr>
              <a:t> % </a:t>
            </a:r>
            <a:r>
              <a:rPr lang="cs-CZ" sz="1400" dirty="0" smtClean="0"/>
              <a:t>pouze </a:t>
            </a:r>
            <a:r>
              <a:rPr lang="cs-CZ" sz="1400" dirty="0"/>
              <a:t>při </a:t>
            </a:r>
            <a:r>
              <a:rPr lang="cs-CZ" sz="1400" b="0" dirty="0" smtClean="0">
                <a:solidFill>
                  <a:srgbClr val="800000"/>
                </a:solidFill>
              </a:rPr>
              <a:t>dokonalé postavě, 12 % by si netrouflo. Nelíbí se 25 % žen.</a:t>
            </a:r>
          </a:p>
          <a:p>
            <a:r>
              <a:rPr lang="cs-CZ" sz="1400" dirty="0" smtClean="0"/>
              <a:t>Podle 52 % mužů to ženám sluší aspoň stejně jako jiné styly, ale pouze podle 13 % více než jiné styly.</a:t>
            </a:r>
          </a:p>
          <a:p>
            <a:r>
              <a:rPr lang="cs-CZ" sz="1400" b="1" dirty="0" smtClean="0">
                <a:solidFill>
                  <a:srgbClr val="800000"/>
                </a:solidFill>
              </a:rPr>
              <a:t>= mužům i ženám se celkem líbí </a:t>
            </a:r>
          </a:p>
        </p:txBody>
      </p:sp>
      <p:pic>
        <p:nvPicPr>
          <p:cNvPr id="12" name="Obráze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8861" y="2517499"/>
            <a:ext cx="1777521" cy="1333141"/>
          </a:xfrm>
          <a:prstGeom prst="rect">
            <a:avLst/>
          </a:prstGeom>
        </p:spPr>
      </p:pic>
      <p:pic>
        <p:nvPicPr>
          <p:cNvPr id="13" name="Obrázek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528" y="4159545"/>
            <a:ext cx="1782688" cy="1337016"/>
          </a:xfrm>
          <a:prstGeom prst="rect">
            <a:avLst/>
          </a:prstGeom>
        </p:spPr>
      </p:pic>
      <p:sp>
        <p:nvSpPr>
          <p:cNvPr id="14" name="Content Placeholder 1"/>
          <p:cNvSpPr txBox="1">
            <a:spLocks/>
          </p:cNvSpPr>
          <p:nvPr/>
        </p:nvSpPr>
        <p:spPr>
          <a:xfrm>
            <a:off x="2519680" y="2600960"/>
            <a:ext cx="5963920" cy="135975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400" dirty="0" smtClean="0"/>
              <a:t>74 % žen se líbí, a dokonce 57 % by to nosilo. </a:t>
            </a:r>
            <a:r>
              <a:rPr lang="cs-CZ" sz="1400" dirty="0"/>
              <a:t>Nelíbí se </a:t>
            </a:r>
            <a:r>
              <a:rPr lang="cs-CZ" sz="1400" dirty="0" smtClean="0"/>
              <a:t>23 </a:t>
            </a:r>
            <a:r>
              <a:rPr lang="cs-CZ" sz="1400" dirty="0"/>
              <a:t>% žen.</a:t>
            </a:r>
            <a:endParaRPr lang="cs-CZ" sz="1400" dirty="0" smtClean="0"/>
          </a:p>
          <a:p>
            <a:r>
              <a:rPr lang="cs-CZ" sz="1400" dirty="0" smtClean="0"/>
              <a:t>Podle pouhých 32 % mužů to ženám sluší aspoň stejně jako jiné styly a pouze podle 7 % více než jiné styly. </a:t>
            </a:r>
          </a:p>
          <a:p>
            <a:r>
              <a:rPr lang="cs-CZ" sz="1400" b="1" dirty="0"/>
              <a:t>= </a:t>
            </a:r>
            <a:r>
              <a:rPr lang="cs-CZ" sz="1400" b="1" dirty="0" smtClean="0"/>
              <a:t>líbí se ženám, ale nikoliv mužům.</a:t>
            </a:r>
            <a:endParaRPr lang="cs-CZ" sz="1400" dirty="0" smtClean="0"/>
          </a:p>
          <a:p>
            <a:endParaRPr lang="cs-CZ" sz="1400" dirty="0" smtClean="0"/>
          </a:p>
        </p:txBody>
      </p:sp>
      <p:sp>
        <p:nvSpPr>
          <p:cNvPr id="15" name="Content Placeholder 1"/>
          <p:cNvSpPr txBox="1">
            <a:spLocks/>
          </p:cNvSpPr>
          <p:nvPr/>
        </p:nvSpPr>
        <p:spPr>
          <a:xfrm>
            <a:off x="2519680" y="4159545"/>
            <a:ext cx="5963920" cy="135975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400" dirty="0" smtClean="0"/>
              <a:t>59 % žen se líbí, ale pouze 7 % by to nosilo. </a:t>
            </a:r>
            <a:r>
              <a:rPr lang="cs-CZ" sz="1400" dirty="0"/>
              <a:t>Nelíbí se </a:t>
            </a:r>
            <a:r>
              <a:rPr lang="cs-CZ" sz="1400" dirty="0" smtClean="0"/>
              <a:t>38 </a:t>
            </a:r>
            <a:r>
              <a:rPr lang="cs-CZ" sz="1400" dirty="0"/>
              <a:t>% žen.</a:t>
            </a:r>
            <a:endParaRPr lang="cs-CZ" sz="1400" dirty="0" smtClean="0"/>
          </a:p>
          <a:p>
            <a:r>
              <a:rPr lang="cs-CZ" sz="1400" dirty="0" smtClean="0"/>
              <a:t>Podle 47 % mužů to ženám sluší aspoň stejně jako jiné styly a dokonce podle 16 % více než jiné styly. </a:t>
            </a:r>
          </a:p>
          <a:p>
            <a:r>
              <a:rPr lang="cs-CZ" sz="1400" b="1" dirty="0" smtClean="0"/>
              <a:t>= libí se mužům, ale ženy si </a:t>
            </a:r>
            <a:r>
              <a:rPr lang="cs-CZ" sz="1400" b="1" dirty="0"/>
              <a:t>již moc </a:t>
            </a:r>
            <a:r>
              <a:rPr lang="cs-CZ" sz="1400" b="1" dirty="0" smtClean="0"/>
              <a:t>netroufají a moc se jim to ani nelíbí.</a:t>
            </a:r>
          </a:p>
          <a:p>
            <a:endParaRPr lang="cs-CZ" sz="1400" dirty="0" smtClean="0"/>
          </a:p>
        </p:txBody>
      </p:sp>
    </p:spTree>
    <p:extLst>
      <p:ext uri="{BB962C8B-B14F-4D97-AF65-F5344CB8AC3E}">
        <p14:creationId xmlns:p14="http://schemas.microsoft.com/office/powerpoint/2010/main" val="942484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16000" y="500743"/>
            <a:ext cx="6981372" cy="6486969"/>
          </a:xfrm>
          <a:prstGeom prst="rect">
            <a:avLst/>
          </a:prstGeom>
        </p:spPr>
        <p:txBody>
          <a:bodyPr wrap="square">
            <a:spAutoFit/>
          </a:bodyPr>
          <a:lstStyle/>
          <a:p>
            <a:pPr algn="just">
              <a:lnSpc>
                <a:spcPct val="106000"/>
              </a:lnSpc>
              <a:spcAft>
                <a:spcPts val="800"/>
              </a:spcAft>
            </a:pPr>
            <a:r>
              <a:rPr lang="cs-CZ" b="1" dirty="0">
                <a:solidFill>
                  <a:schemeClr val="accent2">
                    <a:lumMod val="75000"/>
                  </a:schemeClr>
                </a:solidFill>
                <a:latin typeface="Helvetica" panose="020B0604020202020204" pitchFamily="34" charset="0"/>
                <a:ea typeface="Calibri" panose="020F0502020204030204" pitchFamily="34" charset="0"/>
                <a:cs typeface="Helvetica" panose="020B0604020202020204" pitchFamily="34" charset="0"/>
              </a:rPr>
              <a:t>O Fashion reportu </a:t>
            </a:r>
            <a:endParaRPr lang="cs-CZ" dirty="0">
              <a:solidFill>
                <a:schemeClr val="accent2">
                  <a:lumMod val="75000"/>
                </a:schemeClr>
              </a:solidFill>
              <a:latin typeface="Helvetica" panose="020B0604020202020204" pitchFamily="34" charset="0"/>
              <a:ea typeface="Calibri" panose="020F0502020204030204" pitchFamily="34" charset="0"/>
              <a:cs typeface="Helvetica" panose="020B0604020202020204" pitchFamily="34" charset="0"/>
            </a:endParaRPr>
          </a:p>
          <a:p>
            <a:pPr algn="just">
              <a:lnSpc>
                <a:spcPct val="106000"/>
              </a:lnSpc>
              <a:spcAft>
                <a:spcPts val="800"/>
              </a:spcAft>
            </a:pP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Fashion report je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nový dlouhodobý průzkumný projekt největšího českého online obchodu s módou ZOOT a výzkumné agentury Perfect Crowd, který mapuje současné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oblékání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a vkus Čechů i Slováků, jejich měsíční výdaje za oblečení či ochotu nakupovat v průběhu roku. Čísla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a zjištění se opírají o reprezentativní vzorek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české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a slovenské populace od 15 do 55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let.</a:t>
            </a:r>
          </a:p>
          <a:p>
            <a:pPr algn="just">
              <a:lnSpc>
                <a:spcPct val="106000"/>
              </a:lnSpc>
              <a:spcAft>
                <a:spcPts val="800"/>
              </a:spcAft>
            </a:pPr>
            <a:r>
              <a:rPr lang="cs-CZ" dirty="0" smtClean="0">
                <a:solidFill>
                  <a:schemeClr val="accent2">
                    <a:lumMod val="75000"/>
                  </a:schemeClr>
                </a:solidFill>
                <a:latin typeface="Helvetica" panose="020B0604020202020204" pitchFamily="34" charset="0"/>
                <a:ea typeface="Calibri" panose="020F0502020204030204" pitchFamily="34" charset="0"/>
                <a:cs typeface="Helvetica" panose="020B0604020202020204" pitchFamily="34" charset="0"/>
              </a:rPr>
              <a:t>V rámci Fashion reportu je dlouhodobě sledována česká a slovenská móda napříč generacemi i regiony taková, jaká skutečně je.</a:t>
            </a:r>
            <a:endParaRPr lang="cs-CZ" dirty="0">
              <a:solidFill>
                <a:schemeClr val="accent2">
                  <a:lumMod val="75000"/>
                </a:schemeClr>
              </a:solidFill>
              <a:latin typeface="Helvetica" panose="020B0604020202020204" pitchFamily="34" charset="0"/>
              <a:ea typeface="Calibri" panose="020F0502020204030204" pitchFamily="34" charset="0"/>
              <a:cs typeface="Helvetica" panose="020B0604020202020204" pitchFamily="34" charset="0"/>
            </a:endParaRPr>
          </a:p>
          <a:p>
            <a:pPr algn="just">
              <a:lnSpc>
                <a:spcPct val="106000"/>
              </a:lnSpc>
              <a:spcAft>
                <a:spcPts val="800"/>
              </a:spcAft>
            </a:pP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ZOOT z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role předního českého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online obchodu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s módou chce přinášet na český módní trh demokratizaci stylového oblékání a radost z módy jako výrazu společenské pestrosti a aktivního přístupu k životu a ke světu kolem nás. </a:t>
            </a:r>
            <a:endPar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endParaRPr>
          </a:p>
          <a:p>
            <a:pPr algn="just">
              <a:lnSpc>
                <a:spcPct val="106000"/>
              </a:lnSpc>
              <a:spcAft>
                <a:spcPts val="800"/>
              </a:spcAft>
            </a:pP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Cílem Fashion reportu je pravidelně informovat o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pokrocích v tomto snažení a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hledat,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jak si Češi a Slováci radost z módy a oblékání pro sebe objevují. </a:t>
            </a:r>
            <a:endPar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endParaRPr>
          </a:p>
          <a:p>
            <a:pPr algn="just">
              <a:lnSpc>
                <a:spcPct val="106000"/>
              </a:lnSpc>
              <a:spcAft>
                <a:spcPts val="800"/>
              </a:spcAft>
            </a:pPr>
            <a:endParaRPr lang="cs-CZ" sz="1400" dirty="0">
              <a:solidFill>
                <a:srgbClr val="C00000"/>
              </a:solidFill>
              <a:effectLst/>
              <a:latin typeface="Helvetica" panose="020B0604020202020204" pitchFamily="34" charset="0"/>
              <a:ea typeface="Calibri" panose="020F0502020204030204" pitchFamily="34" charset="0"/>
              <a:cs typeface="Helvetica" panose="020B0604020202020204" pitchFamily="34" charset="0"/>
            </a:endParaRPr>
          </a:p>
          <a:p>
            <a:pPr algn="just">
              <a:lnSpc>
                <a:spcPct val="106000"/>
              </a:lnSpc>
              <a:spcAft>
                <a:spcPts val="800"/>
              </a:spcAft>
            </a:pPr>
            <a:endParaRPr lang="cs-CZ" sz="1400" dirty="0" smtClean="0">
              <a:solidFill>
                <a:srgbClr val="C00000"/>
              </a:solidFill>
              <a:latin typeface="Helvetica" panose="020B0604020202020204" pitchFamily="34" charset="0"/>
              <a:ea typeface="Calibri" panose="020F0502020204030204" pitchFamily="34" charset="0"/>
              <a:cs typeface="Helvetica" panose="020B0604020202020204" pitchFamily="34" charset="0"/>
            </a:endParaRPr>
          </a:p>
          <a:p>
            <a:pPr algn="just">
              <a:lnSpc>
                <a:spcPct val="106000"/>
              </a:lnSpc>
              <a:spcAft>
                <a:spcPts val="800"/>
              </a:spcAft>
            </a:pPr>
            <a:endParaRPr lang="cs-CZ" sz="1400" dirty="0">
              <a:solidFill>
                <a:srgbClr val="C00000"/>
              </a:solidFill>
              <a:effectLst/>
              <a:latin typeface="Helvetica" panose="020B0604020202020204" pitchFamily="34" charset="0"/>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36697177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představení pánského oblečení</a:t>
            </a:r>
            <a:endParaRPr lang="cs-CZ" sz="1600" b="1" dirty="0">
              <a:solidFill>
                <a:srgbClr val="BE1E11"/>
              </a:solidFill>
              <a:latin typeface="Helvetica"/>
              <a:cs typeface="Helvetica"/>
            </a:endParaRPr>
          </a:p>
        </p:txBody>
      </p:sp>
      <p:sp>
        <p:nvSpPr>
          <p:cNvPr id="6" name="TextBox 8"/>
          <p:cNvSpPr txBox="1"/>
          <p:nvPr/>
        </p:nvSpPr>
        <p:spPr>
          <a:xfrm>
            <a:off x="323528" y="5725150"/>
            <a:ext cx="8554045"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sz="800" dirty="0"/>
          </a:p>
          <a:p>
            <a:r>
              <a:rPr lang="pt-BR" sz="800" dirty="0" smtClean="0">
                <a:solidFill>
                  <a:srgbClr val="800000"/>
                </a:solidFill>
                <a:latin typeface="Helvetica"/>
                <a:cs typeface="Helvetica"/>
              </a:rPr>
              <a:t>Všichni respondenti,</a:t>
            </a:r>
            <a:endParaRPr lang="cs-CZ" sz="800" dirty="0" smtClean="0">
              <a:solidFill>
                <a:srgbClr val="800000"/>
              </a:solidFill>
              <a:latin typeface="Helvetica"/>
              <a:cs typeface="Helvetica"/>
            </a:endParaRPr>
          </a:p>
        </p:txBody>
      </p:sp>
      <p:sp>
        <p:nvSpPr>
          <p:cNvPr id="11" name="Content Placeholder 1"/>
          <p:cNvSpPr>
            <a:spLocks noGrp="1"/>
          </p:cNvSpPr>
          <p:nvPr>
            <p:ph idx="1"/>
          </p:nvPr>
        </p:nvSpPr>
        <p:spPr>
          <a:xfrm>
            <a:off x="2519680" y="682403"/>
            <a:ext cx="5963920" cy="1359757"/>
          </a:xfrm>
        </p:spPr>
        <p:txBody>
          <a:bodyPr>
            <a:normAutofit/>
          </a:bodyPr>
          <a:lstStyle/>
          <a:p>
            <a:pPr algn="just"/>
            <a:r>
              <a:rPr lang="cs-CZ" sz="1400" b="0" dirty="0" smtClean="0">
                <a:solidFill>
                  <a:srgbClr val="800000"/>
                </a:solidFill>
              </a:rPr>
              <a:t>53 % mužů se líbí, a 34 % </a:t>
            </a:r>
            <a:r>
              <a:rPr lang="cs-CZ" sz="1400" dirty="0" smtClean="0"/>
              <a:t>by nosilo</a:t>
            </a:r>
            <a:r>
              <a:rPr lang="cs-CZ" sz="1400" b="0" dirty="0" smtClean="0">
                <a:solidFill>
                  <a:srgbClr val="800000"/>
                </a:solidFill>
              </a:rPr>
              <a:t>. Nelíbí se 45% mužům.</a:t>
            </a:r>
          </a:p>
          <a:p>
            <a:pPr algn="just"/>
            <a:r>
              <a:rPr lang="cs-CZ" sz="1400" dirty="0" smtClean="0"/>
              <a:t>Podle 46 % žen to mužům sluší aspoň stejně jako jiné styly, ale pouze podle 4 % více než jiné styly. </a:t>
            </a:r>
            <a:endParaRPr lang="cs-CZ" sz="1400" b="0" dirty="0" smtClean="0">
              <a:solidFill>
                <a:srgbClr val="800000"/>
              </a:solidFill>
            </a:endParaRPr>
          </a:p>
          <a:p>
            <a:pPr algn="just"/>
            <a:r>
              <a:rPr lang="cs-CZ" sz="1400" b="1" dirty="0"/>
              <a:t>= </a:t>
            </a:r>
            <a:r>
              <a:rPr lang="cs-CZ" sz="1400" b="1" dirty="0" smtClean="0"/>
              <a:t>muži rádi nosí, ženy nijak zvlášť nezaujme.</a:t>
            </a:r>
            <a:endParaRPr lang="cs-CZ" sz="1400" b="1" dirty="0"/>
          </a:p>
        </p:txBody>
      </p:sp>
      <p:sp>
        <p:nvSpPr>
          <p:cNvPr id="14" name="Content Placeholder 1"/>
          <p:cNvSpPr txBox="1">
            <a:spLocks/>
          </p:cNvSpPr>
          <p:nvPr/>
        </p:nvSpPr>
        <p:spPr>
          <a:xfrm>
            <a:off x="2519680" y="2622963"/>
            <a:ext cx="5963920" cy="1359757"/>
          </a:xfrm>
          <a:prstGeom prst="rect">
            <a:avLst/>
          </a:prstGeom>
        </p:spPr>
        <p:txBody>
          <a:bodyPr vert="horz" lIns="91440" tIns="45720" rIns="91440" bIns="45720" rtlCol="0">
            <a:normAutofit lnSpcReduction="10000"/>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s-CZ" sz="1400" dirty="0" smtClean="0"/>
              <a:t>32 % mužů se líbí, ale většina z nich (22 z 32 %) by si netroufla, protože se to zároveň 66 % mužům nelíbí.</a:t>
            </a:r>
          </a:p>
          <a:p>
            <a:pPr algn="just"/>
            <a:r>
              <a:rPr lang="cs-CZ" sz="1400" dirty="0" smtClean="0"/>
              <a:t>Podle pouhého 2 % žen to mužům sluší aspoň stejně jako jiné styly, podle naprosté většiny to totiž mužům nesluší (77 % žen).</a:t>
            </a:r>
          </a:p>
          <a:p>
            <a:pPr algn="just"/>
            <a:r>
              <a:rPr lang="cs-CZ" sz="1400" b="1" dirty="0"/>
              <a:t>= </a:t>
            </a:r>
            <a:r>
              <a:rPr lang="cs-CZ" sz="1400" b="1" dirty="0" smtClean="0"/>
              <a:t>ženám se vůbec nelíbí, ale části mužům ano, ale trochu se bojí nosit.</a:t>
            </a:r>
            <a:endParaRPr lang="cs-CZ" sz="1400" dirty="0" smtClean="0"/>
          </a:p>
        </p:txBody>
      </p:sp>
      <p:sp>
        <p:nvSpPr>
          <p:cNvPr id="15" name="Content Placeholder 1"/>
          <p:cNvSpPr txBox="1">
            <a:spLocks/>
          </p:cNvSpPr>
          <p:nvPr/>
        </p:nvSpPr>
        <p:spPr>
          <a:xfrm>
            <a:off x="2519680" y="4181548"/>
            <a:ext cx="5963920" cy="135975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s-CZ" sz="1400" dirty="0" smtClean="0"/>
              <a:t>65 % mužům se líbí a 43 % by to nosilo. </a:t>
            </a:r>
            <a:r>
              <a:rPr lang="cs-CZ" sz="1400" dirty="0"/>
              <a:t>Nelíbí se </a:t>
            </a:r>
            <a:r>
              <a:rPr lang="cs-CZ" sz="1400" dirty="0" smtClean="0"/>
              <a:t>27 % mužů.</a:t>
            </a:r>
          </a:p>
          <a:p>
            <a:pPr algn="just"/>
            <a:r>
              <a:rPr lang="cs-CZ" sz="1400" dirty="0" smtClean="0"/>
              <a:t>Podle 82 % žen to mužům sluší aspoň stejně jako jiné styly ale pouze podle 18 % více než jiné styly. </a:t>
            </a:r>
          </a:p>
          <a:p>
            <a:pPr algn="just"/>
            <a:r>
              <a:rPr lang="cs-CZ" sz="1400" b="1" dirty="0" smtClean="0"/>
              <a:t>= mužům i ženám se líbí.</a:t>
            </a:r>
          </a:p>
        </p:txBody>
      </p:sp>
      <p:pic>
        <p:nvPicPr>
          <p:cNvPr id="10" name="Obráze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797" y="773844"/>
            <a:ext cx="2010932" cy="1592866"/>
          </a:xfrm>
          <a:prstGeom prst="rect">
            <a:avLst/>
          </a:prstGeom>
        </p:spPr>
      </p:pic>
      <p:pic>
        <p:nvPicPr>
          <p:cNvPr id="16" name="Obrázek 15"/>
          <p:cNvPicPr>
            <a:picLocks noChangeAspect="1"/>
          </p:cNvPicPr>
          <p:nvPr/>
        </p:nvPicPr>
        <p:blipFill rotWithShape="1">
          <a:blip r:embed="rId4">
            <a:extLst>
              <a:ext uri="{28A0092B-C50C-407E-A947-70E740481C1C}">
                <a14:useLocalDpi xmlns:a14="http://schemas.microsoft.com/office/drawing/2010/main" val="0"/>
              </a:ext>
            </a:extLst>
          </a:blip>
          <a:srcRect l="9673" r="10522"/>
          <a:stretch/>
        </p:blipFill>
        <p:spPr>
          <a:xfrm>
            <a:off x="389286" y="2492583"/>
            <a:ext cx="1661288" cy="1561257"/>
          </a:xfrm>
          <a:prstGeom prst="rect">
            <a:avLst/>
          </a:prstGeom>
        </p:spPr>
      </p:pic>
      <p:pic>
        <p:nvPicPr>
          <p:cNvPr id="17" name="Obrázek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517" y="4058195"/>
            <a:ext cx="2121021" cy="1590766"/>
          </a:xfrm>
          <a:prstGeom prst="rect">
            <a:avLst/>
          </a:prstGeom>
        </p:spPr>
      </p:pic>
    </p:spTree>
    <p:extLst>
      <p:ext uri="{BB962C8B-B14F-4D97-AF65-F5344CB8AC3E}">
        <p14:creationId xmlns:p14="http://schemas.microsoft.com/office/powerpoint/2010/main" val="546232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ČR  (dle pohlaví)</a:t>
            </a:r>
            <a:endParaRPr lang="cs-CZ" sz="1600" b="1" dirty="0">
              <a:solidFill>
                <a:srgbClr val="BE1E11"/>
              </a:solidFill>
              <a:latin typeface="Helvetica"/>
              <a:cs typeface="Helvetica"/>
            </a:endParaRPr>
          </a:p>
        </p:txBody>
      </p:sp>
      <p:sp>
        <p:nvSpPr>
          <p:cNvPr id="6" name="TextBox 8"/>
          <p:cNvSpPr txBox="1"/>
          <p:nvPr/>
        </p:nvSpPr>
        <p:spPr>
          <a:xfrm>
            <a:off x="323528" y="5725150"/>
            <a:ext cx="4250579"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a:t>
            </a:r>
            <a:r>
              <a:rPr lang="cs-CZ" sz="800" dirty="0" smtClean="0">
                <a:solidFill>
                  <a:srgbClr val="800000"/>
                </a:solidFill>
                <a:latin typeface="Helvetica"/>
                <a:cs typeface="Helvetica"/>
              </a:rPr>
              <a:t>N(ČR ženy)=218, N(ČR muži)=182</a:t>
            </a:r>
          </a:p>
        </p:txBody>
      </p:sp>
      <p:grpSp>
        <p:nvGrpSpPr>
          <p:cNvPr id="2" name="Skupina 1"/>
          <p:cNvGrpSpPr/>
          <p:nvPr/>
        </p:nvGrpSpPr>
        <p:grpSpPr>
          <a:xfrm>
            <a:off x="323528" y="745352"/>
            <a:ext cx="8820472" cy="5094516"/>
            <a:chOff x="323528" y="745352"/>
            <a:chExt cx="8820472" cy="5094516"/>
          </a:xfrm>
        </p:grpSpPr>
        <p:graphicFrame>
          <p:nvGraphicFramePr>
            <p:cNvPr id="7" name="Chart 2"/>
            <p:cNvGraphicFramePr>
              <a:graphicFrameLocks/>
            </p:cNvGraphicFramePr>
            <p:nvPr>
              <p:extLst>
                <p:ext uri="{D42A27DB-BD31-4B8C-83A1-F6EECF244321}">
                  <p14:modId xmlns:p14="http://schemas.microsoft.com/office/powerpoint/2010/main" val="68712289"/>
                </p:ext>
              </p:extLst>
            </p:nvPr>
          </p:nvGraphicFramePr>
          <p:xfrm>
            <a:off x="323528" y="769257"/>
            <a:ext cx="2927672" cy="50706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2"/>
            <p:cNvGraphicFramePr>
              <a:graphicFrameLocks/>
            </p:cNvGraphicFramePr>
            <p:nvPr>
              <p:extLst>
                <p:ext uri="{D42A27DB-BD31-4B8C-83A1-F6EECF244321}">
                  <p14:modId xmlns:p14="http://schemas.microsoft.com/office/powerpoint/2010/main" val="1500354609"/>
                </p:ext>
              </p:extLst>
            </p:nvPr>
          </p:nvGraphicFramePr>
          <p:xfrm>
            <a:off x="5080001" y="745352"/>
            <a:ext cx="4063999" cy="5065120"/>
          </p:xfrm>
          <a:graphic>
            <a:graphicData uri="http://schemas.openxmlformats.org/drawingml/2006/chart">
              <c:chart xmlns:c="http://schemas.openxmlformats.org/drawingml/2006/chart" xmlns:r="http://schemas.openxmlformats.org/officeDocument/2006/relationships" r:id="rId4"/>
            </a:graphicData>
          </a:graphic>
        </p:graphicFrame>
      </p:grpSp>
      <p:cxnSp>
        <p:nvCxnSpPr>
          <p:cNvPr id="5" name="Přímá spojnice 4"/>
          <p:cNvCxnSpPr/>
          <p:nvPr/>
        </p:nvCxnSpPr>
        <p:spPr>
          <a:xfrm>
            <a:off x="323528" y="2902857"/>
            <a:ext cx="8501158" cy="0"/>
          </a:xfrm>
          <a:prstGeom prst="line">
            <a:avLst/>
          </a:prstGeom>
          <a:ln w="12700">
            <a:solidFill>
              <a:srgbClr val="120F71"/>
            </a:solidFill>
            <a:prstDash val="dash"/>
          </a:ln>
        </p:spPr>
        <p:style>
          <a:lnRef idx="2">
            <a:schemeClr val="dk1"/>
          </a:lnRef>
          <a:fillRef idx="0">
            <a:schemeClr val="dk1"/>
          </a:fillRef>
          <a:effectRef idx="1">
            <a:schemeClr val="dk1"/>
          </a:effectRef>
          <a:fontRef idx="minor">
            <a:schemeClr val="tx1"/>
          </a:fontRef>
        </p:style>
      </p:cxnSp>
      <p:sp>
        <p:nvSpPr>
          <p:cNvPr id="12" name="TextovéPole 11"/>
          <p:cNvSpPr txBox="1"/>
          <p:nvPr/>
        </p:nvSpPr>
        <p:spPr>
          <a:xfrm>
            <a:off x="90825" y="1001487"/>
            <a:ext cx="324000" cy="1800000"/>
          </a:xfrm>
          <a:prstGeom prst="rect">
            <a:avLst/>
          </a:prstGeom>
          <a:solidFill>
            <a:schemeClr val="bg1">
              <a:lumMod val="95000"/>
            </a:schemeClr>
          </a:solidFill>
        </p:spPr>
        <p:txBody>
          <a:bodyPr vert="vert270" wrap="square" rtlCol="0" anchor="ctr">
            <a:spAutoFit/>
          </a:bodyPr>
          <a:lstStyle/>
          <a:p>
            <a:pPr algn="ctr"/>
            <a:r>
              <a:rPr lang="cs-CZ" b="1" dirty="0" smtClean="0">
                <a:solidFill>
                  <a:srgbClr val="F34E0D"/>
                </a:solidFill>
              </a:rPr>
              <a:t>ŽENY</a:t>
            </a:r>
            <a:endParaRPr lang="cs-CZ" b="1" dirty="0">
              <a:solidFill>
                <a:srgbClr val="F34E0D"/>
              </a:solidFill>
            </a:endParaRPr>
          </a:p>
        </p:txBody>
      </p:sp>
      <p:sp>
        <p:nvSpPr>
          <p:cNvPr id="14" name="TextovéPole 13"/>
          <p:cNvSpPr txBox="1"/>
          <p:nvPr/>
        </p:nvSpPr>
        <p:spPr>
          <a:xfrm>
            <a:off x="90825" y="3004885"/>
            <a:ext cx="324000" cy="1800000"/>
          </a:xfrm>
          <a:prstGeom prst="rect">
            <a:avLst/>
          </a:prstGeom>
          <a:solidFill>
            <a:schemeClr val="bg1">
              <a:lumMod val="95000"/>
            </a:schemeClr>
          </a:solidFill>
        </p:spPr>
        <p:txBody>
          <a:bodyPr vert="vert270" wrap="square" rtlCol="0" anchor="ctr">
            <a:spAutoFit/>
          </a:bodyPr>
          <a:lstStyle/>
          <a:p>
            <a:pPr algn="ctr"/>
            <a:r>
              <a:rPr lang="cs-CZ" b="1" dirty="0" smtClean="0">
                <a:solidFill>
                  <a:srgbClr val="F34E0D"/>
                </a:solidFill>
              </a:rPr>
              <a:t>MUŽI</a:t>
            </a:r>
            <a:endParaRPr lang="cs-CZ" b="1" dirty="0">
              <a:solidFill>
                <a:srgbClr val="F34E0D"/>
              </a:solidFill>
            </a:endParaRPr>
          </a:p>
        </p:txBody>
      </p:sp>
      <p:sp>
        <p:nvSpPr>
          <p:cNvPr id="21" name="TextovéPole 20"/>
          <p:cNvSpPr txBox="1"/>
          <p:nvPr/>
        </p:nvSpPr>
        <p:spPr>
          <a:xfrm>
            <a:off x="8711835" y="963062"/>
            <a:ext cx="324000" cy="1800000"/>
          </a:xfrm>
          <a:prstGeom prst="rect">
            <a:avLst/>
          </a:prstGeom>
          <a:solidFill>
            <a:schemeClr val="bg1">
              <a:lumMod val="95000"/>
            </a:schemeClr>
          </a:solidFill>
        </p:spPr>
        <p:txBody>
          <a:bodyPr vert="vert" wrap="square" rtlCol="0" anchor="ctr">
            <a:spAutoFit/>
          </a:bodyPr>
          <a:lstStyle/>
          <a:p>
            <a:pPr algn="ctr"/>
            <a:r>
              <a:rPr lang="cs-CZ" b="1" dirty="0" smtClean="0">
                <a:solidFill>
                  <a:srgbClr val="F34E0D"/>
                </a:solidFill>
              </a:rPr>
              <a:t>MUŽI</a:t>
            </a:r>
            <a:endParaRPr lang="cs-CZ" b="1" dirty="0">
              <a:solidFill>
                <a:srgbClr val="F34E0D"/>
              </a:solidFill>
            </a:endParaRPr>
          </a:p>
        </p:txBody>
      </p:sp>
      <p:sp>
        <p:nvSpPr>
          <p:cNvPr id="22" name="TextovéPole 21"/>
          <p:cNvSpPr txBox="1"/>
          <p:nvPr/>
        </p:nvSpPr>
        <p:spPr>
          <a:xfrm>
            <a:off x="8715573" y="3004885"/>
            <a:ext cx="324000" cy="1800000"/>
          </a:xfrm>
          <a:prstGeom prst="rect">
            <a:avLst/>
          </a:prstGeom>
          <a:solidFill>
            <a:schemeClr val="bg1">
              <a:lumMod val="95000"/>
            </a:schemeClr>
          </a:solidFill>
        </p:spPr>
        <p:txBody>
          <a:bodyPr vert="vert" wrap="square" rtlCol="0" anchor="ctr">
            <a:spAutoFit/>
          </a:bodyPr>
          <a:lstStyle/>
          <a:p>
            <a:pPr algn="ctr"/>
            <a:r>
              <a:rPr lang="cs-CZ" b="1" dirty="0" smtClean="0">
                <a:solidFill>
                  <a:srgbClr val="F34E0D"/>
                </a:solidFill>
              </a:rPr>
              <a:t>ŽENY</a:t>
            </a:r>
            <a:endParaRPr lang="cs-CZ" b="1" dirty="0">
              <a:solidFill>
                <a:srgbClr val="F34E0D"/>
              </a:solidFill>
            </a:endParaRPr>
          </a:p>
        </p:txBody>
      </p:sp>
      <p:pic>
        <p:nvPicPr>
          <p:cNvPr id="19" name="Obrázek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9425" y="783772"/>
            <a:ext cx="885371" cy="664028"/>
          </a:xfrm>
          <a:prstGeom prst="rect">
            <a:avLst/>
          </a:prstGeom>
        </p:spPr>
      </p:pic>
      <p:pic>
        <p:nvPicPr>
          <p:cNvPr id="23" name="Obrázek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86495" y="1447800"/>
            <a:ext cx="888000" cy="666000"/>
          </a:xfrm>
          <a:prstGeom prst="rect">
            <a:avLst/>
          </a:prstGeom>
        </p:spPr>
      </p:pic>
      <p:pic>
        <p:nvPicPr>
          <p:cNvPr id="24" name="Obrázek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13846" y="2236857"/>
            <a:ext cx="888000" cy="666000"/>
          </a:xfrm>
          <a:prstGeom prst="rect">
            <a:avLst/>
          </a:prstGeom>
        </p:spPr>
      </p:pic>
      <p:pic>
        <p:nvPicPr>
          <p:cNvPr id="25" name="Obrázek 2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86495" y="2931885"/>
            <a:ext cx="888000" cy="666000"/>
          </a:xfrm>
          <a:prstGeom prst="rect">
            <a:avLst/>
          </a:prstGeom>
        </p:spPr>
      </p:pic>
      <p:pic>
        <p:nvPicPr>
          <p:cNvPr id="26" name="Obrázek 2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99425" y="3597885"/>
            <a:ext cx="888000" cy="666000"/>
          </a:xfrm>
          <a:prstGeom prst="rect">
            <a:avLst/>
          </a:prstGeom>
        </p:spPr>
      </p:pic>
      <p:pic>
        <p:nvPicPr>
          <p:cNvPr id="27" name="Obrázek 2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486495" y="4307427"/>
            <a:ext cx="888000" cy="666000"/>
          </a:xfrm>
          <a:prstGeom prst="rect">
            <a:avLst/>
          </a:prstGeom>
        </p:spPr>
      </p:pic>
      <p:graphicFrame>
        <p:nvGraphicFramePr>
          <p:cNvPr id="17" name="Tabulka 16"/>
          <p:cNvGraphicFramePr>
            <a:graphicFrameLocks noGrp="1"/>
          </p:cNvGraphicFramePr>
          <p:nvPr>
            <p:extLst>
              <p:ext uri="{D42A27DB-BD31-4B8C-83A1-F6EECF244321}">
                <p14:modId xmlns:p14="http://schemas.microsoft.com/office/powerpoint/2010/main" val="2565783191"/>
              </p:ext>
            </p:extLst>
          </p:nvPr>
        </p:nvGraphicFramePr>
        <p:xfrm>
          <a:off x="3570515" y="783768"/>
          <a:ext cx="1888964" cy="4223658"/>
        </p:xfrm>
        <a:graphic>
          <a:graphicData uri="http://schemas.openxmlformats.org/drawingml/2006/table">
            <a:tbl>
              <a:tblPr/>
              <a:tblGrid>
                <a:gridCol w="1888964"/>
              </a:tblGrid>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1</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6</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bl>
          </a:graphicData>
        </a:graphic>
      </p:graphicFrame>
      <p:sp>
        <p:nvSpPr>
          <p:cNvPr id="20" name="Obdélník 19"/>
          <p:cNvSpPr/>
          <p:nvPr/>
        </p:nvSpPr>
        <p:spPr>
          <a:xfrm>
            <a:off x="5805714" y="5728648"/>
            <a:ext cx="3265711" cy="338554"/>
          </a:xfrm>
          <a:prstGeom prst="rect">
            <a:avLst/>
          </a:prstGeom>
        </p:spPr>
        <p:txBody>
          <a:bodyPr wrap="square">
            <a:spAutoFit/>
          </a:bodyPr>
          <a:lstStyle/>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dirty="0"/>
          </a:p>
        </p:txBody>
      </p:sp>
    </p:spTree>
    <p:extLst>
      <p:ext uri="{BB962C8B-B14F-4D97-AF65-F5344CB8AC3E}">
        <p14:creationId xmlns:p14="http://schemas.microsoft.com/office/powerpoint/2010/main" val="3304937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Nošení podpatků</a:t>
            </a:r>
            <a:r>
              <a:rPr lang="cs-CZ" sz="1600" b="1" dirty="0" smtClean="0">
                <a:solidFill>
                  <a:srgbClr val="7391AD"/>
                </a:solidFill>
                <a:latin typeface="Helvetica"/>
                <a:cs typeface="Helvetica"/>
              </a:rPr>
              <a:t> </a:t>
            </a:r>
            <a:r>
              <a:rPr lang="cs-CZ" sz="1600" b="1" dirty="0">
                <a:solidFill>
                  <a:srgbClr val="7391AD"/>
                </a:solidFill>
                <a:latin typeface="Helvetica"/>
                <a:cs typeface="Helvetica"/>
              </a:rPr>
              <a:t>– </a:t>
            </a:r>
            <a:r>
              <a:rPr lang="cs-CZ" sz="1600" b="1" i="1" dirty="0" smtClean="0">
                <a:solidFill>
                  <a:srgbClr val="7391AD"/>
                </a:solidFill>
                <a:latin typeface="Helvetica"/>
                <a:cs typeface="Helvetica"/>
              </a:rPr>
              <a:t>pouze ženy</a:t>
            </a:r>
            <a:r>
              <a:rPr lang="cs-CZ" sz="1600" b="1" dirty="0" smtClean="0">
                <a:solidFill>
                  <a:srgbClr val="BE1E11"/>
                </a:solidFill>
                <a:latin typeface="Helvetica"/>
                <a:cs typeface="Helvetica"/>
              </a:rPr>
              <a:t> </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Nyní vidíte několik situací, při kterých si žena může anebo nemusí brát podpatky. Každou z nich prosím ohodnoťte, zda Vy byste si podpatky </a:t>
            </a:r>
            <a:r>
              <a:rPr lang="it-IT" sz="800" dirty="0" smtClean="0">
                <a:solidFill>
                  <a:srgbClr val="800000"/>
                </a:solidFill>
                <a:latin typeface="Helvetica"/>
                <a:cs typeface="Helvetica"/>
              </a:rPr>
              <a:t>vzala?</a:t>
            </a:r>
            <a:endParaRPr lang="cs-CZ" sz="800" dirty="0" smtClean="0">
              <a:solidFill>
                <a:srgbClr val="800000"/>
              </a:solidFill>
              <a:latin typeface="Helvetica"/>
              <a:cs typeface="Helvetica"/>
            </a:endParaRPr>
          </a:p>
          <a:p>
            <a:r>
              <a:rPr lang="cs-CZ" sz="800" dirty="0" smtClean="0">
                <a:solidFill>
                  <a:srgbClr val="800000"/>
                </a:solidFill>
                <a:latin typeface="Helvetica"/>
                <a:cs typeface="Helvetica"/>
              </a:rPr>
              <a:t>Pouze ženy</a:t>
            </a:r>
            <a:r>
              <a:rPr lang="pt-BR" sz="800" dirty="0" smtClean="0">
                <a:solidFill>
                  <a:srgbClr val="800000"/>
                </a:solidFill>
                <a:latin typeface="Helvetica"/>
                <a:cs typeface="Helvetica"/>
              </a:rPr>
              <a:t>, N(ČR)=</a:t>
            </a:r>
            <a:r>
              <a:rPr lang="cs-CZ" sz="800" dirty="0" smtClean="0">
                <a:solidFill>
                  <a:srgbClr val="800000"/>
                </a:solidFill>
                <a:latin typeface="Helvetica"/>
                <a:cs typeface="Helvetica"/>
              </a:rPr>
              <a:t>218</a:t>
            </a:r>
            <a:r>
              <a:rPr lang="pt-BR" sz="800" dirty="0" smtClean="0">
                <a:solidFill>
                  <a:srgbClr val="800000"/>
                </a:solidFill>
                <a:latin typeface="Helvetica"/>
                <a:cs typeface="Helvetica"/>
              </a:rPr>
              <a:t>, N(SR)N=114</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26512" y="413672"/>
            <a:ext cx="8208912" cy="856328"/>
          </a:xfrm>
        </p:spPr>
        <p:txBody>
          <a:bodyPr>
            <a:normAutofit/>
          </a:bodyPr>
          <a:lstStyle/>
          <a:p>
            <a:pPr algn="just"/>
            <a:r>
              <a:rPr lang="cs-CZ" sz="1400" dirty="0"/>
              <a:t>Slovenky jsou výrazně </a:t>
            </a:r>
            <a:r>
              <a:rPr lang="cs-CZ" sz="1400" dirty="0" err="1"/>
              <a:t>podpatkovitější</a:t>
            </a:r>
            <a:r>
              <a:rPr lang="cs-CZ" sz="1400" dirty="0"/>
              <a:t> než </a:t>
            </a:r>
            <a:r>
              <a:rPr lang="cs-CZ" sz="1400" dirty="0" smtClean="0"/>
              <a:t>Češky. </a:t>
            </a:r>
            <a:r>
              <a:rPr lang="cs-CZ" sz="1400" b="0" dirty="0" smtClean="0">
                <a:solidFill>
                  <a:srgbClr val="800000"/>
                </a:solidFill>
              </a:rPr>
              <a:t>Hlavním zdrojem váhání ohledně podpatků jsou pracovní večeře, pracovní pohovor, pracovní večírek, zkoušk</a:t>
            </a:r>
            <a:r>
              <a:rPr lang="cs-CZ" sz="1400" dirty="0" smtClean="0"/>
              <a:t>a na vysoké, první rande, vítání občánků. </a:t>
            </a:r>
            <a:endParaRPr lang="cs-CZ" sz="1400" b="0" dirty="0" smtClean="0">
              <a:solidFill>
                <a:srgbClr val="800000"/>
              </a:solidFill>
            </a:endParaRPr>
          </a:p>
        </p:txBody>
      </p:sp>
      <p:sp>
        <p:nvSpPr>
          <p:cNvPr id="11" name="Obdélník 10"/>
          <p:cNvSpPr/>
          <p:nvPr/>
        </p:nvSpPr>
        <p:spPr>
          <a:xfrm>
            <a:off x="323528" y="5689420"/>
            <a:ext cx="1848583" cy="230832"/>
          </a:xfrm>
          <a:prstGeom prst="rect">
            <a:avLst/>
          </a:prstGeom>
        </p:spPr>
        <p:txBody>
          <a:bodyPr wrap="none">
            <a:spAutoFit/>
          </a:bodyPr>
          <a:lstStyle/>
          <a:p>
            <a:r>
              <a:rPr lang="cs-CZ" sz="900" i="1" dirty="0" smtClean="0">
                <a:solidFill>
                  <a:srgbClr val="FF0000"/>
                </a:solidFill>
                <a:latin typeface="Helvetica"/>
                <a:cs typeface="Helvetica"/>
              </a:rPr>
              <a:t>*řazeno </a:t>
            </a:r>
            <a:r>
              <a:rPr lang="cs-CZ" sz="900" i="1" dirty="0" smtClean="0">
                <a:solidFill>
                  <a:srgbClr val="FF0000"/>
                </a:solidFill>
                <a:latin typeface="Helvetica"/>
                <a:cs typeface="Helvetica"/>
              </a:rPr>
              <a:t>dle SR </a:t>
            </a:r>
            <a:r>
              <a:rPr lang="cs-CZ" sz="900" i="1" dirty="0" smtClean="0">
                <a:solidFill>
                  <a:srgbClr val="FF0000"/>
                </a:solidFill>
                <a:latin typeface="Helvetica"/>
                <a:cs typeface="Helvetica"/>
              </a:rPr>
              <a:t>a dle top 2-“ano“</a:t>
            </a:r>
            <a:endParaRPr lang="cs-CZ" sz="900" i="1" dirty="0">
              <a:solidFill>
                <a:srgbClr val="FF0000"/>
              </a:solidFill>
            </a:endParaRPr>
          </a:p>
        </p:txBody>
      </p:sp>
      <p:graphicFrame>
        <p:nvGraphicFramePr>
          <p:cNvPr id="10" name="Chart 2"/>
          <p:cNvGraphicFramePr>
            <a:graphicFrameLocks/>
          </p:cNvGraphicFramePr>
          <p:nvPr>
            <p:extLst>
              <p:ext uri="{D42A27DB-BD31-4B8C-83A1-F6EECF244321}">
                <p14:modId xmlns:p14="http://schemas.microsoft.com/office/powerpoint/2010/main" val="1142896959"/>
              </p:ext>
            </p:extLst>
          </p:nvPr>
        </p:nvGraphicFramePr>
        <p:xfrm>
          <a:off x="-4692075" y="1100027"/>
          <a:ext cx="8089900" cy="4775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2"/>
          <p:cNvGraphicFramePr>
            <a:graphicFrameLocks/>
          </p:cNvGraphicFramePr>
          <p:nvPr>
            <p:extLst>
              <p:ext uri="{D42A27DB-BD31-4B8C-83A1-F6EECF244321}">
                <p14:modId xmlns:p14="http://schemas.microsoft.com/office/powerpoint/2010/main" val="2193414100"/>
              </p:ext>
            </p:extLst>
          </p:nvPr>
        </p:nvGraphicFramePr>
        <p:xfrm>
          <a:off x="790860" y="1093097"/>
          <a:ext cx="8089900" cy="482715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Tabulka 13"/>
          <p:cNvGraphicFramePr>
            <a:graphicFrameLocks noGrp="1"/>
          </p:cNvGraphicFramePr>
          <p:nvPr>
            <p:extLst>
              <p:ext uri="{D42A27DB-BD31-4B8C-83A1-F6EECF244321}">
                <p14:modId xmlns:p14="http://schemas.microsoft.com/office/powerpoint/2010/main" val="3657850213"/>
              </p:ext>
            </p:extLst>
          </p:nvPr>
        </p:nvGraphicFramePr>
        <p:xfrm>
          <a:off x="420914" y="781034"/>
          <a:ext cx="8723086" cy="536462"/>
        </p:xfrm>
        <a:graphic>
          <a:graphicData uri="http://schemas.openxmlformats.org/drawingml/2006/table">
            <a:tbl>
              <a:tblPr/>
              <a:tblGrid>
                <a:gridCol w="2714172"/>
                <a:gridCol w="6008914"/>
              </a:tblGrid>
              <a:tr h="536462">
                <a:tc>
                  <a:txBody>
                    <a:bodyPr/>
                    <a:lstStyle/>
                    <a:p>
                      <a:pPr algn="ctr" rtl="0" fontAlgn="b"/>
                      <a:r>
                        <a:rPr lang="cs-CZ" sz="1200" b="1" i="0" u="none" strike="noStrike" dirty="0" smtClean="0">
                          <a:solidFill>
                            <a:srgbClr val="FFA102"/>
                          </a:solidFill>
                          <a:effectLst/>
                          <a:latin typeface="Helvetica"/>
                        </a:rPr>
                        <a:t>Ženy  SR</a:t>
                      </a:r>
                      <a:endParaRPr lang="cs-CZ" sz="1200" b="1" i="0" u="none" strike="noStrike" dirty="0">
                        <a:solidFill>
                          <a:srgbClr val="FFA102"/>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smtClean="0">
                          <a:solidFill>
                            <a:srgbClr val="FFA102"/>
                          </a:solidFill>
                          <a:effectLst/>
                          <a:latin typeface="Helvetica"/>
                        </a:rPr>
                        <a:t>                                                       Ženy</a:t>
                      </a:r>
                      <a:r>
                        <a:rPr lang="cs-CZ" sz="1200" b="1" i="0" u="none" strike="noStrike" baseline="0" dirty="0" smtClean="0">
                          <a:solidFill>
                            <a:srgbClr val="FFA102"/>
                          </a:solidFill>
                          <a:effectLst/>
                          <a:latin typeface="Helvetica"/>
                        </a:rPr>
                        <a:t> Č</a:t>
                      </a:r>
                      <a:r>
                        <a:rPr lang="cs-CZ" sz="1200" b="1" i="0" u="none" strike="noStrike" dirty="0" smtClean="0">
                          <a:solidFill>
                            <a:srgbClr val="FFA102"/>
                          </a:solidFill>
                          <a:effectLst/>
                          <a:latin typeface="Helvetica"/>
                        </a:rPr>
                        <a:t>R</a:t>
                      </a:r>
                      <a:endParaRPr lang="cs-CZ" sz="1200" b="1" i="0" u="none" strike="noStrike" dirty="0">
                        <a:solidFill>
                          <a:srgbClr val="FFA102"/>
                        </a:solidFill>
                        <a:effectLst/>
                        <a:latin typeface="Helvetica"/>
                      </a:endParaRP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2641882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04864"/>
            <a:ext cx="8229600" cy="360040"/>
          </a:xfrm>
        </p:spPr>
        <p:txBody>
          <a:bodyPr>
            <a:noAutofit/>
          </a:bodyPr>
          <a:lstStyle/>
          <a:p>
            <a:r>
              <a:rPr lang="cs-CZ" sz="4000" b="0" dirty="0" smtClean="0"/>
              <a:t>ÚTRATY A SLOVENSKÁ SKŘÍŇ</a:t>
            </a:r>
            <a:endParaRPr lang="en-AU" sz="4000" b="0" dirty="0">
              <a:solidFill>
                <a:srgbClr val="BE1E11"/>
              </a:solidFill>
            </a:endParaRPr>
          </a:p>
        </p:txBody>
      </p:sp>
    </p:spTree>
    <p:extLst>
      <p:ext uri="{BB962C8B-B14F-4D97-AF65-F5344CB8AC3E}">
        <p14:creationId xmlns:p14="http://schemas.microsoft.com/office/powerpoint/2010/main" val="2892757561"/>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5"/>
            <a:ext cx="8202705" cy="5426335"/>
          </a:xfrm>
        </p:spPr>
        <p:txBody>
          <a:bodyPr>
            <a:normAutofit lnSpcReduction="10000"/>
          </a:bodyPr>
          <a:lstStyle/>
          <a:p>
            <a:r>
              <a:rPr lang="cs-CZ" sz="1800" b="1" dirty="0" smtClean="0"/>
              <a:t>Výdaje na oblečení</a:t>
            </a:r>
          </a:p>
          <a:p>
            <a:endParaRPr lang="cs-CZ" sz="1800" b="1" dirty="0">
              <a:solidFill>
                <a:srgbClr val="800000"/>
              </a:solidFill>
            </a:endParaRPr>
          </a:p>
          <a:p>
            <a:r>
              <a:rPr lang="cs-CZ" sz="1800" dirty="0" smtClean="0"/>
              <a:t>Respondenti ze Slovenska vydávají bez ohledu na pohlaví jednoznačně za módu více než respondenti z Česka. Z sledovaných typů oblečení je největší rozdíl u dámských ponožek, kde jsou výdaje Slovenek o 63 % vyšší než Češek.</a:t>
            </a:r>
          </a:p>
          <a:p>
            <a:endParaRPr lang="cs-CZ" sz="1800" dirty="0" smtClean="0"/>
          </a:p>
          <a:p>
            <a:r>
              <a:rPr lang="cs-CZ" sz="1800" dirty="0" smtClean="0"/>
              <a:t>Když dojde na spontánní nákupy oblečení, 27 </a:t>
            </a:r>
            <a:r>
              <a:rPr lang="cs-CZ" sz="1800" dirty="0"/>
              <a:t>% respondentů </a:t>
            </a:r>
            <a:r>
              <a:rPr lang="cs-CZ" sz="1800" dirty="0" smtClean="0"/>
              <a:t>ze Slovenska </a:t>
            </a:r>
            <a:r>
              <a:rPr lang="cs-CZ" sz="1800" dirty="0"/>
              <a:t>je ochotno vydat spontánně za oblečení více jak </a:t>
            </a:r>
            <a:r>
              <a:rPr lang="cs-CZ" sz="1800" dirty="0" smtClean="0"/>
              <a:t>55 EUR (1500 Kč) </a:t>
            </a:r>
            <a:r>
              <a:rPr lang="cs-CZ" sz="1800" dirty="0"/>
              <a:t>a </a:t>
            </a:r>
            <a:r>
              <a:rPr lang="cs-CZ" sz="1800" dirty="0" smtClean="0"/>
              <a:t>větší u Čechů je to jenom 5%.</a:t>
            </a:r>
          </a:p>
          <a:p>
            <a:r>
              <a:rPr lang="cs-CZ" sz="1800" dirty="0" smtClean="0"/>
              <a:t>Za </a:t>
            </a:r>
            <a:r>
              <a:rPr lang="cs-CZ" sz="1800" dirty="0"/>
              <a:t>spontánní nákup oblečení jsou dále </a:t>
            </a:r>
            <a:r>
              <a:rPr lang="cs-CZ" sz="1800" b="1" dirty="0"/>
              <a:t>ochotni vydat více muži </a:t>
            </a:r>
            <a:r>
              <a:rPr lang="cs-CZ" sz="1800" dirty="0"/>
              <a:t>(praktický přístup) a obecně respondenti ze Slovenska</a:t>
            </a:r>
            <a:r>
              <a:rPr lang="cs-CZ" sz="1800" dirty="0" smtClean="0"/>
              <a:t>.</a:t>
            </a:r>
          </a:p>
          <a:p>
            <a:endParaRPr lang="cs-CZ" sz="1800" dirty="0"/>
          </a:p>
          <a:p>
            <a:r>
              <a:rPr lang="cs-CZ" sz="1800" dirty="0" smtClean="0"/>
              <a:t>Za vyššími výdaji na oblečení na Slovensku stojí spíše dražší kusy, než by se na Slovensku toho nakupovalo výrazně více</a:t>
            </a:r>
            <a:r>
              <a:rPr lang="cs-CZ" sz="1800" dirty="0"/>
              <a:t>.</a:t>
            </a:r>
            <a:r>
              <a:rPr lang="cs-CZ" sz="1800" dirty="0" smtClean="0"/>
              <a:t> Například </a:t>
            </a:r>
            <a:r>
              <a:rPr lang="cs-CZ" sz="1800" dirty="0"/>
              <a:t>žena </a:t>
            </a:r>
            <a:r>
              <a:rPr lang="cs-CZ" sz="1800" dirty="0" smtClean="0"/>
              <a:t>z obou zemí si ročně koupí </a:t>
            </a:r>
            <a:r>
              <a:rPr lang="cs-CZ" sz="1800" dirty="0"/>
              <a:t>5 svršků, 3 kalhoty a 2 kabelky</a:t>
            </a:r>
            <a:r>
              <a:rPr lang="cs-CZ" sz="1800" dirty="0" smtClean="0"/>
              <a:t>.</a:t>
            </a:r>
          </a:p>
          <a:p>
            <a:r>
              <a:rPr lang="cs-CZ" sz="1800" dirty="0" smtClean="0"/>
              <a:t>Stejně tak v kusech </a:t>
            </a:r>
            <a:r>
              <a:rPr lang="cs-CZ" sz="1800" dirty="0"/>
              <a:t>oblečení </a:t>
            </a:r>
            <a:r>
              <a:rPr lang="cs-CZ" sz="1800" dirty="0" smtClean="0"/>
              <a:t>v šatníku není </a:t>
            </a:r>
            <a:r>
              <a:rPr lang="cs-CZ" sz="1800" dirty="0"/>
              <a:t>mezi Českem a Slovenskem </a:t>
            </a:r>
            <a:r>
              <a:rPr lang="cs-CZ" sz="1800" dirty="0" smtClean="0"/>
              <a:t>výrazný rozdíl</a:t>
            </a:r>
            <a:r>
              <a:rPr lang="cs-CZ" sz="1800" dirty="0"/>
              <a:t>.</a:t>
            </a:r>
          </a:p>
        </p:txBody>
      </p:sp>
    </p:spTree>
    <p:extLst>
      <p:ext uri="{BB962C8B-B14F-4D97-AF65-F5344CB8AC3E}">
        <p14:creationId xmlns:p14="http://schemas.microsoft.com/office/powerpoint/2010/main" val="3939719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5"/>
            <a:ext cx="8202705" cy="5426335"/>
          </a:xfrm>
        </p:spPr>
        <p:txBody>
          <a:bodyPr>
            <a:normAutofit/>
          </a:bodyPr>
          <a:lstStyle/>
          <a:p>
            <a:r>
              <a:rPr lang="cs-CZ" sz="1800" b="1" dirty="0" smtClean="0"/>
              <a:t>Vybavení šatníku</a:t>
            </a:r>
          </a:p>
          <a:p>
            <a:endParaRPr lang="cs-CZ" sz="1800" b="1" dirty="0">
              <a:solidFill>
                <a:srgbClr val="800000"/>
              </a:solidFill>
            </a:endParaRPr>
          </a:p>
          <a:p>
            <a:pPr algn="just"/>
            <a:r>
              <a:rPr lang="cs-CZ" sz="1800" dirty="0" smtClean="0"/>
              <a:t>Na slovenského </a:t>
            </a:r>
            <a:r>
              <a:rPr lang="cs-CZ" sz="1800" dirty="0"/>
              <a:t>muže připadá </a:t>
            </a:r>
            <a:r>
              <a:rPr lang="cs-CZ" sz="1800" dirty="0" smtClean="0"/>
              <a:t>26 </a:t>
            </a:r>
            <a:r>
              <a:rPr lang="cs-CZ" sz="1800" dirty="0"/>
              <a:t>svršků, zatímco na </a:t>
            </a:r>
            <a:r>
              <a:rPr lang="cs-CZ" sz="1800" dirty="0" smtClean="0"/>
              <a:t>ženu 27. Zatímco česká žena má více svršků než slovenská(31 ks), Slovenky mívají zase v průměru více kabelek a bot na podpatku.</a:t>
            </a:r>
          </a:p>
          <a:p>
            <a:pPr algn="just"/>
            <a:endParaRPr lang="cs-CZ" sz="1800" dirty="0" smtClean="0"/>
          </a:p>
          <a:p>
            <a:r>
              <a:rPr lang="cs-CZ" sz="1800" dirty="0" smtClean="0"/>
              <a:t>Slovenky se liší i v </a:t>
            </a:r>
            <a:r>
              <a:rPr lang="cs-CZ" sz="1800" dirty="0"/>
              <a:t>tom, jak nosí podpatky, </a:t>
            </a:r>
            <a:r>
              <a:rPr lang="cs-CZ" sz="1800" dirty="0" smtClean="0"/>
              <a:t>když je volí </a:t>
            </a:r>
            <a:r>
              <a:rPr lang="cs-CZ" sz="1800" dirty="0"/>
              <a:t>i v situacích, kdy by si je české ženy </a:t>
            </a:r>
            <a:r>
              <a:rPr lang="cs-CZ" sz="1800" dirty="0" smtClean="0"/>
              <a:t>nevzaly. Češky ohledně podpatků více váhají a hlavním </a:t>
            </a:r>
            <a:r>
              <a:rPr lang="cs-CZ" sz="1800" dirty="0"/>
              <a:t>zdrojem </a:t>
            </a:r>
            <a:r>
              <a:rPr lang="cs-CZ" sz="1800" dirty="0" smtClean="0"/>
              <a:t>nejistoty ohledně </a:t>
            </a:r>
            <a:r>
              <a:rPr lang="cs-CZ" sz="1800" dirty="0"/>
              <a:t>podpatků jsou </a:t>
            </a:r>
            <a:r>
              <a:rPr lang="cs-CZ" sz="1800" dirty="0" smtClean="0"/>
              <a:t>příležitosti jako pracovní </a:t>
            </a:r>
            <a:r>
              <a:rPr lang="cs-CZ" sz="1800" dirty="0"/>
              <a:t>večeře, pracovní pohovor, pracovní večírek, zkouška na vysoké, první </a:t>
            </a:r>
            <a:r>
              <a:rPr lang="cs-CZ" sz="1800" dirty="0" smtClean="0"/>
              <a:t>rande či </a:t>
            </a:r>
            <a:r>
              <a:rPr lang="cs-CZ" sz="1800" dirty="0"/>
              <a:t>vítání občánků. </a:t>
            </a:r>
            <a:endParaRPr lang="cs-CZ" sz="1800" dirty="0" smtClean="0"/>
          </a:p>
          <a:p>
            <a:endParaRPr lang="cs-CZ" sz="1800" dirty="0"/>
          </a:p>
          <a:p>
            <a:r>
              <a:rPr lang="cs-CZ" sz="1800" dirty="0" smtClean="0"/>
              <a:t>S tím souvisí i fakt, že zatímco v Česku lidé považují za základ svého oblečení tričko a džíny doplněné mikinou, na Slovensku je dvojice triko a džíny doplněna právě botami.</a:t>
            </a:r>
            <a:endParaRPr lang="cs-CZ" sz="1800" dirty="0"/>
          </a:p>
          <a:p>
            <a:endParaRPr lang="cs-CZ" sz="1800" dirty="0"/>
          </a:p>
          <a:p>
            <a:endParaRPr lang="cs-CZ" sz="1800" dirty="0"/>
          </a:p>
          <a:p>
            <a:pPr algn="just"/>
            <a:endParaRPr lang="cs-CZ" sz="1800" dirty="0"/>
          </a:p>
          <a:p>
            <a:pPr algn="just"/>
            <a:endParaRPr lang="cs-CZ" sz="1800" dirty="0"/>
          </a:p>
          <a:p>
            <a:pPr algn="just"/>
            <a:endParaRPr lang="cs-CZ" sz="1800" dirty="0"/>
          </a:p>
          <a:p>
            <a:pPr algn="just"/>
            <a:endParaRPr lang="cs-CZ" sz="1800" dirty="0"/>
          </a:p>
          <a:p>
            <a:endParaRPr lang="cs-CZ" sz="1800" dirty="0"/>
          </a:p>
        </p:txBody>
      </p:sp>
    </p:spTree>
    <p:extLst>
      <p:ext uri="{BB962C8B-B14F-4D97-AF65-F5344CB8AC3E}">
        <p14:creationId xmlns:p14="http://schemas.microsoft.com/office/powerpoint/2010/main" val="63329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Měsíční útrata za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Kolik přibližně vydáváte měsíčně za následující druhy oblečení</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cs-CZ" sz="800" dirty="0">
                <a:solidFill>
                  <a:srgbClr val="800000"/>
                </a:solidFill>
                <a:latin typeface="Helvetica"/>
                <a:cs typeface="Helvetica"/>
              </a:rPr>
              <a:t>N(ČR ženy)=218, N(ČR muži)=182 </a:t>
            </a:r>
            <a:r>
              <a:rPr lang="en-US" sz="800" dirty="0">
                <a:solidFill>
                  <a:srgbClr val="800000"/>
                </a:solidFill>
                <a:latin typeface="Helvetica"/>
                <a:cs typeface="Helvetica"/>
              </a:rPr>
              <a:t>|</a:t>
            </a:r>
            <a:r>
              <a:rPr lang="cs-CZ" sz="800" dirty="0">
                <a:solidFill>
                  <a:srgbClr val="800000"/>
                </a:solidFill>
                <a:latin typeface="Helvetica"/>
                <a:cs typeface="Helvetica"/>
              </a:rPr>
              <a:t>N(SR </a:t>
            </a:r>
            <a:r>
              <a:rPr lang="cs-CZ" sz="800" dirty="0" smtClean="0">
                <a:solidFill>
                  <a:srgbClr val="800000"/>
                </a:solidFill>
                <a:latin typeface="Helvetica"/>
                <a:cs typeface="Helvetica"/>
              </a:rPr>
              <a:t>ženy)N=114, </a:t>
            </a:r>
            <a:r>
              <a:rPr lang="cs-CZ" sz="800" dirty="0">
                <a:solidFill>
                  <a:srgbClr val="800000"/>
                </a:solidFill>
                <a:latin typeface="Helvetica"/>
                <a:cs typeface="Helvetica"/>
              </a:rPr>
              <a:t>N(SR </a:t>
            </a:r>
            <a:r>
              <a:rPr lang="cs-CZ" sz="800" dirty="0" smtClean="0">
                <a:solidFill>
                  <a:srgbClr val="800000"/>
                </a:solidFill>
                <a:latin typeface="Helvetica"/>
                <a:cs typeface="Helvetica"/>
              </a:rPr>
              <a:t>muži)N=91</a:t>
            </a:r>
            <a:endParaRPr lang="cs-CZ" sz="800" dirty="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Muži vydají za ponožky více než ženy. Slovenské ženy vydávají za módu ve všech ohledech více než ty české. </a:t>
            </a:r>
          </a:p>
        </p:txBody>
      </p:sp>
      <p:graphicFrame>
        <p:nvGraphicFramePr>
          <p:cNvPr id="8" name="Tabulka 7"/>
          <p:cNvGraphicFramePr>
            <a:graphicFrameLocks noGrp="1"/>
          </p:cNvGraphicFramePr>
          <p:nvPr>
            <p:extLst>
              <p:ext uri="{D42A27DB-BD31-4B8C-83A1-F6EECF244321}">
                <p14:modId xmlns:p14="http://schemas.microsoft.com/office/powerpoint/2010/main" val="606527205"/>
              </p:ext>
            </p:extLst>
          </p:nvPr>
        </p:nvGraphicFramePr>
        <p:xfrm>
          <a:off x="323529" y="1237130"/>
          <a:ext cx="8497744" cy="4383740"/>
        </p:xfrm>
        <a:graphic>
          <a:graphicData uri="http://schemas.openxmlformats.org/drawingml/2006/table">
            <a:tbl>
              <a:tblPr/>
              <a:tblGrid>
                <a:gridCol w="901994"/>
                <a:gridCol w="759575"/>
                <a:gridCol w="759575"/>
                <a:gridCol w="759575"/>
                <a:gridCol w="759575"/>
                <a:gridCol w="759575"/>
                <a:gridCol w="759575"/>
                <a:gridCol w="759575"/>
                <a:gridCol w="759575"/>
                <a:gridCol w="759575"/>
                <a:gridCol w="759575"/>
              </a:tblGrid>
              <a:tr h="258215">
                <a:tc rowSpan="3">
                  <a:txBody>
                    <a:bodyPr/>
                    <a:lstStyle/>
                    <a:p>
                      <a:pPr algn="ctr" rtl="0" fontAlgn="ctr"/>
                      <a:r>
                        <a:rPr lang="cs-CZ" sz="1100" b="1" i="0" u="none" strike="noStrike" dirty="0">
                          <a:solidFill>
                            <a:srgbClr val="FFFFFF"/>
                          </a:solidFill>
                          <a:effectLst/>
                          <a:latin typeface="Helvetica"/>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gridSpan="5">
                  <a:txBody>
                    <a:bodyPr/>
                    <a:lstStyle/>
                    <a:p>
                      <a:pPr algn="ctr" rtl="0" fontAlgn="ctr"/>
                      <a:r>
                        <a:rPr lang="cs-CZ" sz="1400" b="1" i="0" u="none" strike="noStrike" dirty="0">
                          <a:solidFill>
                            <a:srgbClr val="FFA102"/>
                          </a:solidFill>
                          <a:effectLst/>
                          <a:latin typeface="Helvetica"/>
                        </a:rPr>
                        <a:t>SR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5">
                  <a:txBody>
                    <a:bodyPr/>
                    <a:lstStyle/>
                    <a:p>
                      <a:pPr algn="ctr" rtl="0" fontAlgn="ctr"/>
                      <a:r>
                        <a:rPr lang="cs-CZ" sz="1400" b="1" i="0" u="none" strike="noStrike" dirty="0">
                          <a:solidFill>
                            <a:srgbClr val="FFA102"/>
                          </a:solidFill>
                          <a:effectLst/>
                          <a:latin typeface="Helvetica"/>
                        </a:rPr>
                        <a:t>ČR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217309">
                <a:tc vMerge="1">
                  <a:txBody>
                    <a:bodyPr/>
                    <a:lstStyle/>
                    <a:p>
                      <a:endParaRPr lang="cs-CZ"/>
                    </a:p>
                  </a:txBody>
                  <a:tcPr/>
                </a:tc>
                <a:tc gridSpan="3">
                  <a:txBody>
                    <a:bodyPr/>
                    <a:lstStyle/>
                    <a:p>
                      <a:pPr algn="ctr" rtl="0" fontAlgn="ctr"/>
                      <a:r>
                        <a:rPr lang="cs-CZ" sz="1000" b="1" i="0" u="none" strike="noStrike">
                          <a:solidFill>
                            <a:srgbClr val="FFFFFF"/>
                          </a:solidFill>
                          <a:effectLst/>
                          <a:latin typeface="Helvetica"/>
                        </a:rPr>
                        <a:t>Ženy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gridSpan="2">
                  <a:txBody>
                    <a:bodyPr/>
                    <a:lstStyle/>
                    <a:p>
                      <a:pPr algn="ctr" rtl="0" fontAlgn="ctr"/>
                      <a:r>
                        <a:rPr lang="cs-CZ" sz="1000" b="1" i="0" u="none" strike="noStrike">
                          <a:solidFill>
                            <a:srgbClr val="FFFFFF"/>
                          </a:solidFill>
                          <a:effectLst/>
                          <a:latin typeface="Helvetica"/>
                        </a:rPr>
                        <a:t>Muži</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gridSpan="3">
                  <a:txBody>
                    <a:bodyPr/>
                    <a:lstStyle/>
                    <a:p>
                      <a:pPr algn="ctr" rtl="0" fontAlgn="ctr"/>
                      <a:r>
                        <a:rPr lang="cs-CZ" sz="1000" b="1" i="0" u="none" strike="noStrike">
                          <a:solidFill>
                            <a:srgbClr val="FFFFFF"/>
                          </a:solidFill>
                          <a:effectLst/>
                          <a:latin typeface="Helvetica"/>
                        </a:rPr>
                        <a:t>Ženy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gridSpan="2">
                  <a:txBody>
                    <a:bodyPr/>
                    <a:lstStyle/>
                    <a:p>
                      <a:pPr algn="ctr" rtl="0" fontAlgn="ctr"/>
                      <a:r>
                        <a:rPr lang="cs-CZ" sz="1000" b="1" i="0" u="none" strike="noStrike">
                          <a:solidFill>
                            <a:srgbClr val="FFFFFF"/>
                          </a:solidFill>
                          <a:effectLst/>
                          <a:latin typeface="Helvetica"/>
                        </a:rPr>
                        <a:t>Muži</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r>
              <a:tr h="421836">
                <a:tc vMerge="1">
                  <a:txBody>
                    <a:bodyPr/>
                    <a:lstStyle/>
                    <a:p>
                      <a:endParaRPr lang="cs-CZ"/>
                    </a:p>
                  </a:txBody>
                  <a:tcPr/>
                </a:tc>
                <a:tc>
                  <a:txBody>
                    <a:bodyPr/>
                    <a:lstStyle/>
                    <a:p>
                      <a:pPr algn="l" rtl="0" fontAlgn="ctr"/>
                      <a:r>
                        <a:rPr lang="cs-CZ" sz="1000" b="1" i="0" u="none" strike="noStrike">
                          <a:solidFill>
                            <a:srgbClr val="FFFFFF"/>
                          </a:solidFill>
                          <a:effectLst/>
                          <a:latin typeface="Helvetica"/>
                        </a:rPr>
                        <a:t>Podprsenky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Ponožky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Trenky</a:t>
                      </a:r>
                      <a:r>
                        <a:rPr lang="cs-CZ" sz="1000" b="1" i="0" u="none" strike="noStrike" dirty="0" smtClean="0">
                          <a:solidFill>
                            <a:srgbClr val="FFFFFF"/>
                          </a:solidFill>
                          <a:effectLst/>
                          <a:latin typeface="Helvetica"/>
                        </a:rPr>
                        <a:t>/</a:t>
                      </a:r>
                    </a:p>
                    <a:p>
                      <a:pPr algn="l" rtl="0" fontAlgn="ctr"/>
                      <a:r>
                        <a:rPr lang="cs-CZ" sz="1000" b="1" i="0" u="none" strike="noStrike" dirty="0" smtClean="0">
                          <a:solidFill>
                            <a:srgbClr val="FFFFFF"/>
                          </a:solidFill>
                          <a:effectLst/>
                          <a:latin typeface="Helvetica"/>
                        </a:rPr>
                        <a:t>nohavičky</a:t>
                      </a:r>
                      <a:endParaRPr lang="cs-CZ" sz="1000" b="1" i="0" u="none" strike="noStrike" dirty="0">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Ponožky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Trenky</a:t>
                      </a:r>
                      <a:r>
                        <a:rPr lang="cs-CZ" sz="1000" b="1" i="0" u="none" strike="noStrike" dirty="0" smtClean="0">
                          <a:solidFill>
                            <a:srgbClr val="FFFFFF"/>
                          </a:solidFill>
                          <a:effectLst/>
                          <a:latin typeface="Helvetica"/>
                        </a:rPr>
                        <a:t>/</a:t>
                      </a:r>
                    </a:p>
                    <a:p>
                      <a:pPr algn="l" rtl="0" fontAlgn="ctr"/>
                      <a:r>
                        <a:rPr lang="cs-CZ" sz="1000" b="1" i="0" u="none" strike="noStrike" dirty="0" smtClean="0">
                          <a:solidFill>
                            <a:srgbClr val="FFFFFF"/>
                          </a:solidFill>
                          <a:effectLst/>
                          <a:latin typeface="Helvetica"/>
                        </a:rPr>
                        <a:t>nohavičky</a:t>
                      </a:r>
                      <a:endParaRPr lang="cs-CZ" sz="1000" b="1" i="0" u="none" strike="noStrike" dirty="0">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Podprsenky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Ponožky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Trenky</a:t>
                      </a:r>
                      <a:r>
                        <a:rPr lang="cs-CZ" sz="1000" b="1" i="0" u="none" strike="noStrike" dirty="0" smtClean="0">
                          <a:solidFill>
                            <a:srgbClr val="FFFFFF"/>
                          </a:solidFill>
                          <a:effectLst/>
                          <a:latin typeface="Helvetica"/>
                        </a:rPr>
                        <a:t>/</a:t>
                      </a:r>
                    </a:p>
                    <a:p>
                      <a:pPr algn="l" rtl="0" fontAlgn="ctr"/>
                      <a:r>
                        <a:rPr lang="cs-CZ" sz="1000" b="1" i="0" u="none" strike="noStrike" dirty="0" smtClean="0">
                          <a:solidFill>
                            <a:srgbClr val="FFFFFF"/>
                          </a:solidFill>
                          <a:effectLst/>
                          <a:latin typeface="Helvetica"/>
                        </a:rPr>
                        <a:t>nohavičky</a:t>
                      </a:r>
                      <a:endParaRPr lang="cs-CZ" sz="1000" b="1" i="0" u="none" strike="noStrike" dirty="0">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Ponožky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Trenky</a:t>
                      </a:r>
                      <a:r>
                        <a:rPr lang="cs-CZ" sz="1000" b="1" i="0" u="none" strike="noStrike" dirty="0" smtClean="0">
                          <a:solidFill>
                            <a:srgbClr val="FFFFFF"/>
                          </a:solidFill>
                          <a:effectLst/>
                          <a:latin typeface="Helvetica"/>
                        </a:rPr>
                        <a:t>/</a:t>
                      </a:r>
                    </a:p>
                    <a:p>
                      <a:pPr algn="l" rtl="0" fontAlgn="ctr"/>
                      <a:r>
                        <a:rPr lang="cs-CZ" sz="1000" b="1" i="0" u="none" strike="noStrike" dirty="0" smtClean="0">
                          <a:solidFill>
                            <a:srgbClr val="FFFFFF"/>
                          </a:solidFill>
                          <a:effectLst/>
                          <a:latin typeface="Helvetica"/>
                        </a:rPr>
                        <a:t>nohavičky</a:t>
                      </a:r>
                      <a:endParaRPr lang="cs-CZ" sz="1000" b="1" i="0" u="none" strike="noStrike" dirty="0">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r>
              <a:tr h="217309">
                <a:tc>
                  <a:txBody>
                    <a:bodyPr/>
                    <a:lstStyle/>
                    <a:p>
                      <a:pPr algn="l" rtl="0" fontAlgn="ctr"/>
                      <a:r>
                        <a:rPr lang="cs-CZ" sz="1000" b="1" i="0" u="none" strike="noStrike" dirty="0">
                          <a:solidFill>
                            <a:srgbClr val="FFFFFF"/>
                          </a:solidFill>
                          <a:effectLst/>
                          <a:latin typeface="Helvetica"/>
                        </a:rPr>
                        <a:t>Do 2,5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A"/>
                    </a:solidFill>
                  </a:tcPr>
                </a:tc>
                <a:tc>
                  <a:txBody>
                    <a:bodyPr/>
                    <a:lstStyle/>
                    <a:p>
                      <a:pPr algn="ctr" rtl="0" fontAlgn="ctr"/>
                      <a:r>
                        <a:rPr lang="cs-CZ" sz="1000" b="1" i="1" u="none" strike="noStrike">
                          <a:solidFill>
                            <a:srgbClr val="002F5E"/>
                          </a:solidFill>
                          <a:effectLst/>
                          <a:latin typeface="Helvetica"/>
                        </a:rPr>
                        <a:t>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D78"/>
                    </a:solidFill>
                  </a:tcPr>
                </a:tc>
                <a:tc>
                  <a:txBody>
                    <a:bodyPr/>
                    <a:lstStyle/>
                    <a:p>
                      <a:pPr algn="ctr" rtl="0" fontAlgn="ctr"/>
                      <a:r>
                        <a:rPr lang="cs-CZ" sz="1000" b="1" i="1" u="none" strike="noStrike">
                          <a:solidFill>
                            <a:srgbClr val="002F5E"/>
                          </a:solidFill>
                          <a:effectLst/>
                          <a:latin typeface="Helvetica"/>
                        </a:rPr>
                        <a:t>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9F"/>
                    </a:solidFill>
                  </a:tcPr>
                </a:tc>
                <a:tc>
                  <a:txBody>
                    <a:bodyPr/>
                    <a:lstStyle/>
                    <a:p>
                      <a:pPr algn="ctr" rtl="0" fontAlgn="ctr"/>
                      <a:r>
                        <a:rPr lang="cs-CZ" sz="1000" b="1" i="1" u="none" strike="noStrike">
                          <a:solidFill>
                            <a:srgbClr val="002F5E"/>
                          </a:solidFill>
                          <a:effectLst/>
                          <a:latin typeface="Helvetica"/>
                        </a:rPr>
                        <a:t>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D4D"/>
                    </a:solidFill>
                  </a:tcPr>
                </a:tc>
                <a:tc>
                  <a:txBody>
                    <a:bodyPr/>
                    <a:lstStyle/>
                    <a:p>
                      <a:pPr algn="ctr" rtl="0" fontAlgn="ctr"/>
                      <a:r>
                        <a:rPr lang="cs-CZ" sz="1000" b="1" i="1" u="none" strike="noStrike">
                          <a:solidFill>
                            <a:srgbClr val="002F5E"/>
                          </a:solidFill>
                          <a:effectLst/>
                          <a:latin typeface="Helvetica"/>
                        </a:rPr>
                        <a:t>32%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664"/>
                    </a:solidFill>
                  </a:tcPr>
                </a:tc>
                <a:tc>
                  <a:txBody>
                    <a:bodyPr/>
                    <a:lstStyle/>
                    <a:p>
                      <a:pPr algn="ctr" rtl="0" fontAlgn="ctr"/>
                      <a:r>
                        <a:rPr lang="cs-CZ" sz="1000" b="1" i="1" u="none" strike="noStrike">
                          <a:solidFill>
                            <a:srgbClr val="002F5E"/>
                          </a:solidFill>
                          <a:effectLst/>
                          <a:latin typeface="Helvetica"/>
                        </a:rPr>
                        <a:t>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F7E"/>
                    </a:solidFill>
                  </a:tcPr>
                </a:tc>
                <a:tc>
                  <a:txBody>
                    <a:bodyPr/>
                    <a:lstStyle/>
                    <a:p>
                      <a:pPr algn="ctr" rtl="0" fontAlgn="ctr"/>
                      <a:r>
                        <a:rPr lang="cs-CZ" sz="1000" b="1" i="1" u="none" strike="noStrike">
                          <a:solidFill>
                            <a:srgbClr val="002F5E"/>
                          </a:solidFill>
                          <a:effectLst/>
                          <a:latin typeface="Helvetica"/>
                        </a:rPr>
                        <a:t>52%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D77"/>
                    </a:solidFill>
                  </a:tcPr>
                </a:tc>
                <a:tc>
                  <a:txBody>
                    <a:bodyPr/>
                    <a:lstStyle/>
                    <a:p>
                      <a:pPr algn="ctr" rtl="0" fontAlgn="ctr"/>
                      <a:r>
                        <a:rPr lang="cs-CZ" sz="1000" b="1" i="1" u="none" strike="noStrike">
                          <a:solidFill>
                            <a:srgbClr val="002F5E"/>
                          </a:solidFill>
                          <a:effectLst/>
                          <a:latin typeface="Helvetica"/>
                        </a:rPr>
                        <a:t>40%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63A"/>
                    </a:solidFill>
                  </a:tcPr>
                </a:tc>
                <a:tc>
                  <a:txBody>
                    <a:bodyPr/>
                    <a:lstStyle/>
                    <a:p>
                      <a:pPr algn="ctr" rtl="0" fontAlgn="ctr"/>
                      <a:r>
                        <a:rPr lang="cs-CZ" sz="1000" b="1" i="1" u="none" strike="noStrike">
                          <a:solidFill>
                            <a:srgbClr val="002F5E"/>
                          </a:solidFill>
                          <a:effectLst/>
                          <a:latin typeface="Helvetica"/>
                        </a:rPr>
                        <a:t>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C76"/>
                    </a:solidFill>
                  </a:tcPr>
                </a:tc>
              </a:tr>
              <a:tr h="217309">
                <a:tc>
                  <a:txBody>
                    <a:bodyPr/>
                    <a:lstStyle/>
                    <a:p>
                      <a:pPr algn="l" rtl="0" fontAlgn="ctr"/>
                      <a:r>
                        <a:rPr lang="cs-CZ" sz="1000" b="1" i="0" u="none" strike="noStrike">
                          <a:solidFill>
                            <a:srgbClr val="FFFFFF"/>
                          </a:solidFill>
                          <a:effectLst/>
                          <a:latin typeface="Helvetica"/>
                        </a:rPr>
                        <a:t>2,51-5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9F"/>
                    </a:solidFill>
                  </a:tcPr>
                </a:tc>
                <a:tc>
                  <a:txBody>
                    <a:bodyPr/>
                    <a:lstStyle/>
                    <a:p>
                      <a:pPr algn="ctr" rtl="0" fontAlgn="ctr"/>
                      <a:r>
                        <a:rPr lang="cs-CZ" sz="1000" b="1" i="1" u="none" strike="noStrike">
                          <a:solidFill>
                            <a:srgbClr val="002F5E"/>
                          </a:solidFill>
                          <a:effectLst/>
                          <a:latin typeface="Helvetica"/>
                        </a:rPr>
                        <a:t>42%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230"/>
                    </a:solidFill>
                  </a:tcPr>
                </a:tc>
                <a:tc>
                  <a:txBody>
                    <a:bodyPr/>
                    <a:lstStyle/>
                    <a:p>
                      <a:pPr algn="ctr" rtl="0" fontAlgn="ctr"/>
                      <a:r>
                        <a:rPr lang="cs-CZ" sz="1000" b="1" i="1" u="none" strike="noStrike">
                          <a:solidFill>
                            <a:srgbClr val="002F5E"/>
                          </a:solidFill>
                          <a:effectLst/>
                          <a:latin typeface="Helvetica"/>
                        </a:rPr>
                        <a:t>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869"/>
                    </a:solidFill>
                  </a:tcPr>
                </a:tc>
                <a:tc>
                  <a:txBody>
                    <a:bodyPr/>
                    <a:lstStyle/>
                    <a:p>
                      <a:pPr algn="ctr" rtl="0" fontAlgn="ctr"/>
                      <a:r>
                        <a:rPr lang="cs-CZ" sz="1000" b="1" i="1" u="none" strike="noStrike">
                          <a:solidFill>
                            <a:srgbClr val="002F5E"/>
                          </a:solidFill>
                          <a:effectLst/>
                          <a:latin typeface="Helvetica"/>
                        </a:rPr>
                        <a:t>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35C"/>
                    </a:solidFill>
                  </a:tcPr>
                </a:tc>
                <a:tc>
                  <a:txBody>
                    <a:bodyPr/>
                    <a:lstStyle/>
                    <a:p>
                      <a:pPr algn="ctr" rtl="0" fontAlgn="ctr"/>
                      <a:r>
                        <a:rPr lang="cs-CZ" sz="1000" b="1" i="1" u="none" strike="noStrike" dirty="0">
                          <a:solidFill>
                            <a:srgbClr val="002F5E"/>
                          </a:solidFill>
                          <a:effectLst/>
                          <a:latin typeface="Helvetica"/>
                        </a:rPr>
                        <a:t>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35C"/>
                    </a:solidFill>
                  </a:tcPr>
                </a:tc>
                <a:tc>
                  <a:txBody>
                    <a:bodyPr/>
                    <a:lstStyle/>
                    <a:p>
                      <a:pPr algn="ctr" rtl="0" fontAlgn="ctr"/>
                      <a:r>
                        <a:rPr lang="cs-CZ" sz="1000" b="1" i="1" u="none" strike="noStrike">
                          <a:solidFill>
                            <a:srgbClr val="002F5E"/>
                          </a:solidFill>
                          <a:effectLst/>
                          <a:latin typeface="Helvetica"/>
                        </a:rPr>
                        <a:t>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0"/>
                    </a:solidFill>
                  </a:tcPr>
                </a:tc>
                <a:tc>
                  <a:txBody>
                    <a:bodyPr/>
                    <a:lstStyle/>
                    <a:p>
                      <a:pPr algn="ctr" rtl="0" fontAlgn="ctr"/>
                      <a:r>
                        <a:rPr lang="cs-CZ" sz="1000" b="1" i="1" u="none" strike="noStrike">
                          <a:solidFill>
                            <a:srgbClr val="002F5E"/>
                          </a:solidFill>
                          <a:effectLst/>
                          <a:latin typeface="Helvetica"/>
                        </a:rPr>
                        <a:t>29%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B73"/>
                    </a:solidFill>
                  </a:tcPr>
                </a:tc>
                <a:tc>
                  <a:txBody>
                    <a:bodyPr/>
                    <a:lstStyle/>
                    <a:p>
                      <a:pPr algn="ctr" rtl="0" fontAlgn="ctr"/>
                      <a:r>
                        <a:rPr lang="cs-CZ" sz="1000" b="1" i="1" u="none" strike="noStrike">
                          <a:solidFill>
                            <a:srgbClr val="002F5E"/>
                          </a:solidFill>
                          <a:effectLst/>
                          <a:latin typeface="Helvetica"/>
                        </a:rPr>
                        <a:t>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F7E"/>
                    </a:solidFill>
                  </a:tcPr>
                </a:tc>
                <a:tc>
                  <a:txBody>
                    <a:bodyPr/>
                    <a:lstStyle/>
                    <a:p>
                      <a:pPr algn="ctr" rtl="0" fontAlgn="ctr"/>
                      <a:r>
                        <a:rPr lang="cs-CZ" sz="1000" b="1" i="1" u="none" strike="noStrike">
                          <a:solidFill>
                            <a:srgbClr val="002F5E"/>
                          </a:solidFill>
                          <a:effectLst/>
                          <a:latin typeface="Helvetica"/>
                        </a:rPr>
                        <a:t>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96C"/>
                    </a:solidFill>
                  </a:tcPr>
                </a:tc>
                <a:tc>
                  <a:txBody>
                    <a:bodyPr/>
                    <a:lstStyle/>
                    <a:p>
                      <a:pPr algn="ctr" rtl="0" fontAlgn="ctr"/>
                      <a:r>
                        <a:rPr lang="cs-CZ" sz="1000" b="1" i="1" u="none" strike="noStrike">
                          <a:solidFill>
                            <a:srgbClr val="002F5E"/>
                          </a:solidFill>
                          <a:effectLst/>
                          <a:latin typeface="Helvetica"/>
                        </a:rPr>
                        <a:t>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286"/>
                    </a:solidFill>
                  </a:tcPr>
                </a:tc>
              </a:tr>
              <a:tr h="217309">
                <a:tc>
                  <a:txBody>
                    <a:bodyPr/>
                    <a:lstStyle/>
                    <a:p>
                      <a:pPr algn="l" rtl="0" fontAlgn="ctr"/>
                      <a:r>
                        <a:rPr lang="cs-CZ" sz="1000" b="1" i="0" u="none" strike="noStrike">
                          <a:solidFill>
                            <a:srgbClr val="FFFFFF"/>
                          </a:solidFill>
                          <a:effectLst/>
                          <a:latin typeface="Helvetica"/>
                        </a:rPr>
                        <a:t>5,1-7,5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A"/>
                    </a:solidFill>
                  </a:tcPr>
                </a:tc>
                <a:tc>
                  <a:txBody>
                    <a:bodyPr/>
                    <a:lstStyle/>
                    <a:p>
                      <a:pPr algn="ctr" rtl="0" fontAlgn="ctr"/>
                      <a:r>
                        <a:rPr lang="cs-CZ" sz="10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E"/>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A"/>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DA2"/>
                    </a:solidFill>
                  </a:tcPr>
                </a:tc>
                <a:tc>
                  <a:txBody>
                    <a:bodyPr/>
                    <a:lstStyle/>
                    <a:p>
                      <a:pPr algn="ctr" rtl="0" fontAlgn="ctr"/>
                      <a:r>
                        <a:rPr lang="cs-CZ" sz="1000" b="1" i="1" u="none" strike="noStrike">
                          <a:solidFill>
                            <a:srgbClr val="002F5E"/>
                          </a:solidFill>
                          <a:effectLst/>
                          <a:latin typeface="Helvetica"/>
                        </a:rPr>
                        <a:t>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a:solidFill>
                            <a:srgbClr val="002F5E"/>
                          </a:solidFill>
                          <a:effectLst/>
                          <a:latin typeface="Helvetica"/>
                        </a:rPr>
                        <a:t>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C75"/>
                    </a:solidFill>
                  </a:tcPr>
                </a:tc>
                <a:tc>
                  <a:txBody>
                    <a:bodyPr/>
                    <a:lstStyle/>
                    <a:p>
                      <a:pPr algn="ctr" rtl="0" fontAlgn="ctr"/>
                      <a:r>
                        <a:rPr lang="cs-CZ" sz="1000" b="1" i="1" u="none" strike="noStrike">
                          <a:solidFill>
                            <a:srgbClr val="002F5E"/>
                          </a:solidFill>
                          <a:effectLst/>
                          <a:latin typeface="Helvetica"/>
                        </a:rPr>
                        <a:t>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7"/>
                    </a:solidFill>
                  </a:tcPr>
                </a:tc>
                <a:tc>
                  <a:txBody>
                    <a:bodyPr/>
                    <a:lstStyle/>
                    <a:p>
                      <a:pPr algn="ctr" rtl="0" fontAlgn="ctr"/>
                      <a:r>
                        <a:rPr lang="cs-CZ" sz="1000" b="1" i="1" u="none" strike="noStrike">
                          <a:solidFill>
                            <a:srgbClr val="002F5E"/>
                          </a:solidFill>
                          <a:effectLst/>
                          <a:latin typeface="Helvetica"/>
                        </a:rPr>
                        <a:t>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081"/>
                    </a:solidFill>
                  </a:tcPr>
                </a:tc>
              </a:tr>
              <a:tr h="217309">
                <a:tc>
                  <a:txBody>
                    <a:bodyPr/>
                    <a:lstStyle/>
                    <a:p>
                      <a:pPr algn="l" rtl="0" fontAlgn="ctr"/>
                      <a:r>
                        <a:rPr lang="cs-CZ" sz="1000" b="1" i="0" u="none" strike="noStrike">
                          <a:solidFill>
                            <a:srgbClr val="FFFFFF"/>
                          </a:solidFill>
                          <a:effectLst/>
                          <a:latin typeface="Helvetica"/>
                        </a:rPr>
                        <a:t>7,51-10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22%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4"/>
                    </a:solidFill>
                  </a:tcPr>
                </a:tc>
                <a:tc>
                  <a:txBody>
                    <a:bodyPr/>
                    <a:lstStyle/>
                    <a:p>
                      <a:pPr algn="ctr" rtl="0" fontAlgn="ctr"/>
                      <a:r>
                        <a:rPr lang="cs-CZ" sz="1000" b="1" i="1" u="none" strike="noStrike">
                          <a:solidFill>
                            <a:srgbClr val="002F5E"/>
                          </a:solidFill>
                          <a:effectLst/>
                          <a:latin typeface="Helvetica"/>
                        </a:rPr>
                        <a: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489"/>
                    </a:solidFill>
                  </a:tcPr>
                </a:tc>
                <a:tc>
                  <a:txBody>
                    <a:bodyPr/>
                    <a:lstStyle/>
                    <a:p>
                      <a:pPr algn="ctr" rtl="0" fontAlgn="ctr"/>
                      <a:r>
                        <a:rPr lang="cs-CZ" sz="1000" b="1" i="1" u="none" strike="noStrike">
                          <a:solidFill>
                            <a:srgbClr val="002F5E"/>
                          </a:solidFill>
                          <a:effectLst/>
                          <a:latin typeface="Helvetica"/>
                        </a:rPr>
                        <a:t>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869"/>
                    </a:solidFill>
                  </a:tcPr>
                </a:tc>
                <a:tc>
                  <a:txBody>
                    <a:bodyPr/>
                    <a:lstStyle/>
                    <a:p>
                      <a:pPr algn="ctr" rtl="0" fontAlgn="ctr"/>
                      <a:r>
                        <a:rPr lang="cs-CZ" sz="1000" b="1" i="1" u="none" strike="noStrike">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a:solidFill>
                            <a:srgbClr val="002F5E"/>
                          </a:solidFill>
                          <a:effectLst/>
                          <a:latin typeface="Helvetica"/>
                        </a:rPr>
                        <a:t>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2"/>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7"/>
                    </a:solidFill>
                  </a:tcPr>
                </a:tc>
                <a:tc>
                  <a:txBody>
                    <a:bodyPr/>
                    <a:lstStyle/>
                    <a:p>
                      <a:pPr algn="ctr" rtl="0" fontAlgn="ctr"/>
                      <a:r>
                        <a:rPr lang="cs-CZ" sz="10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9"/>
                    </a:solidFill>
                  </a:tcPr>
                </a:tc>
              </a:tr>
              <a:tr h="217309">
                <a:tc>
                  <a:txBody>
                    <a:bodyPr/>
                    <a:lstStyle/>
                    <a:p>
                      <a:pPr algn="l" rtl="0" fontAlgn="ctr"/>
                      <a:r>
                        <a:rPr lang="cs-CZ" sz="1000" b="1" i="0" u="none" strike="noStrike">
                          <a:solidFill>
                            <a:srgbClr val="FFFFFF"/>
                          </a:solidFill>
                          <a:effectLst/>
                          <a:latin typeface="Helvetica"/>
                        </a:rPr>
                        <a:t>10,1-15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DC"/>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a:solidFill>
                            <a:srgbClr val="002F5E"/>
                          </a:solidFill>
                          <a:effectLst/>
                          <a:latin typeface="Helvetica"/>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2"/>
                    </a:solidFill>
                  </a:tcPr>
                </a:tc>
                <a:tc>
                  <a:txBody>
                    <a:bodyPr/>
                    <a:lstStyle/>
                    <a:p>
                      <a:pPr algn="ctr" rtl="0" fontAlgn="ctr"/>
                      <a:r>
                        <a:rPr lang="cs-CZ" sz="1000" b="1" i="1" u="none" strike="noStrike">
                          <a:solidFill>
                            <a:srgbClr val="002F5E"/>
                          </a:solidFill>
                          <a:effectLst/>
                          <a:latin typeface="Helvetica"/>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9"/>
                    </a:solidFill>
                  </a:tcPr>
                </a:tc>
                <a:tc>
                  <a:txBody>
                    <a:bodyPr/>
                    <a:lstStyle/>
                    <a:p>
                      <a:pPr algn="ctr" rtl="0" fontAlgn="ctr"/>
                      <a:r>
                        <a:rPr lang="cs-CZ" sz="1000" b="1" i="1" u="none" strike="noStrike">
                          <a:solidFill>
                            <a:srgbClr val="002F5E"/>
                          </a:solidFill>
                          <a:effectLst/>
                          <a:latin typeface="Helvetica"/>
                        </a:rPr>
                        <a:t>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2"/>
                    </a:solidFill>
                  </a:tcPr>
                </a:tc>
                <a:tc>
                  <a:txBody>
                    <a:bodyPr/>
                    <a:lstStyle/>
                    <a:p>
                      <a:pPr algn="ctr" rtl="0" fontAlgn="ctr"/>
                      <a:r>
                        <a:rPr lang="cs-CZ" sz="10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D"/>
                    </a:solidFill>
                  </a:tcPr>
                </a:tc>
                <a:tc>
                  <a:txBody>
                    <a:bodyPr/>
                    <a:lstStyle/>
                    <a:p>
                      <a:pPr algn="ctr" rtl="0" fontAlgn="ctr"/>
                      <a:r>
                        <a:rPr lang="cs-CZ" sz="1000" b="1" i="1" u="none" strike="noStrike">
                          <a:solidFill>
                            <a:srgbClr val="002F5E"/>
                          </a:solidFill>
                          <a:effectLst/>
                          <a:latin typeface="Helvetica"/>
                        </a:rPr>
                        <a:t>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E"/>
                    </a:solidFill>
                  </a:tcPr>
                </a:tc>
                <a:tc>
                  <a:txBody>
                    <a:bodyPr/>
                    <a:lstStyle/>
                    <a:p>
                      <a:pPr algn="ctr" rtl="0" fontAlgn="ctr"/>
                      <a:r>
                        <a:rPr lang="cs-CZ" sz="10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A"/>
                    </a:solidFill>
                  </a:tcPr>
                </a:tc>
                <a:tc>
                  <a:txBody>
                    <a:bodyPr/>
                    <a:lstStyle/>
                    <a:p>
                      <a:pPr algn="ctr" rtl="0" fontAlgn="ctr"/>
                      <a:r>
                        <a:rPr lang="cs-CZ" sz="1000" b="1" i="1" u="none" strike="noStrike">
                          <a:solidFill>
                            <a:srgbClr val="002F5E"/>
                          </a:solidFill>
                          <a:effectLst/>
                          <a:latin typeface="Helvetica"/>
                        </a:rPr>
                        <a:t>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E"/>
                    </a:solidFill>
                  </a:tcPr>
                </a:tc>
              </a:tr>
              <a:tr h="217309">
                <a:tc>
                  <a:txBody>
                    <a:bodyPr/>
                    <a:lstStyle/>
                    <a:p>
                      <a:pPr algn="l" rtl="0" fontAlgn="ctr"/>
                      <a:r>
                        <a:rPr lang="cs-CZ" sz="1000" b="1" i="0" u="none" strike="noStrike">
                          <a:solidFill>
                            <a:srgbClr val="FFFFFF"/>
                          </a:solidFill>
                          <a:effectLst/>
                          <a:latin typeface="Helvetica"/>
                        </a:rPr>
                        <a:t>15,1-20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3"/>
                    </a:solidFill>
                  </a:tcPr>
                </a:tc>
                <a:tc>
                  <a:txBody>
                    <a:bodyPr/>
                    <a:lstStyle/>
                    <a:p>
                      <a:pPr algn="ctr" rtl="0" fontAlgn="ctr"/>
                      <a:r>
                        <a:rPr lang="cs-CZ" sz="1000" b="1" i="1" u="none" strike="noStrike">
                          <a:solidFill>
                            <a:srgbClr val="002F5E"/>
                          </a:solidFill>
                          <a:effectLst/>
                          <a:latin typeface="Helvetica"/>
                        </a:rPr>
                        <a:t>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BC9"/>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2"/>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5"/>
                    </a:solidFill>
                  </a:tcPr>
                </a:tc>
                <a:tc>
                  <a:txBody>
                    <a:bodyPr/>
                    <a:lstStyle/>
                    <a:p>
                      <a:pPr algn="ctr" rtl="0" fontAlgn="ctr"/>
                      <a:r>
                        <a:rPr lang="cs-CZ" sz="10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r>
              <a:tr h="217309">
                <a:tc>
                  <a:txBody>
                    <a:bodyPr/>
                    <a:lstStyle/>
                    <a:p>
                      <a:pPr algn="l" rtl="0" fontAlgn="ctr"/>
                      <a:r>
                        <a:rPr lang="cs-CZ" sz="1000" b="1" i="0" u="none" strike="noStrike">
                          <a:solidFill>
                            <a:srgbClr val="FFFFFF"/>
                          </a:solidFill>
                          <a:effectLst/>
                          <a:latin typeface="Helvetica"/>
                        </a:rPr>
                        <a:t>20,1-25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1"/>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17309">
                <a:tc>
                  <a:txBody>
                    <a:bodyPr/>
                    <a:lstStyle/>
                    <a:p>
                      <a:pPr algn="l" rtl="0" fontAlgn="ctr"/>
                      <a:r>
                        <a:rPr lang="cs-CZ" sz="1000" b="1" i="0" u="none" strike="noStrike">
                          <a:solidFill>
                            <a:srgbClr val="FFFFFF"/>
                          </a:solidFill>
                          <a:effectLst/>
                          <a:latin typeface="Helvetica"/>
                        </a:rPr>
                        <a:t>25,1-30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A"/>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1"/>
                    </a:solidFill>
                  </a:tcPr>
                </a:tc>
                <a:tc>
                  <a:txBody>
                    <a:bodyPr/>
                    <a:lstStyle/>
                    <a:p>
                      <a:pPr algn="ctr" rtl="0" fontAlgn="ctr"/>
                      <a:r>
                        <a:rPr lang="cs-CZ" sz="10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1"/>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17309">
                <a:tc>
                  <a:txBody>
                    <a:bodyPr/>
                    <a:lstStyle/>
                    <a:p>
                      <a:pPr algn="l" rtl="0" fontAlgn="ctr"/>
                      <a:r>
                        <a:rPr lang="cs-CZ" sz="1000" b="1" i="0" u="none" strike="noStrike">
                          <a:solidFill>
                            <a:srgbClr val="FFFFFF"/>
                          </a:solidFill>
                          <a:effectLst/>
                          <a:latin typeface="Helvetica"/>
                        </a:rPr>
                        <a:t>30,1-40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1"/>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4"/>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r>
              <a:tr h="217309">
                <a:tc>
                  <a:txBody>
                    <a:bodyPr/>
                    <a:lstStyle/>
                    <a:p>
                      <a:pPr algn="l" rtl="0" fontAlgn="ctr"/>
                      <a:r>
                        <a:rPr lang="cs-CZ" sz="1000" b="1" i="0" u="none" strike="noStrike">
                          <a:solidFill>
                            <a:srgbClr val="FFFFFF"/>
                          </a:solidFill>
                          <a:effectLst/>
                          <a:latin typeface="Helvetica"/>
                        </a:rPr>
                        <a:t>40,1-50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17309">
                <a:tc>
                  <a:txBody>
                    <a:bodyPr/>
                    <a:lstStyle/>
                    <a:p>
                      <a:pPr algn="l" rtl="0" fontAlgn="ctr"/>
                      <a:r>
                        <a:rPr lang="cs-CZ" sz="1000" b="1" i="0" u="none" strike="noStrike">
                          <a:solidFill>
                            <a:srgbClr val="FFFFFF"/>
                          </a:solidFill>
                          <a:effectLst/>
                          <a:latin typeface="Helvetica"/>
                        </a:rPr>
                        <a:t>50,1-75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7"/>
                    </a:solidFill>
                  </a:tcPr>
                </a:tc>
              </a:tr>
              <a:tr h="228410">
                <a:tc>
                  <a:txBody>
                    <a:bodyPr/>
                    <a:lstStyle/>
                    <a:p>
                      <a:pPr algn="l" rtl="0" fontAlgn="ctr"/>
                      <a:r>
                        <a:rPr lang="cs-CZ" sz="1000" b="1" i="0" u="none" strike="noStrike">
                          <a:solidFill>
                            <a:srgbClr val="FFFFFF"/>
                          </a:solidFill>
                          <a:effectLst/>
                          <a:latin typeface="Helvetica"/>
                        </a:rPr>
                        <a:t>75,1-100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28410">
                <a:tc>
                  <a:txBody>
                    <a:bodyPr/>
                    <a:lstStyle/>
                    <a:p>
                      <a:pPr algn="l" rtl="0" fontAlgn="ctr"/>
                      <a:r>
                        <a:rPr lang="cs-CZ" sz="1000" b="1" i="0" u="none" strike="noStrike">
                          <a:solidFill>
                            <a:srgbClr val="FFFFFF"/>
                          </a:solidFill>
                          <a:effectLst/>
                          <a:latin typeface="Helvetica"/>
                        </a:rPr>
                        <a:t>100,1-125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28410">
                <a:tc>
                  <a:txBody>
                    <a:bodyPr/>
                    <a:lstStyle/>
                    <a:p>
                      <a:pPr algn="l" rtl="0" fontAlgn="ctr"/>
                      <a:r>
                        <a:rPr lang="cs-CZ" sz="1000" b="1" i="0" u="none" strike="noStrike" dirty="0">
                          <a:solidFill>
                            <a:srgbClr val="FFFFFF"/>
                          </a:solidFill>
                          <a:effectLst/>
                          <a:latin typeface="Helvetica"/>
                        </a:rPr>
                        <a:t>Nad 125 Eur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410751">
                <a:tc>
                  <a:txBody>
                    <a:bodyPr/>
                    <a:lstStyle/>
                    <a:p>
                      <a:pPr algn="l" fontAlgn="ctr"/>
                      <a:r>
                        <a:rPr lang="cs-CZ" sz="1000" b="1" i="1" u="none" strike="noStrike" dirty="0" err="1">
                          <a:solidFill>
                            <a:srgbClr val="F34E0D"/>
                          </a:solidFill>
                          <a:effectLst/>
                          <a:latin typeface="Helvetica"/>
                        </a:rPr>
                        <a:t>Priemer</a:t>
                      </a:r>
                      <a:r>
                        <a:rPr lang="cs-CZ" sz="1000" b="1" i="1" u="none" strike="noStrike" dirty="0">
                          <a:solidFill>
                            <a:srgbClr val="F34E0D"/>
                          </a:solidFill>
                          <a:effectLst/>
                          <a:latin typeface="Helvetica"/>
                        </a:rPr>
                        <a:t> </a:t>
                      </a:r>
                      <a:endParaRPr lang="cs-CZ" sz="1000" b="1" i="1" u="none" strike="noStrike" dirty="0" smtClean="0">
                        <a:solidFill>
                          <a:srgbClr val="F34E0D"/>
                        </a:solidFill>
                        <a:effectLst/>
                        <a:latin typeface="Helvetica"/>
                      </a:endParaRPr>
                    </a:p>
                    <a:p>
                      <a:pPr algn="l" fontAlgn="ctr"/>
                      <a:r>
                        <a:rPr lang="cs-CZ" sz="1000" b="1" i="1" u="none" strike="noStrike" dirty="0" smtClean="0">
                          <a:solidFill>
                            <a:srgbClr val="F34E0D"/>
                          </a:solidFill>
                          <a:effectLst/>
                          <a:latin typeface="Helvetica"/>
                        </a:rPr>
                        <a:t>(</a:t>
                      </a:r>
                      <a:r>
                        <a:rPr lang="cs-CZ" sz="1000" b="1" i="1" u="none" strike="noStrike" dirty="0">
                          <a:solidFill>
                            <a:srgbClr val="F34E0D"/>
                          </a:solidFill>
                          <a:effectLst/>
                          <a:latin typeface="Helvetica"/>
                        </a:rPr>
                        <a:t>v Eur)</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dirty="0">
                          <a:solidFill>
                            <a:srgbClr val="F34E0D"/>
                          </a:solidFill>
                          <a:effectLst/>
                          <a:latin typeface="Helvetica"/>
                        </a:rPr>
                        <a:t>12,3</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5,2</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8,1</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5,8</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8,0</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9,6</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3,2</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5,6</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4,1</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dirty="0">
                          <a:solidFill>
                            <a:srgbClr val="F34E0D"/>
                          </a:solidFill>
                          <a:effectLst/>
                          <a:latin typeface="Helvetica"/>
                        </a:rPr>
                        <a:t>6,7</a:t>
                      </a:r>
                    </a:p>
                  </a:txBody>
                  <a:tcPr marL="9525" marR="9525" marT="9525" marB="0" anchor="ctr">
                    <a:lnL>
                      <a:noFill/>
                    </a:lnL>
                    <a:lnR>
                      <a:noFill/>
                    </a:lnR>
                    <a:lnT w="12700" cap="flat" cmpd="sng" algn="ctr">
                      <a:solidFill>
                        <a:srgbClr val="FFFFFF"/>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443373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Maximální jednorázová útrata za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Jaká je částka, kterou jste ochoten/a vydat za oblečení bez většího rozmýšlení? Jinými slovy, jakou částku jste ochoten/a vydat za spontánní nákup oblečení, který jste třeba ani neplánoval/a? </a:t>
            </a:r>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27 % respondentů ze Slovenska je ochotno vydat spontánně za oblečení více jak 36 EUR (1000 Kč)  a větší. Za spontánní nákup oblečení jsou dále ochotni vydat více muži (praktický přístup) a obecn</a:t>
            </a:r>
            <a:r>
              <a:rPr lang="cs-CZ" sz="1400" dirty="0" smtClean="0"/>
              <a:t>ě respondenti ze Slovenska.</a:t>
            </a:r>
            <a:endParaRPr lang="cs-CZ" sz="1400" b="0" dirty="0" smtClean="0">
              <a:solidFill>
                <a:srgbClr val="800000"/>
              </a:solidFill>
            </a:endParaRPr>
          </a:p>
        </p:txBody>
      </p:sp>
      <p:grpSp>
        <p:nvGrpSpPr>
          <p:cNvPr id="12" name="Skupina 11"/>
          <p:cNvGrpSpPr/>
          <p:nvPr/>
        </p:nvGrpSpPr>
        <p:grpSpPr>
          <a:xfrm>
            <a:off x="-739588" y="1308802"/>
            <a:ext cx="7449670" cy="4616909"/>
            <a:chOff x="0" y="0"/>
            <a:chExt cx="9876979" cy="5049116"/>
          </a:xfrm>
        </p:grpSpPr>
        <p:graphicFrame>
          <p:nvGraphicFramePr>
            <p:cNvPr id="13" name="Graf 12"/>
            <p:cNvGraphicFramePr>
              <a:graphicFrameLocks/>
            </p:cNvGraphicFramePr>
            <p:nvPr>
              <p:extLst>
                <p:ext uri="{D42A27DB-BD31-4B8C-83A1-F6EECF244321}">
                  <p14:modId xmlns:p14="http://schemas.microsoft.com/office/powerpoint/2010/main" val="4101800685"/>
                </p:ext>
              </p:extLst>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Graf 13"/>
            <p:cNvGraphicFramePr>
              <a:graphicFrameLocks/>
            </p:cNvGraphicFramePr>
            <p:nvPr>
              <p:extLst>
                <p:ext uri="{D42A27DB-BD31-4B8C-83A1-F6EECF244321}">
                  <p14:modId xmlns:p14="http://schemas.microsoft.com/office/powerpoint/2010/main" val="2480564347"/>
                </p:ext>
              </p:extLst>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Graf 14"/>
            <p:cNvGraphicFramePr>
              <a:graphicFrameLocks/>
            </p:cNvGraphicFramePr>
            <p:nvPr>
              <p:extLst>
                <p:ext uri="{D42A27DB-BD31-4B8C-83A1-F6EECF244321}">
                  <p14:modId xmlns:p14="http://schemas.microsoft.com/office/powerpoint/2010/main" val="2589681675"/>
                </p:ext>
              </p:extLst>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Graf 15"/>
            <p:cNvGraphicFramePr>
              <a:graphicFrameLocks/>
            </p:cNvGraphicFramePr>
            <p:nvPr>
              <p:extLst>
                <p:ext uri="{D42A27DB-BD31-4B8C-83A1-F6EECF244321}">
                  <p14:modId xmlns:p14="http://schemas.microsoft.com/office/powerpoint/2010/main" val="2292927661"/>
                </p:ext>
              </p:extLst>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graphicFrame>
        <p:nvGraphicFramePr>
          <p:cNvPr id="17" name="Tabulka 16"/>
          <p:cNvGraphicFramePr>
            <a:graphicFrameLocks noGrp="1"/>
          </p:cNvGraphicFramePr>
          <p:nvPr>
            <p:extLst>
              <p:ext uri="{D42A27DB-BD31-4B8C-83A1-F6EECF244321}">
                <p14:modId xmlns:p14="http://schemas.microsoft.com/office/powerpoint/2010/main" val="4145964407"/>
              </p:ext>
            </p:extLst>
          </p:nvPr>
        </p:nvGraphicFramePr>
        <p:xfrm>
          <a:off x="2917375" y="1146767"/>
          <a:ext cx="3410865" cy="400050"/>
        </p:xfrm>
        <a:graphic>
          <a:graphicData uri="http://schemas.openxmlformats.org/drawingml/2006/table">
            <a:tbl>
              <a:tblPr/>
              <a:tblGrid>
                <a:gridCol w="808944"/>
                <a:gridCol w="808944"/>
                <a:gridCol w="808944"/>
                <a:gridCol w="984033"/>
              </a:tblGrid>
              <a:tr h="400050">
                <a:tc>
                  <a:txBody>
                    <a:bodyPr/>
                    <a:lstStyle/>
                    <a:p>
                      <a:pPr algn="ctr" rtl="0" fontAlgn="b"/>
                      <a:r>
                        <a:rPr lang="cs-CZ" sz="1200" b="1" i="0" u="none" strike="noStrike" dirty="0" smtClean="0">
                          <a:solidFill>
                            <a:srgbClr val="002F5E"/>
                          </a:solidFill>
                          <a:effectLst/>
                          <a:latin typeface="Helvetica"/>
                        </a:rPr>
                        <a:t>Celkem  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18" name="Tabulka 17"/>
          <p:cNvGraphicFramePr>
            <a:graphicFrameLocks noGrp="1"/>
          </p:cNvGraphicFramePr>
          <p:nvPr>
            <p:extLst>
              <p:ext uri="{D42A27DB-BD31-4B8C-83A1-F6EECF244321}">
                <p14:modId xmlns:p14="http://schemas.microsoft.com/office/powerpoint/2010/main" val="2685144775"/>
              </p:ext>
            </p:extLst>
          </p:nvPr>
        </p:nvGraphicFramePr>
        <p:xfrm>
          <a:off x="2975432" y="5615860"/>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N=114</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N=91</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4042361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Vlastnictví oblečení (v ks)</a:t>
            </a:r>
            <a:endParaRPr lang="cs-CZ" sz="1600" b="1" dirty="0">
              <a:solidFill>
                <a:srgbClr val="BE1E11"/>
              </a:solidFill>
              <a:latin typeface="Helvetica"/>
              <a:cs typeface="Helvetica"/>
            </a:endParaRPr>
          </a:p>
        </p:txBody>
      </p:sp>
      <p:sp>
        <p:nvSpPr>
          <p:cNvPr id="6" name="TextBox 8"/>
          <p:cNvSpPr txBox="1"/>
          <p:nvPr/>
        </p:nvSpPr>
        <p:spPr>
          <a:xfrm>
            <a:off x="323528" y="5826750"/>
            <a:ext cx="8280920" cy="461665"/>
          </a:xfrm>
          <a:prstGeom prst="rect">
            <a:avLst/>
          </a:prstGeom>
          <a:noFill/>
        </p:spPr>
        <p:txBody>
          <a:bodyPr wrap="square" rtlCol="0">
            <a:spAutoFit/>
          </a:bodyPr>
          <a:lstStyle/>
          <a:p>
            <a:r>
              <a:rPr lang="it-IT" sz="800" dirty="0">
                <a:solidFill>
                  <a:srgbClr val="800000"/>
                </a:solidFill>
                <a:latin typeface="Helvetica"/>
                <a:cs typeface="Helvetica"/>
              </a:rPr>
              <a:t>A kolik přibližně máte Vy osobně doma kusů každého z následujících druhů oblečení? </a:t>
            </a:r>
            <a:endParaRPr lang="cs-CZ" sz="800" dirty="0" smtClean="0">
              <a:solidFill>
                <a:srgbClr val="800000"/>
              </a:solidFill>
              <a:latin typeface="Helvetica"/>
              <a:cs typeface="Helvetica"/>
            </a:endParaRPr>
          </a:p>
          <a:p>
            <a:r>
              <a:rPr lang="cs-CZ" sz="800" dirty="0" smtClean="0">
                <a:solidFill>
                  <a:srgbClr val="800000"/>
                </a:solidFill>
                <a:latin typeface="Helvetica"/>
                <a:cs typeface="Helvetica"/>
              </a:rPr>
              <a:t>N(ČR </a:t>
            </a:r>
            <a:r>
              <a:rPr lang="cs-CZ" sz="800" dirty="0">
                <a:solidFill>
                  <a:srgbClr val="800000"/>
                </a:solidFill>
                <a:latin typeface="Helvetica"/>
                <a:cs typeface="Helvetica"/>
              </a:rPr>
              <a:t>ženy)=218, N(ČR muži)=</a:t>
            </a:r>
            <a:r>
              <a:rPr lang="cs-CZ" sz="800" dirty="0" smtClean="0">
                <a:solidFill>
                  <a:srgbClr val="800000"/>
                </a:solidFill>
                <a:latin typeface="Helvetica"/>
                <a:cs typeface="Helvetica"/>
              </a:rPr>
              <a:t>182 </a:t>
            </a:r>
            <a:r>
              <a:rPr lang="en-US" sz="800" dirty="0" smtClean="0">
                <a:solidFill>
                  <a:srgbClr val="800000"/>
                </a:solidFill>
                <a:latin typeface="Helvetica"/>
                <a:cs typeface="Helvetica"/>
              </a:rPr>
              <a:t>|</a:t>
            </a:r>
            <a:r>
              <a:rPr lang="cs-CZ" sz="800" dirty="0">
                <a:solidFill>
                  <a:srgbClr val="800000"/>
                </a:solidFill>
                <a:latin typeface="Helvetica"/>
                <a:cs typeface="Helvetica"/>
              </a:rPr>
              <a:t>N(SR </a:t>
            </a:r>
            <a:r>
              <a:rPr lang="cs-CZ" sz="800" dirty="0" smtClean="0">
                <a:solidFill>
                  <a:srgbClr val="800000"/>
                </a:solidFill>
                <a:latin typeface="Helvetica"/>
                <a:cs typeface="Helvetica"/>
              </a:rPr>
              <a:t>ženy)N=114, </a:t>
            </a:r>
            <a:r>
              <a:rPr lang="cs-CZ" sz="800" dirty="0">
                <a:solidFill>
                  <a:srgbClr val="800000"/>
                </a:solidFill>
                <a:latin typeface="Helvetica"/>
                <a:cs typeface="Helvetica"/>
              </a:rPr>
              <a:t>N(SR </a:t>
            </a:r>
            <a:r>
              <a:rPr lang="cs-CZ" sz="800" dirty="0" smtClean="0">
                <a:solidFill>
                  <a:srgbClr val="800000"/>
                </a:solidFill>
                <a:latin typeface="Helvetica"/>
                <a:cs typeface="Helvetica"/>
              </a:rPr>
              <a:t>muži)N=91</a:t>
            </a:r>
            <a:endParaRPr lang="cs-CZ" sz="800" dirty="0">
              <a:solidFill>
                <a:srgbClr val="800000"/>
              </a:solidFill>
              <a:latin typeface="Helvetica"/>
              <a:cs typeface="Helvetica"/>
            </a:endParaRPr>
          </a:p>
          <a:p>
            <a:endParaRPr lang="cs-CZ" sz="800" dirty="0">
              <a:solidFill>
                <a:srgbClr val="800000"/>
              </a:solidFill>
              <a:latin typeface="Helvetica"/>
              <a:cs typeface="Helvetica"/>
            </a:endParaRPr>
          </a:p>
        </p:txBody>
      </p:sp>
      <p:sp>
        <p:nvSpPr>
          <p:cNvPr id="20" name="Content Placeholder 1"/>
          <p:cNvSpPr>
            <a:spLocks noGrp="1"/>
          </p:cNvSpPr>
          <p:nvPr>
            <p:ph idx="1"/>
          </p:nvPr>
        </p:nvSpPr>
        <p:spPr>
          <a:xfrm>
            <a:off x="539552" y="398928"/>
            <a:ext cx="8208912" cy="737220"/>
          </a:xfrm>
        </p:spPr>
        <p:txBody>
          <a:bodyPr>
            <a:normAutofit/>
          </a:bodyPr>
          <a:lstStyle/>
          <a:p>
            <a:pPr algn="just"/>
            <a:r>
              <a:rPr lang="cs-CZ" sz="1400" b="0" dirty="0" smtClean="0">
                <a:solidFill>
                  <a:srgbClr val="800000"/>
                </a:solidFill>
              </a:rPr>
              <a:t>Na </a:t>
            </a:r>
            <a:r>
              <a:rPr lang="cs-CZ" sz="1400" dirty="0" smtClean="0"/>
              <a:t>sloven</a:t>
            </a:r>
            <a:r>
              <a:rPr lang="cs-CZ" sz="1400" b="0" dirty="0" smtClean="0">
                <a:solidFill>
                  <a:srgbClr val="800000"/>
                </a:solidFill>
              </a:rPr>
              <a:t>ského muže připadá 26 svršků, zatímco na ženu </a:t>
            </a:r>
            <a:r>
              <a:rPr lang="cs-CZ" sz="1400" dirty="0" smtClean="0"/>
              <a:t>27</a:t>
            </a:r>
            <a:r>
              <a:rPr lang="cs-CZ" sz="1400" b="0" dirty="0" smtClean="0">
                <a:solidFill>
                  <a:srgbClr val="800000"/>
                </a:solidFill>
              </a:rPr>
              <a:t>. V kusech oblečení není mezi Českem a </a:t>
            </a:r>
            <a:r>
              <a:rPr lang="cs-CZ" sz="1400" dirty="0"/>
              <a:t>S</a:t>
            </a:r>
            <a:r>
              <a:rPr lang="cs-CZ" sz="1400" b="0" dirty="0" smtClean="0">
                <a:solidFill>
                  <a:srgbClr val="800000"/>
                </a:solidFill>
              </a:rPr>
              <a:t>lovenskem takový rozdíl, slovenské ženy  mají v průměru o jednu kabelku a jedny boty na podpatku více.</a:t>
            </a:r>
          </a:p>
        </p:txBody>
      </p:sp>
      <p:graphicFrame>
        <p:nvGraphicFramePr>
          <p:cNvPr id="8" name="Tabulka 7"/>
          <p:cNvGraphicFramePr>
            <a:graphicFrameLocks noGrp="1"/>
          </p:cNvGraphicFramePr>
          <p:nvPr>
            <p:extLst>
              <p:ext uri="{D42A27DB-BD31-4B8C-83A1-F6EECF244321}">
                <p14:modId xmlns:p14="http://schemas.microsoft.com/office/powerpoint/2010/main" val="744959305"/>
              </p:ext>
            </p:extLst>
          </p:nvPr>
        </p:nvGraphicFramePr>
        <p:xfrm>
          <a:off x="127002" y="1425387"/>
          <a:ext cx="8826491" cy="4141699"/>
        </p:xfrm>
        <a:graphic>
          <a:graphicData uri="http://schemas.openxmlformats.org/drawingml/2006/table">
            <a:tbl>
              <a:tblPr/>
              <a:tblGrid>
                <a:gridCol w="652051"/>
                <a:gridCol w="408722"/>
                <a:gridCol w="408722"/>
                <a:gridCol w="408722"/>
                <a:gridCol w="408722"/>
                <a:gridCol w="408722"/>
                <a:gridCol w="408722"/>
                <a:gridCol w="408722"/>
                <a:gridCol w="408722"/>
                <a:gridCol w="408722"/>
                <a:gridCol w="408722"/>
                <a:gridCol w="408722"/>
                <a:gridCol w="408722"/>
                <a:gridCol w="408722"/>
                <a:gridCol w="408722"/>
                <a:gridCol w="408722"/>
                <a:gridCol w="408722"/>
                <a:gridCol w="408722"/>
                <a:gridCol w="408722"/>
                <a:gridCol w="408722"/>
                <a:gridCol w="408722"/>
              </a:tblGrid>
              <a:tr h="243558">
                <a:tc rowSpan="3">
                  <a:txBody>
                    <a:bodyPr/>
                    <a:lstStyle/>
                    <a:p>
                      <a:pPr algn="ctr" rtl="0" fontAlgn="ctr"/>
                      <a:r>
                        <a:rPr lang="cs-CZ" sz="1000" b="1" i="0" u="none" strike="noStrike" dirty="0">
                          <a:solidFill>
                            <a:srgbClr val="FFFFFF"/>
                          </a:solidFill>
                          <a:effectLst/>
                          <a:latin typeface="Helvetica"/>
                        </a:rPr>
                        <a:t> </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gridSpan="10">
                  <a:txBody>
                    <a:bodyPr/>
                    <a:lstStyle/>
                    <a:p>
                      <a:pPr algn="ctr" rtl="0" fontAlgn="ctr"/>
                      <a:r>
                        <a:rPr lang="cs-CZ" sz="1400" b="1" i="0" u="none" strike="noStrike" dirty="0">
                          <a:solidFill>
                            <a:srgbClr val="FFA102"/>
                          </a:solidFill>
                          <a:effectLst/>
                          <a:latin typeface="Helvetica"/>
                        </a:rPr>
                        <a:t>SR</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10">
                  <a:txBody>
                    <a:bodyPr/>
                    <a:lstStyle/>
                    <a:p>
                      <a:pPr algn="ctr" rtl="0" fontAlgn="ctr"/>
                      <a:r>
                        <a:rPr lang="cs-CZ" sz="1400" b="1" i="0" u="none" strike="noStrike" dirty="0">
                          <a:solidFill>
                            <a:srgbClr val="FFA102"/>
                          </a:solidFill>
                          <a:effectLst/>
                          <a:latin typeface="Helvetica"/>
                        </a:rPr>
                        <a:t>ČR</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87818">
                <a:tc vMerge="1">
                  <a:txBody>
                    <a:bodyPr/>
                    <a:lstStyle/>
                    <a:p>
                      <a:endParaRPr lang="cs-CZ"/>
                    </a:p>
                  </a:txBody>
                  <a:tcPr/>
                </a:tc>
                <a:tc gridSpan="7">
                  <a:txBody>
                    <a:bodyPr/>
                    <a:lstStyle/>
                    <a:p>
                      <a:pPr algn="ctr" rtl="0" fontAlgn="ctr"/>
                      <a:r>
                        <a:rPr lang="cs-CZ" sz="1000" b="1" i="0" u="none" strike="noStrike">
                          <a:solidFill>
                            <a:srgbClr val="FFFFFF"/>
                          </a:solidFill>
                          <a:effectLst/>
                          <a:latin typeface="Helvetica"/>
                        </a:rPr>
                        <a:t>Ženy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p>
                      <a:pPr algn="ctr" rtl="0" fontAlgn="ctr"/>
                      <a:r>
                        <a:rPr lang="cs-CZ" sz="1000" b="1" i="0" u="none" strike="noStrike">
                          <a:solidFill>
                            <a:srgbClr val="FFFFFF"/>
                          </a:solidFill>
                          <a:effectLst/>
                          <a:latin typeface="Helvetica"/>
                        </a:rPr>
                        <a:t>Muži</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gridSpan="7">
                  <a:txBody>
                    <a:bodyPr/>
                    <a:lstStyle/>
                    <a:p>
                      <a:pPr algn="ctr" rtl="0" fontAlgn="ctr"/>
                      <a:r>
                        <a:rPr lang="cs-CZ" sz="1000" b="1" i="0" u="none" strike="noStrike">
                          <a:solidFill>
                            <a:srgbClr val="FFFFFF"/>
                          </a:solidFill>
                          <a:effectLst/>
                          <a:latin typeface="Helvetica"/>
                        </a:rPr>
                        <a:t>Ženy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p>
                      <a:pPr algn="ctr" rtl="0" fontAlgn="ctr"/>
                      <a:r>
                        <a:rPr lang="cs-CZ" sz="1000" b="1" i="0" u="none" strike="noStrike">
                          <a:solidFill>
                            <a:srgbClr val="FFFFFF"/>
                          </a:solidFill>
                          <a:effectLst/>
                          <a:latin typeface="Helvetica"/>
                        </a:rPr>
                        <a:t>Muži</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r>
              <a:tr h="1275856">
                <a:tc vMerge="1">
                  <a:txBody>
                    <a:bodyPr/>
                    <a:lstStyle/>
                    <a:p>
                      <a:endParaRPr lang="cs-CZ"/>
                    </a:p>
                  </a:txBody>
                  <a:tcPr/>
                </a:tc>
                <a:tc>
                  <a:txBody>
                    <a:bodyPr/>
                    <a:lstStyle/>
                    <a:p>
                      <a:pPr algn="l" rtl="0" fontAlgn="ctr"/>
                      <a:r>
                        <a:rPr lang="cs-CZ" sz="1000" b="1" i="0" u="none" strike="noStrike" dirty="0" err="1">
                          <a:solidFill>
                            <a:srgbClr val="FFFFFF"/>
                          </a:solidFill>
                          <a:effectLst/>
                          <a:latin typeface="Helvetica"/>
                        </a:rPr>
                        <a:t>Balerínky</a:t>
                      </a:r>
                      <a:endParaRPr lang="cs-CZ" sz="1000" b="1" i="0" u="none" strike="noStrike" dirty="0">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Topánky na podpatku</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Kabelky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Tenisky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Šaty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Tričká/košele a iné vrchné odevy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Jeany a jiné kalhoty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Tričká/košele a iné vrchné odevy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Rifle a iné nohavice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Topánky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Balerínky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Topánky na podpatku</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Kabelky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Tenisky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Šaty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Tričká/košele a iné vrchné odevy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Jeany a jiné kalhoty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Tričká/košele a iné vrchné odevy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Rifle a iné nohavice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Topánky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r>
              <a:tr h="187818">
                <a:tc>
                  <a:txBody>
                    <a:bodyPr/>
                    <a:lstStyle/>
                    <a:p>
                      <a:pPr algn="l" rtl="0" fontAlgn="ctr"/>
                      <a:r>
                        <a:rPr lang="cs-CZ" sz="1000" b="1" i="0" u="none" strike="noStrike">
                          <a:solidFill>
                            <a:srgbClr val="FFFFFF"/>
                          </a:solidFill>
                          <a:effectLst/>
                          <a:latin typeface="Helvetica"/>
                        </a:rPr>
                        <a:t>0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28%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A0"/>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E"/>
                    </a:solidFill>
                  </a:tcPr>
                </a:tc>
                <a:tc>
                  <a:txBody>
                    <a:bodyPr/>
                    <a:lstStyle/>
                    <a:p>
                      <a:pPr algn="ctr" rtl="0" fontAlgn="ctr"/>
                      <a:r>
                        <a:rPr lang="cs-CZ" sz="1000" b="1" i="1" u="none" strike="noStrike" dirty="0">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8"/>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22%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4"/>
                    </a:solidFill>
                  </a:tcPr>
                </a:tc>
                <a:tc>
                  <a:txBody>
                    <a:bodyPr/>
                    <a:lstStyle/>
                    <a:p>
                      <a:pPr algn="ctr" rtl="0" fontAlgn="ctr"/>
                      <a:r>
                        <a:rPr lang="cs-CZ" sz="1000" b="1" i="1" u="none" strike="noStrike">
                          <a:solidFill>
                            <a:srgbClr val="002F5E"/>
                          </a:solidFill>
                          <a:effectLst/>
                          <a:latin typeface="Helvetica"/>
                        </a:rPr>
                        <a:t>10%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D"/>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a:solidFill>
                            <a:srgbClr val="002F5E"/>
                          </a:solidFill>
                          <a:effectLst/>
                          <a:latin typeface="Helvetica"/>
                        </a:rPr>
                        <a:t>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r>
              <a:tr h="187818">
                <a:tc>
                  <a:txBody>
                    <a:bodyPr/>
                    <a:lstStyle/>
                    <a:p>
                      <a:pPr algn="l" rtl="0" fontAlgn="ctr"/>
                      <a:r>
                        <a:rPr lang="cs-CZ" sz="1000" b="1" i="0" u="none" strike="noStrike">
                          <a:solidFill>
                            <a:srgbClr val="FFFFFF"/>
                          </a:solidFill>
                          <a:effectLst/>
                          <a:latin typeface="Helvetica"/>
                        </a:rPr>
                        <a:t>1-3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59%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639"/>
                    </a:solidFill>
                  </a:tcPr>
                </a:tc>
                <a:tc>
                  <a:txBody>
                    <a:bodyPr/>
                    <a:lstStyle/>
                    <a:p>
                      <a:pPr algn="ctr" rtl="0" fontAlgn="ctr"/>
                      <a:r>
                        <a:rPr lang="cs-CZ" sz="1000" b="1" i="1" u="none" strike="noStrike">
                          <a:solidFill>
                            <a:srgbClr val="002F5E"/>
                          </a:solidFill>
                          <a:effectLst/>
                          <a:latin typeface="Helvetica"/>
                        </a:rPr>
                        <a:t>50%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55"/>
                    </a:solidFill>
                  </a:tcPr>
                </a:tc>
                <a:tc>
                  <a:txBody>
                    <a:bodyPr/>
                    <a:lstStyle/>
                    <a:p>
                      <a:pPr algn="ctr" rtl="0" fontAlgn="ctr"/>
                      <a:r>
                        <a:rPr lang="cs-CZ" sz="1000" b="1" i="1" u="none" strike="noStrike">
                          <a:solidFill>
                            <a:srgbClr val="002F5E"/>
                          </a:solidFill>
                          <a:effectLst/>
                          <a:latin typeface="Helvetica"/>
                        </a:rPr>
                        <a:t>30%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8"/>
                    </a:solidFill>
                  </a:tcPr>
                </a:tc>
                <a:tc>
                  <a:txBody>
                    <a:bodyPr/>
                    <a:lstStyle/>
                    <a:p>
                      <a:pPr algn="ctr" rtl="0" fontAlgn="ctr"/>
                      <a:r>
                        <a:rPr lang="cs-CZ" sz="1000" b="1" i="1" u="none" strike="noStrike">
                          <a:solidFill>
                            <a:srgbClr val="002F5E"/>
                          </a:solidFill>
                          <a:effectLst/>
                          <a:latin typeface="Helvetica"/>
                        </a:rPr>
                        <a:t>75%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26%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9"/>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11%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DA"/>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c>
                  <a:txBody>
                    <a:bodyPr/>
                    <a:lstStyle/>
                    <a:p>
                      <a:pPr algn="ctr" rtl="0" fontAlgn="ctr"/>
                      <a:r>
                        <a:rPr lang="cs-CZ" sz="1000" b="1" i="1" u="none" strike="noStrike">
                          <a:solidFill>
                            <a:srgbClr val="002F5E"/>
                          </a:solidFill>
                          <a:effectLst/>
                          <a:latin typeface="Helvetica"/>
                        </a:rPr>
                        <a:t>62%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22E"/>
                    </a:solidFill>
                  </a:tcPr>
                </a:tc>
                <a:tc>
                  <a:txBody>
                    <a:bodyPr/>
                    <a:lstStyle/>
                    <a:p>
                      <a:pPr algn="ctr" rtl="0" fontAlgn="ctr"/>
                      <a:r>
                        <a:rPr lang="cs-CZ" sz="1000" b="1" i="1" u="none" strike="noStrike">
                          <a:solidFill>
                            <a:srgbClr val="002F5E"/>
                          </a:solidFill>
                          <a:effectLst/>
                          <a:latin typeface="Helvetica"/>
                        </a:rPr>
                        <a:t>47%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561"/>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7"/>
                    </a:solidFill>
                  </a:tcPr>
                </a:tc>
                <a:tc>
                  <a:txBody>
                    <a:bodyPr/>
                    <a:lstStyle/>
                    <a:p>
                      <a:pPr algn="ctr" rtl="0" fontAlgn="ctr"/>
                      <a:r>
                        <a:rPr lang="cs-CZ" sz="1000" b="1" i="1" u="none" strike="noStrike">
                          <a:solidFill>
                            <a:srgbClr val="002F5E"/>
                          </a:solidFill>
                          <a:effectLst/>
                          <a:latin typeface="Helvetica"/>
                        </a:rPr>
                        <a:t>72%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50B"/>
                    </a:solidFill>
                  </a:tcPr>
                </a:tc>
                <a:tc>
                  <a:txBody>
                    <a:bodyPr/>
                    <a:lstStyle/>
                    <a:p>
                      <a:pPr algn="ctr" rtl="0" fontAlgn="ctr"/>
                      <a:r>
                        <a:rPr lang="cs-CZ" sz="1000" b="1" i="1" u="none" strike="noStrike">
                          <a:solidFill>
                            <a:srgbClr val="002F5E"/>
                          </a:solidFill>
                          <a:effectLst/>
                          <a:latin typeface="Helvetica"/>
                        </a:rPr>
                        <a:t>25%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C"/>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14%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E"/>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c>
                  <a:txBody>
                    <a:bodyPr/>
                    <a:lstStyle/>
                    <a:p>
                      <a:pPr algn="ctr" rtl="0" fontAlgn="ctr"/>
                      <a:r>
                        <a:rPr lang="cs-CZ" sz="1000" b="1" i="1" u="none" strike="noStrike">
                          <a:solidFill>
                            <a:srgbClr val="002F5E"/>
                          </a:solidFill>
                          <a:effectLst/>
                          <a:latin typeface="Helvetica"/>
                        </a:rPr>
                        <a:t>24%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E"/>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r>
              <a:tr h="187818">
                <a:tc>
                  <a:txBody>
                    <a:bodyPr/>
                    <a:lstStyle/>
                    <a:p>
                      <a:pPr algn="l" rtl="0" fontAlgn="ctr"/>
                      <a:r>
                        <a:rPr lang="cs-CZ" sz="1000" b="1" i="0" u="none" strike="noStrike">
                          <a:solidFill>
                            <a:srgbClr val="FFFFFF"/>
                          </a:solidFill>
                          <a:effectLst/>
                          <a:latin typeface="Helvetica"/>
                        </a:rPr>
                        <a:t>4-5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9"/>
                    </a:solidFill>
                  </a:tcPr>
                </a:tc>
                <a:tc>
                  <a:txBody>
                    <a:bodyPr/>
                    <a:lstStyle/>
                    <a:p>
                      <a:pPr algn="ctr" rtl="0" fontAlgn="ctr"/>
                      <a:r>
                        <a:rPr lang="cs-CZ" sz="1000" b="1" i="1" u="none" strike="noStrike">
                          <a:solidFill>
                            <a:srgbClr val="002F5E"/>
                          </a:solidFill>
                          <a:effectLst/>
                          <a:latin typeface="Helvetica"/>
                        </a:rPr>
                        <a:t>22%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a:solidFill>
                            <a:srgbClr val="002F5E"/>
                          </a:solidFill>
                          <a:effectLst/>
                          <a:latin typeface="Helvetica"/>
                        </a:rPr>
                        <a:t>23%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1"/>
                    </a:solidFill>
                  </a:tcPr>
                </a:tc>
                <a:tc>
                  <a:txBody>
                    <a:bodyPr/>
                    <a:lstStyle/>
                    <a:p>
                      <a:pPr algn="ctr" rtl="0" fontAlgn="ctr"/>
                      <a:r>
                        <a:rPr lang="cs-CZ" sz="1000" b="1" i="1" u="none" strike="noStrike">
                          <a:solidFill>
                            <a:srgbClr val="002F5E"/>
                          </a:solidFill>
                          <a:effectLst/>
                          <a:latin typeface="Helvetica"/>
                        </a:rPr>
                        <a:t>17%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c>
                  <a:txBody>
                    <a:bodyPr/>
                    <a:lstStyle/>
                    <a:p>
                      <a:pPr algn="ctr" rtl="0" fontAlgn="ctr"/>
                      <a:r>
                        <a:rPr lang="cs-CZ" sz="1000" b="1" i="1" u="none" strike="noStrike">
                          <a:solidFill>
                            <a:srgbClr val="002F5E"/>
                          </a:solidFill>
                          <a:effectLst/>
                          <a:latin typeface="Helvetica"/>
                        </a:rPr>
                        <a:t>25%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B"/>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a:solidFill>
                            <a:srgbClr val="002F5E"/>
                          </a:solidFill>
                          <a:effectLst/>
                          <a:latin typeface="Helvetica"/>
                        </a:rPr>
                        <a:t>22%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c>
                  <a:txBody>
                    <a:bodyPr/>
                    <a:lstStyle/>
                    <a:p>
                      <a:pPr algn="ctr" rtl="0" fontAlgn="ctr"/>
                      <a:r>
                        <a:rPr lang="cs-CZ" sz="1000" b="1" i="1" u="none" strike="noStrike">
                          <a:solidFill>
                            <a:srgbClr val="002F5E"/>
                          </a:solidFill>
                          <a:effectLst/>
                          <a:latin typeface="Helvetica"/>
                        </a:rPr>
                        <a:t>37%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181"/>
                    </a:solidFill>
                  </a:tcPr>
                </a:tc>
                <a:tc>
                  <a:txBody>
                    <a:bodyPr/>
                    <a:lstStyle/>
                    <a:p>
                      <a:pPr algn="ctr" rtl="0" fontAlgn="ctr"/>
                      <a:r>
                        <a:rPr lang="cs-CZ" sz="1000" b="1" i="1" u="none" strike="noStrike">
                          <a:solidFill>
                            <a:srgbClr val="002F5E"/>
                          </a:solidFill>
                          <a:effectLst/>
                          <a:latin typeface="Helvetica"/>
                        </a:rPr>
                        <a:t>10%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D"/>
                    </a:solidFill>
                  </a:tcPr>
                </a:tc>
                <a:tc>
                  <a:txBody>
                    <a:bodyPr/>
                    <a:lstStyle/>
                    <a:p>
                      <a:pPr algn="ctr" rtl="0" fontAlgn="ctr"/>
                      <a:r>
                        <a:rPr lang="cs-CZ" sz="1000" b="1" i="1" u="none" strike="noStrike">
                          <a:solidFill>
                            <a:srgbClr val="002F5E"/>
                          </a:solidFill>
                          <a:effectLst/>
                          <a:latin typeface="Helvetica"/>
                        </a:rPr>
                        <a:t>20%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6BB"/>
                    </a:solidFill>
                  </a:tcPr>
                </a:tc>
                <a:tc>
                  <a:txBody>
                    <a:bodyPr/>
                    <a:lstStyle/>
                    <a:p>
                      <a:pPr algn="ctr" rtl="0" fontAlgn="ctr"/>
                      <a:r>
                        <a:rPr lang="cs-CZ" sz="1000" b="1" i="1" u="none" strike="noStrike">
                          <a:solidFill>
                            <a:srgbClr val="002F5E"/>
                          </a:solidFill>
                          <a:effectLst/>
                          <a:latin typeface="Helvetica"/>
                        </a:rPr>
                        <a:t>33%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691"/>
                    </a:solidFill>
                  </a:tcPr>
                </a:tc>
                <a:tc>
                  <a:txBody>
                    <a:bodyPr/>
                    <a:lstStyle/>
                    <a:p>
                      <a:pPr algn="ctr" rtl="0" fontAlgn="ctr"/>
                      <a:r>
                        <a:rPr lang="cs-CZ" sz="1000" b="1" i="1" u="none" strike="noStrike">
                          <a:solidFill>
                            <a:srgbClr val="002F5E"/>
                          </a:solidFill>
                          <a:effectLst/>
                          <a:latin typeface="Helvetica"/>
                        </a:rPr>
                        <a:t>20%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a:solidFill>
                            <a:srgbClr val="002F5E"/>
                          </a:solidFill>
                          <a:effectLst/>
                          <a:latin typeface="Helvetica"/>
                        </a:rPr>
                        <a:t>26%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9"/>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7"/>
                    </a:solidFill>
                  </a:tcPr>
                </a:tc>
                <a:tc>
                  <a:txBody>
                    <a:bodyPr/>
                    <a:lstStyle/>
                    <a:p>
                      <a:pPr algn="ctr" rtl="0" fontAlgn="ctr"/>
                      <a:r>
                        <a:rPr lang="cs-CZ" sz="1000" b="1" i="1" u="none" strike="noStrike">
                          <a:solidFill>
                            <a:srgbClr val="002F5E"/>
                          </a:solidFill>
                          <a:effectLst/>
                          <a:latin typeface="Helvetica"/>
                        </a:rPr>
                        <a:t>23%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0"/>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c>
                  <a:txBody>
                    <a:bodyPr/>
                    <a:lstStyle/>
                    <a:p>
                      <a:pPr algn="ctr" rtl="0" fontAlgn="ctr"/>
                      <a:r>
                        <a:rPr lang="cs-CZ" sz="1000" b="1" i="1" u="none" strike="noStrike">
                          <a:solidFill>
                            <a:srgbClr val="002F5E"/>
                          </a:solidFill>
                          <a:effectLst/>
                          <a:latin typeface="Helvetica"/>
                        </a:rPr>
                        <a:t>34%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48B"/>
                    </a:solidFill>
                  </a:tcPr>
                </a:tc>
                <a:tc>
                  <a:txBody>
                    <a:bodyPr/>
                    <a:lstStyle/>
                    <a:p>
                      <a:pPr algn="ctr" rtl="0" fontAlgn="ctr"/>
                      <a:r>
                        <a:rPr lang="cs-CZ" sz="1000" b="1" i="1" u="none" strike="noStrike">
                          <a:solidFill>
                            <a:srgbClr val="002F5E"/>
                          </a:solidFill>
                          <a:effectLst/>
                          <a:latin typeface="Helvetica"/>
                        </a:rPr>
                        <a:t>29%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B9E"/>
                    </a:solidFill>
                  </a:tcPr>
                </a:tc>
              </a:tr>
              <a:tr h="187818">
                <a:tc>
                  <a:txBody>
                    <a:bodyPr/>
                    <a:lstStyle/>
                    <a:p>
                      <a:pPr algn="l" rtl="0" fontAlgn="ctr"/>
                      <a:r>
                        <a:rPr lang="cs-CZ" sz="1000" b="1" i="0" u="none" strike="noStrike">
                          <a:solidFill>
                            <a:srgbClr val="FFFFFF"/>
                          </a:solidFill>
                          <a:effectLst/>
                          <a:latin typeface="Helvetica"/>
                        </a:rPr>
                        <a:t>6-10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CCC"/>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6"/>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a:solidFill>
                            <a:srgbClr val="002F5E"/>
                          </a:solidFill>
                          <a:effectLst/>
                          <a:latin typeface="Helvetica"/>
                        </a:rPr>
                        <a:t>20%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a:solidFill>
                            <a:srgbClr val="002F5E"/>
                          </a:solidFill>
                          <a:effectLst/>
                          <a:latin typeface="Helvetica"/>
                        </a:rPr>
                        <a:t>17%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BC7"/>
                    </a:solidFill>
                  </a:tcPr>
                </a:tc>
                <a:tc>
                  <a:txBody>
                    <a:bodyPr/>
                    <a:lstStyle/>
                    <a:p>
                      <a:pPr algn="ctr" rtl="0" fontAlgn="ctr"/>
                      <a:r>
                        <a:rPr lang="cs-CZ" sz="1000" b="1" i="1" u="none" strike="noStrike">
                          <a:solidFill>
                            <a:srgbClr val="002F5E"/>
                          </a:solidFill>
                          <a:effectLst/>
                          <a:latin typeface="Helvetica"/>
                        </a:rPr>
                        <a:t>45%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766"/>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D"/>
                    </a:solidFill>
                  </a:tcPr>
                </a:tc>
                <a:tc>
                  <a:txBody>
                    <a:bodyPr/>
                    <a:lstStyle/>
                    <a:p>
                      <a:pPr algn="ctr" rtl="0" fontAlgn="ctr"/>
                      <a:r>
                        <a:rPr lang="cs-CZ" sz="1000" b="1" i="1" u="none" strike="noStrike">
                          <a:solidFill>
                            <a:srgbClr val="002F5E"/>
                          </a:solidFill>
                          <a:effectLst/>
                          <a:latin typeface="Helvetica"/>
                        </a:rPr>
                        <a:t>46%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563"/>
                    </a:solidFill>
                  </a:tcPr>
                </a:tc>
                <a:tc>
                  <a:txBody>
                    <a:bodyPr/>
                    <a:lstStyle/>
                    <a:p>
                      <a:pPr algn="ctr" rtl="0" fontAlgn="ctr"/>
                      <a:r>
                        <a:rPr lang="cs-CZ" sz="1000" b="1" i="1" u="none" strike="noStrike">
                          <a:solidFill>
                            <a:srgbClr val="002F5E"/>
                          </a:solidFill>
                          <a:effectLst/>
                          <a:latin typeface="Helvetica"/>
                        </a:rPr>
                        <a:t>27%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4"/>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a:solidFill>
                            <a:srgbClr val="002F5E"/>
                          </a:solidFill>
                          <a:effectLst/>
                          <a:latin typeface="Helvetica"/>
                        </a:rPr>
                        <a:t>17%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c>
                  <a:txBody>
                    <a:bodyPr/>
                    <a:lstStyle/>
                    <a:p>
                      <a:pPr algn="ctr" rtl="0" fontAlgn="ctr"/>
                      <a:r>
                        <a:rPr lang="cs-CZ" sz="1000" b="1" i="1" u="none" strike="noStrike">
                          <a:solidFill>
                            <a:srgbClr val="002F5E"/>
                          </a:solidFill>
                          <a:effectLst/>
                          <a:latin typeface="Helvetica"/>
                        </a:rPr>
                        <a:t>23%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1"/>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a:solidFill>
                            <a:srgbClr val="002F5E"/>
                          </a:solidFill>
                          <a:effectLst/>
                          <a:latin typeface="Helvetica"/>
                        </a:rPr>
                        <a:t>27%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a:solidFill>
                            <a:srgbClr val="002F5E"/>
                          </a:solidFill>
                          <a:effectLst/>
                          <a:latin typeface="Helvetica"/>
                        </a:rPr>
                        <a:t>41%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C74"/>
                    </a:solidFill>
                  </a:tcPr>
                </a:tc>
                <a:tc>
                  <a:txBody>
                    <a:bodyPr/>
                    <a:lstStyle/>
                    <a:p>
                      <a:pPr algn="ctr" rtl="0" fontAlgn="ctr"/>
                      <a:r>
                        <a:rPr lang="cs-CZ" sz="1000" b="1" i="1" u="none" strike="noStrike">
                          <a:solidFill>
                            <a:srgbClr val="002F5E"/>
                          </a:solidFill>
                          <a:effectLst/>
                          <a:latin typeface="Helvetica"/>
                        </a:rPr>
                        <a:t>17%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4"/>
                    </a:solidFill>
                  </a:tcPr>
                </a:tc>
                <a:tc>
                  <a:txBody>
                    <a:bodyPr/>
                    <a:lstStyle/>
                    <a:p>
                      <a:pPr algn="ctr" rtl="0" fontAlgn="ctr"/>
                      <a:r>
                        <a:rPr lang="cs-CZ" sz="1000" b="1" i="1" u="none" strike="noStrike">
                          <a:solidFill>
                            <a:srgbClr val="002F5E"/>
                          </a:solidFill>
                          <a:effectLst/>
                          <a:latin typeface="Helvetica"/>
                        </a:rPr>
                        <a:t>28%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A0"/>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r>
              <a:tr h="187818">
                <a:tc>
                  <a:txBody>
                    <a:bodyPr/>
                    <a:lstStyle/>
                    <a:p>
                      <a:pPr algn="l" rtl="0" fontAlgn="ctr"/>
                      <a:r>
                        <a:rPr lang="cs-CZ" sz="1000" b="1" i="0" u="none" strike="noStrike">
                          <a:solidFill>
                            <a:srgbClr val="FFFFFF"/>
                          </a:solidFill>
                          <a:effectLst/>
                          <a:latin typeface="Helvetica"/>
                        </a:rPr>
                        <a:t>11-15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DF"/>
                    </a:solidFill>
                  </a:tcPr>
                </a:tc>
                <a:tc>
                  <a:txBody>
                    <a:bodyPr/>
                    <a:lstStyle/>
                    <a:p>
                      <a:pPr algn="ctr" rtl="0" fontAlgn="ctr"/>
                      <a:r>
                        <a:rPr lang="cs-CZ" sz="1000" b="1" i="1" u="none" strike="noStrike">
                          <a:solidFill>
                            <a:srgbClr val="002F5E"/>
                          </a:solidFill>
                          <a:effectLst/>
                          <a:latin typeface="Helvetica"/>
                        </a:rPr>
                        <a:t>16%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BCA"/>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3"/>
                    </a:solidFill>
                  </a:tcPr>
                </a:tc>
                <a:tc>
                  <a:txBody>
                    <a:bodyPr/>
                    <a:lstStyle/>
                    <a:p>
                      <a:pPr algn="ctr" rtl="0" fontAlgn="ctr"/>
                      <a:r>
                        <a:rPr lang="cs-CZ" sz="1000" b="1" i="1" u="none" strike="noStrike">
                          <a:solidFill>
                            <a:srgbClr val="002F5E"/>
                          </a:solidFill>
                          <a:effectLst/>
                          <a:latin typeface="Helvetica"/>
                        </a:rPr>
                        <a:t>18%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9C3"/>
                    </a:solidFill>
                  </a:tcPr>
                </a:tc>
                <a:tc>
                  <a:txBody>
                    <a:bodyPr/>
                    <a:lstStyle/>
                    <a:p>
                      <a:pPr algn="ctr" rtl="0" fontAlgn="ctr"/>
                      <a:r>
                        <a:rPr lang="cs-CZ" sz="1000" b="1" i="1" u="none" strike="noStrike">
                          <a:solidFill>
                            <a:srgbClr val="002F5E"/>
                          </a:solidFill>
                          <a:effectLst/>
                          <a:latin typeface="Helvetica"/>
                        </a:rPr>
                        <a:t>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D"/>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a:solidFill>
                            <a:srgbClr val="002F5E"/>
                          </a:solidFill>
                          <a:effectLst/>
                          <a:latin typeface="Helvetica"/>
                        </a:rPr>
                        <a:t>10%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F"/>
                    </a:solidFill>
                  </a:tcPr>
                </a:tc>
                <a:tc>
                  <a:txBody>
                    <a:bodyPr/>
                    <a:lstStyle/>
                    <a:p>
                      <a:pPr algn="ctr" rtl="0" fontAlgn="ctr"/>
                      <a:r>
                        <a:rPr lang="cs-CZ" sz="1000" b="1" i="1" u="none" strike="noStrike">
                          <a:solidFill>
                            <a:srgbClr val="002F5E"/>
                          </a:solidFill>
                          <a:effectLst/>
                          <a:latin typeface="Helvetica"/>
                        </a:rPr>
                        <a:t>11%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9"/>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CCC"/>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2"/>
                    </a:solidFill>
                  </a:tcPr>
                </a:tc>
              </a:tr>
              <a:tr h="187818">
                <a:tc>
                  <a:txBody>
                    <a:bodyPr/>
                    <a:lstStyle/>
                    <a:p>
                      <a:pPr algn="l" rtl="0" fontAlgn="ctr"/>
                      <a:r>
                        <a:rPr lang="cs-CZ" sz="1000" b="1" i="0" u="none" strike="noStrike">
                          <a:solidFill>
                            <a:srgbClr val="FFFFFF"/>
                          </a:solidFill>
                          <a:effectLst/>
                          <a:latin typeface="Helvetica"/>
                        </a:rPr>
                        <a:t>16-20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a:solidFill>
                            <a:srgbClr val="002F5E"/>
                          </a:solidFill>
                          <a:effectLst/>
                          <a:latin typeface="Helvetica"/>
                        </a:rPr>
                        <a:t>22%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1"/>
                    </a:solidFill>
                  </a:tcPr>
                </a:tc>
                <a:tc>
                  <a:txBody>
                    <a:bodyPr/>
                    <a:lstStyle/>
                    <a:p>
                      <a:pPr algn="ctr" rtl="0" fontAlgn="ctr"/>
                      <a:r>
                        <a:rPr lang="cs-CZ" sz="1000" b="1" i="1" u="none" strike="noStrike">
                          <a:solidFill>
                            <a:srgbClr val="002F5E"/>
                          </a:solidFill>
                          <a:effectLst/>
                          <a:latin typeface="Helvetica"/>
                        </a:rPr>
                        <a:t>24%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dirty="0">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4"/>
                    </a:solidFill>
                  </a:tcPr>
                </a:tc>
                <a:tc>
                  <a:txBody>
                    <a:bodyPr/>
                    <a:lstStyle/>
                    <a:p>
                      <a:pPr algn="ctr" rtl="0" fontAlgn="ctr"/>
                      <a:r>
                        <a:rPr lang="cs-CZ" sz="1000" b="1" i="1" u="none" strike="noStrike">
                          <a:solidFill>
                            <a:srgbClr val="002F5E"/>
                          </a:solidFill>
                          <a:effectLst/>
                          <a:latin typeface="Helvetica"/>
                        </a:rPr>
                        <a:t>20%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a:solidFill>
                            <a:srgbClr val="002F5E"/>
                          </a:solidFill>
                          <a:effectLst/>
                          <a:latin typeface="Helvetica"/>
                        </a:rPr>
                        <a:t>26%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r>
              <a:tr h="187818">
                <a:tc>
                  <a:txBody>
                    <a:bodyPr/>
                    <a:lstStyle/>
                    <a:p>
                      <a:pPr algn="l" rtl="0" fontAlgn="ctr"/>
                      <a:r>
                        <a:rPr lang="cs-CZ" sz="1000" b="1" i="0" u="none" strike="noStrike">
                          <a:solidFill>
                            <a:srgbClr val="FFFFFF"/>
                          </a:solidFill>
                          <a:effectLst/>
                          <a:latin typeface="Helvetica"/>
                        </a:rPr>
                        <a:t>21-25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E"/>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A"/>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187818">
                <a:tc>
                  <a:txBody>
                    <a:bodyPr/>
                    <a:lstStyle/>
                    <a:p>
                      <a:pPr algn="l" rtl="0" fontAlgn="ctr"/>
                      <a:r>
                        <a:rPr lang="cs-CZ" sz="1000" b="1" i="0" u="none" strike="noStrike">
                          <a:solidFill>
                            <a:srgbClr val="FFFFFF"/>
                          </a:solidFill>
                          <a:effectLst/>
                          <a:latin typeface="Helvetica"/>
                        </a:rPr>
                        <a:t>26-30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11%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9"/>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c>
                  <a:txBody>
                    <a:bodyPr/>
                    <a:lstStyle/>
                    <a:p>
                      <a:pPr algn="ctr" rtl="0" fontAlgn="ctr"/>
                      <a:r>
                        <a:rPr lang="cs-CZ" sz="1000" b="1" i="1" u="none" strike="noStrike">
                          <a:solidFill>
                            <a:srgbClr val="002F5E"/>
                          </a:solidFill>
                          <a:effectLst/>
                          <a:latin typeface="Helvetica"/>
                        </a:rPr>
                        <a:t>18%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9C3"/>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20%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r>
              <a:tr h="187818">
                <a:tc>
                  <a:txBody>
                    <a:bodyPr/>
                    <a:lstStyle/>
                    <a:p>
                      <a:pPr algn="l" rtl="0" fontAlgn="ctr"/>
                      <a:r>
                        <a:rPr lang="cs-CZ" sz="1000" b="1" i="0" u="none" strike="noStrike">
                          <a:solidFill>
                            <a:srgbClr val="FFFFFF"/>
                          </a:solidFill>
                          <a:effectLst/>
                          <a:latin typeface="Helvetica"/>
                        </a:rPr>
                        <a:t>31-40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dirty="0">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0D7"/>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r>
              <a:tr h="187818">
                <a:tc>
                  <a:txBody>
                    <a:bodyPr/>
                    <a:lstStyle/>
                    <a:p>
                      <a:pPr algn="l" rtl="0" fontAlgn="ctr"/>
                      <a:r>
                        <a:rPr lang="cs-CZ" sz="1000" b="1" i="0" u="none" strike="noStrike">
                          <a:solidFill>
                            <a:srgbClr val="FFFFFF"/>
                          </a:solidFill>
                          <a:effectLst/>
                          <a:latin typeface="Helvetica"/>
                        </a:rPr>
                        <a:t>41-50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10%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D"/>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187818">
                <a:tc>
                  <a:txBody>
                    <a:bodyPr/>
                    <a:lstStyle/>
                    <a:p>
                      <a:pPr algn="l" rtl="0" fontAlgn="ctr"/>
                      <a:r>
                        <a:rPr lang="cs-CZ" sz="1000" b="1" i="0" u="none" strike="noStrike">
                          <a:solidFill>
                            <a:srgbClr val="FFFFFF"/>
                          </a:solidFill>
                          <a:effectLst/>
                          <a:latin typeface="Helvetica"/>
                        </a:rPr>
                        <a:t>Nad 50 ks</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8"/>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r>
              <a:tr h="368469">
                <a:tc>
                  <a:txBody>
                    <a:bodyPr/>
                    <a:lstStyle/>
                    <a:p>
                      <a:pPr algn="l" fontAlgn="ctr"/>
                      <a:r>
                        <a:rPr lang="cs-CZ" sz="1000" b="1" i="1" u="none" strike="noStrike" dirty="0">
                          <a:solidFill>
                            <a:srgbClr val="F34E0D"/>
                          </a:solidFill>
                          <a:effectLst/>
                          <a:latin typeface="Helvetica"/>
                        </a:rPr>
                        <a:t>Průměr </a:t>
                      </a:r>
                      <a:endParaRPr lang="cs-CZ" sz="1000" b="1" i="1" u="none" strike="noStrike" dirty="0" smtClean="0">
                        <a:solidFill>
                          <a:srgbClr val="F34E0D"/>
                        </a:solidFill>
                        <a:effectLst/>
                        <a:latin typeface="Helvetica"/>
                      </a:endParaRPr>
                    </a:p>
                    <a:p>
                      <a:pPr algn="l" fontAlgn="ctr"/>
                      <a:r>
                        <a:rPr lang="cs-CZ" sz="1000" b="1" i="1" u="none" strike="noStrike" dirty="0" smtClean="0">
                          <a:solidFill>
                            <a:srgbClr val="F34E0D"/>
                          </a:solidFill>
                          <a:effectLst/>
                          <a:latin typeface="Helvetica"/>
                        </a:rPr>
                        <a:t>(v </a:t>
                      </a:r>
                      <a:r>
                        <a:rPr lang="cs-CZ" sz="1000" b="1" i="1" u="none" strike="noStrike" dirty="0">
                          <a:solidFill>
                            <a:srgbClr val="F34E0D"/>
                          </a:solidFill>
                          <a:effectLst/>
                          <a:latin typeface="Helvetica"/>
                        </a:rPr>
                        <a:t>ks)</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2</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5</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8</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3</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6</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27</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9</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26</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7</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5</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2</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4</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7</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3</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7</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31</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9</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24</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a:solidFill>
                            <a:srgbClr val="F34E0D"/>
                          </a:solidFill>
                          <a:effectLst/>
                          <a:latin typeface="Helvetica"/>
                        </a:rPr>
                        <a:t>7</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ctr" fontAlgn="ctr"/>
                      <a:r>
                        <a:rPr lang="cs-CZ" sz="1000" b="1" i="1" u="none" strike="noStrike" dirty="0">
                          <a:solidFill>
                            <a:srgbClr val="F34E0D"/>
                          </a:solidFill>
                          <a:effectLst/>
                          <a:latin typeface="Helvetica"/>
                        </a:rPr>
                        <a:t>8</a:t>
                      </a:r>
                    </a:p>
                  </a:txBody>
                  <a:tcPr marL="6045" marR="6045" marT="6045" marB="0" anchor="ctr">
                    <a:lnL>
                      <a:noFill/>
                    </a:lnL>
                    <a:lnR>
                      <a:noFill/>
                    </a:lnR>
                    <a:lnT w="12700" cap="flat" cmpd="sng" algn="ctr">
                      <a:solidFill>
                        <a:srgbClr val="FFFFFF"/>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849417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Nákup v průběhu roku (v ks)</a:t>
            </a:r>
            <a:endParaRPr lang="cs-CZ" sz="1600" b="1" dirty="0">
              <a:solidFill>
                <a:srgbClr val="BE1E11"/>
              </a:solidFill>
              <a:latin typeface="Helvetica"/>
              <a:cs typeface="Helvetica"/>
            </a:endParaRPr>
          </a:p>
        </p:txBody>
      </p:sp>
      <p:sp>
        <p:nvSpPr>
          <p:cNvPr id="6" name="TextBox 8"/>
          <p:cNvSpPr txBox="1"/>
          <p:nvPr/>
        </p:nvSpPr>
        <p:spPr>
          <a:xfrm>
            <a:off x="323528" y="5826750"/>
            <a:ext cx="8280920" cy="461665"/>
          </a:xfrm>
          <a:prstGeom prst="rect">
            <a:avLst/>
          </a:prstGeom>
          <a:noFill/>
        </p:spPr>
        <p:txBody>
          <a:bodyPr wrap="square" rtlCol="0">
            <a:spAutoFit/>
          </a:bodyPr>
          <a:lstStyle/>
          <a:p>
            <a:r>
              <a:rPr lang="it-IT" sz="800" dirty="0">
                <a:solidFill>
                  <a:srgbClr val="800000"/>
                </a:solidFill>
                <a:latin typeface="Helvetica"/>
                <a:cs typeface="Helvetica"/>
              </a:rPr>
              <a:t>A kolik si jednotlivých kusů daných druhů oblečení ročně koupíte</a:t>
            </a:r>
            <a:r>
              <a:rPr lang="it-IT" sz="800" dirty="0" smtClean="0">
                <a:solidFill>
                  <a:srgbClr val="800000"/>
                </a:solidFill>
                <a:latin typeface="Helvetica"/>
                <a:cs typeface="Helvetica"/>
              </a:rPr>
              <a:t>?</a:t>
            </a:r>
            <a:endParaRPr lang="sk-SK" sz="800" dirty="0" smtClean="0">
              <a:solidFill>
                <a:srgbClr val="800000"/>
              </a:solidFill>
              <a:latin typeface="Helvetica"/>
              <a:cs typeface="Helvetica"/>
            </a:endParaRPr>
          </a:p>
          <a:p>
            <a:r>
              <a:rPr lang="cs-CZ" sz="800" dirty="0" smtClean="0">
                <a:solidFill>
                  <a:srgbClr val="800000"/>
                </a:solidFill>
                <a:latin typeface="Helvetica"/>
                <a:cs typeface="Helvetica"/>
              </a:rPr>
              <a:t>N(ČR </a:t>
            </a:r>
            <a:r>
              <a:rPr lang="cs-CZ" sz="800" dirty="0">
                <a:solidFill>
                  <a:srgbClr val="800000"/>
                </a:solidFill>
                <a:latin typeface="Helvetica"/>
                <a:cs typeface="Helvetica"/>
              </a:rPr>
              <a:t>ženy)=218, N(ČR muži)=</a:t>
            </a:r>
            <a:r>
              <a:rPr lang="cs-CZ" sz="800" dirty="0" smtClean="0">
                <a:solidFill>
                  <a:srgbClr val="800000"/>
                </a:solidFill>
                <a:latin typeface="Helvetica"/>
                <a:cs typeface="Helvetica"/>
              </a:rPr>
              <a:t>182 </a:t>
            </a:r>
            <a:r>
              <a:rPr lang="en-US" sz="800" dirty="0" smtClean="0">
                <a:solidFill>
                  <a:srgbClr val="800000"/>
                </a:solidFill>
                <a:latin typeface="Helvetica"/>
                <a:cs typeface="Helvetica"/>
              </a:rPr>
              <a:t>|</a:t>
            </a:r>
            <a:r>
              <a:rPr lang="cs-CZ" sz="800" dirty="0">
                <a:solidFill>
                  <a:srgbClr val="800000"/>
                </a:solidFill>
                <a:latin typeface="Helvetica"/>
                <a:cs typeface="Helvetica"/>
              </a:rPr>
              <a:t>N(SR </a:t>
            </a:r>
            <a:r>
              <a:rPr lang="cs-CZ" sz="800" dirty="0" smtClean="0">
                <a:solidFill>
                  <a:srgbClr val="800000"/>
                </a:solidFill>
                <a:latin typeface="Helvetica"/>
                <a:cs typeface="Helvetica"/>
              </a:rPr>
              <a:t>ženy)N=114, </a:t>
            </a:r>
            <a:r>
              <a:rPr lang="cs-CZ" sz="800" dirty="0">
                <a:solidFill>
                  <a:srgbClr val="800000"/>
                </a:solidFill>
                <a:latin typeface="Helvetica"/>
                <a:cs typeface="Helvetica"/>
              </a:rPr>
              <a:t>N(SR </a:t>
            </a:r>
            <a:r>
              <a:rPr lang="cs-CZ" sz="800" dirty="0" smtClean="0">
                <a:solidFill>
                  <a:srgbClr val="800000"/>
                </a:solidFill>
                <a:latin typeface="Helvetica"/>
                <a:cs typeface="Helvetica"/>
              </a:rPr>
              <a:t>muži)N=91</a:t>
            </a:r>
            <a:endParaRPr lang="cs-CZ" sz="800" dirty="0">
              <a:solidFill>
                <a:srgbClr val="800000"/>
              </a:solidFill>
              <a:latin typeface="Helvetica"/>
              <a:cs typeface="Helvetica"/>
            </a:endParaRPr>
          </a:p>
          <a:p>
            <a:endParaRPr lang="cs-CZ" sz="800" dirty="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V počtu ročních nákupu není mezi ČR a SR žádný rozdíl. Například žena si koupí 5 svršků, 3 kalhoty a 2 kabelky. </a:t>
            </a:r>
          </a:p>
        </p:txBody>
      </p:sp>
      <p:sp>
        <p:nvSpPr>
          <p:cNvPr id="2" name="Obdélník 1"/>
          <p:cNvSpPr/>
          <p:nvPr/>
        </p:nvSpPr>
        <p:spPr>
          <a:xfrm>
            <a:off x="133392" y="5602216"/>
            <a:ext cx="4572000" cy="246221"/>
          </a:xfrm>
          <a:prstGeom prst="rect">
            <a:avLst/>
          </a:prstGeom>
        </p:spPr>
        <p:txBody>
          <a:bodyPr>
            <a:spAutoFit/>
          </a:bodyPr>
          <a:lstStyle/>
          <a:p>
            <a:pPr fontAlgn="ctr"/>
            <a:r>
              <a:rPr lang="pl-PL" sz="1000" i="1" dirty="0" smtClean="0">
                <a:solidFill>
                  <a:srgbClr val="FFA102"/>
                </a:solidFill>
                <a:latin typeface="Helvetica"/>
              </a:rPr>
              <a:t>*Skoro </a:t>
            </a:r>
            <a:r>
              <a:rPr lang="pl-PL" sz="1000" i="1" dirty="0">
                <a:solidFill>
                  <a:srgbClr val="FFA102"/>
                </a:solidFill>
                <a:latin typeface="Helvetica"/>
              </a:rPr>
              <a:t>žádné, kupuji méně než jednou za rok</a:t>
            </a:r>
          </a:p>
        </p:txBody>
      </p:sp>
      <p:graphicFrame>
        <p:nvGraphicFramePr>
          <p:cNvPr id="11" name="Tabulka 10"/>
          <p:cNvGraphicFramePr>
            <a:graphicFrameLocks noGrp="1"/>
          </p:cNvGraphicFramePr>
          <p:nvPr>
            <p:extLst>
              <p:ext uri="{D42A27DB-BD31-4B8C-83A1-F6EECF244321}">
                <p14:modId xmlns:p14="http://schemas.microsoft.com/office/powerpoint/2010/main" val="4148949392"/>
              </p:ext>
            </p:extLst>
          </p:nvPr>
        </p:nvGraphicFramePr>
        <p:xfrm>
          <a:off x="133392" y="1358153"/>
          <a:ext cx="8858211" cy="3851599"/>
        </p:xfrm>
        <a:graphic>
          <a:graphicData uri="http://schemas.openxmlformats.org/drawingml/2006/table">
            <a:tbl>
              <a:tblPr/>
              <a:tblGrid>
                <a:gridCol w="532251"/>
                <a:gridCol w="416298"/>
                <a:gridCol w="416298"/>
                <a:gridCol w="416298"/>
                <a:gridCol w="416298"/>
                <a:gridCol w="416298"/>
                <a:gridCol w="416298"/>
                <a:gridCol w="416298"/>
                <a:gridCol w="416298"/>
                <a:gridCol w="416298"/>
                <a:gridCol w="416298"/>
                <a:gridCol w="416298"/>
                <a:gridCol w="416298"/>
                <a:gridCol w="416298"/>
                <a:gridCol w="416298"/>
                <a:gridCol w="416298"/>
                <a:gridCol w="416298"/>
                <a:gridCol w="416298"/>
                <a:gridCol w="416298"/>
                <a:gridCol w="416298"/>
                <a:gridCol w="416298"/>
              </a:tblGrid>
              <a:tr h="301197">
                <a:tc rowSpan="3">
                  <a:txBody>
                    <a:bodyPr/>
                    <a:lstStyle/>
                    <a:p>
                      <a:pPr algn="ctr" rtl="0" fontAlgn="ctr"/>
                      <a:r>
                        <a:rPr lang="cs-CZ" sz="1000" b="1" i="0" u="none" strike="noStrike">
                          <a:solidFill>
                            <a:srgbClr val="FFFFFF"/>
                          </a:solidFill>
                          <a:effectLst/>
                          <a:latin typeface="Helvetica"/>
                        </a:rPr>
                        <a:t> </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gridSpan="10">
                  <a:txBody>
                    <a:bodyPr/>
                    <a:lstStyle/>
                    <a:p>
                      <a:pPr algn="ctr" rtl="0" fontAlgn="ctr"/>
                      <a:r>
                        <a:rPr lang="cs-CZ" sz="1400" b="1" i="0" u="none" strike="noStrike" dirty="0">
                          <a:solidFill>
                            <a:srgbClr val="FFA102"/>
                          </a:solidFill>
                          <a:effectLst/>
                          <a:latin typeface="Helvetica"/>
                        </a:rPr>
                        <a:t>SR</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10">
                  <a:txBody>
                    <a:bodyPr/>
                    <a:lstStyle/>
                    <a:p>
                      <a:pPr algn="ctr" rtl="0" fontAlgn="ctr"/>
                      <a:r>
                        <a:rPr lang="cs-CZ" sz="1400" b="1" i="0" u="none" strike="noStrike" dirty="0">
                          <a:solidFill>
                            <a:srgbClr val="FFA102"/>
                          </a:solidFill>
                          <a:effectLst/>
                          <a:latin typeface="Helvetica"/>
                        </a:rPr>
                        <a:t>ČR</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236953">
                <a:tc vMerge="1">
                  <a:txBody>
                    <a:bodyPr/>
                    <a:lstStyle/>
                    <a:p>
                      <a:endParaRPr lang="cs-CZ"/>
                    </a:p>
                  </a:txBody>
                  <a:tcPr/>
                </a:tc>
                <a:tc gridSpan="7">
                  <a:txBody>
                    <a:bodyPr/>
                    <a:lstStyle/>
                    <a:p>
                      <a:pPr algn="ctr" rtl="0" fontAlgn="ctr"/>
                      <a:r>
                        <a:rPr lang="cs-CZ" sz="1000" b="1" i="0" u="none" strike="noStrike">
                          <a:solidFill>
                            <a:srgbClr val="FFFFFF"/>
                          </a:solidFill>
                          <a:effectLst/>
                          <a:latin typeface="Helvetica"/>
                        </a:rPr>
                        <a:t>Ženy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p>
                      <a:pPr algn="ctr" rtl="0" fontAlgn="ctr"/>
                      <a:r>
                        <a:rPr lang="cs-CZ" sz="1000" b="1" i="0" u="none" strike="noStrike">
                          <a:solidFill>
                            <a:srgbClr val="FFFFFF"/>
                          </a:solidFill>
                          <a:effectLst/>
                          <a:latin typeface="Helvetica"/>
                        </a:rPr>
                        <a:t>Muži</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gridSpan="7">
                  <a:txBody>
                    <a:bodyPr/>
                    <a:lstStyle/>
                    <a:p>
                      <a:pPr algn="ctr" rtl="0" fontAlgn="ctr"/>
                      <a:r>
                        <a:rPr lang="cs-CZ" sz="1000" b="1" i="0" u="none" strike="noStrike">
                          <a:solidFill>
                            <a:srgbClr val="FFFFFF"/>
                          </a:solidFill>
                          <a:effectLst/>
                          <a:latin typeface="Helvetica"/>
                        </a:rPr>
                        <a:t>Ženy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p>
                      <a:pPr algn="ctr" rtl="0" fontAlgn="ctr"/>
                      <a:r>
                        <a:rPr lang="cs-CZ" sz="1000" b="1" i="0" u="none" strike="noStrike">
                          <a:solidFill>
                            <a:srgbClr val="FFFFFF"/>
                          </a:solidFill>
                          <a:effectLst/>
                          <a:latin typeface="Helvetica"/>
                        </a:rPr>
                        <a:t>Muži</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r>
              <a:tr h="1109371">
                <a:tc vMerge="1">
                  <a:txBody>
                    <a:bodyPr/>
                    <a:lstStyle/>
                    <a:p>
                      <a:endParaRPr lang="cs-CZ"/>
                    </a:p>
                  </a:txBody>
                  <a:tcPr/>
                </a:tc>
                <a:tc>
                  <a:txBody>
                    <a:bodyPr/>
                    <a:lstStyle/>
                    <a:p>
                      <a:pPr algn="l" rtl="0" fontAlgn="ctr"/>
                      <a:r>
                        <a:rPr lang="cs-CZ" sz="1000" b="1" i="0" u="none" strike="noStrike">
                          <a:solidFill>
                            <a:srgbClr val="FFFFFF"/>
                          </a:solidFill>
                          <a:effectLst/>
                          <a:latin typeface="Helvetica"/>
                        </a:rPr>
                        <a:t>Balerínky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Topánky na podpatku</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Kabelky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Tenisky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Šaty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Tričká/košele a iné vrchné odevy </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Jeany a jiné kalhoty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err="1">
                          <a:solidFill>
                            <a:srgbClr val="FFFFFF"/>
                          </a:solidFill>
                          <a:effectLst/>
                          <a:latin typeface="Helvetica"/>
                        </a:rPr>
                        <a:t>Tričká</a:t>
                      </a:r>
                      <a:r>
                        <a:rPr lang="cs-CZ" sz="1000" b="1" i="0" u="none" strike="noStrike" dirty="0">
                          <a:solidFill>
                            <a:srgbClr val="FFFFFF"/>
                          </a:solidFill>
                          <a:effectLst/>
                          <a:latin typeface="Helvetica"/>
                        </a:rPr>
                        <a:t>/</a:t>
                      </a:r>
                      <a:r>
                        <a:rPr lang="cs-CZ" sz="1000" b="1" i="0" u="none" strike="noStrike" dirty="0" err="1">
                          <a:solidFill>
                            <a:srgbClr val="FFFFFF"/>
                          </a:solidFill>
                          <a:effectLst/>
                          <a:latin typeface="Helvetica"/>
                        </a:rPr>
                        <a:t>košele</a:t>
                      </a:r>
                      <a:r>
                        <a:rPr lang="cs-CZ" sz="1000" b="1" i="0" u="none" strike="noStrike" dirty="0">
                          <a:solidFill>
                            <a:srgbClr val="FFFFFF"/>
                          </a:solidFill>
                          <a:effectLst/>
                          <a:latin typeface="Helvetica"/>
                        </a:rPr>
                        <a:t> a </a:t>
                      </a:r>
                      <a:r>
                        <a:rPr lang="cs-CZ" sz="1000" b="1" i="0" u="none" strike="noStrike" dirty="0" err="1">
                          <a:solidFill>
                            <a:srgbClr val="FFFFFF"/>
                          </a:solidFill>
                          <a:effectLst/>
                          <a:latin typeface="Helvetica"/>
                        </a:rPr>
                        <a:t>iné</a:t>
                      </a:r>
                      <a:r>
                        <a:rPr lang="cs-CZ" sz="1000" b="1" i="0" u="none" strike="noStrike" dirty="0">
                          <a:solidFill>
                            <a:srgbClr val="FFFFFF"/>
                          </a:solidFill>
                          <a:effectLst/>
                          <a:latin typeface="Helvetica"/>
                        </a:rPr>
                        <a:t> </a:t>
                      </a:r>
                      <a:r>
                        <a:rPr lang="cs-CZ" sz="1000" b="1" i="0" u="none" strike="noStrike" dirty="0" err="1">
                          <a:solidFill>
                            <a:srgbClr val="FFFFFF"/>
                          </a:solidFill>
                          <a:effectLst/>
                          <a:latin typeface="Helvetica"/>
                        </a:rPr>
                        <a:t>vrchné</a:t>
                      </a:r>
                      <a:r>
                        <a:rPr lang="cs-CZ" sz="1000" b="1" i="0" u="none" strike="noStrike" dirty="0">
                          <a:solidFill>
                            <a:srgbClr val="FFFFFF"/>
                          </a:solidFill>
                          <a:effectLst/>
                          <a:latin typeface="Helvetica"/>
                        </a:rPr>
                        <a:t> </a:t>
                      </a:r>
                      <a:r>
                        <a:rPr lang="cs-CZ" sz="1000" b="1" i="0" u="none" strike="noStrike" dirty="0" err="1">
                          <a:solidFill>
                            <a:srgbClr val="FFFFFF"/>
                          </a:solidFill>
                          <a:effectLst/>
                          <a:latin typeface="Helvetica"/>
                        </a:rPr>
                        <a:t>odevy</a:t>
                      </a:r>
                      <a:r>
                        <a:rPr lang="cs-CZ" sz="1000" b="1" i="0" u="none" strike="noStrike" dirty="0">
                          <a:solidFill>
                            <a:srgbClr val="FFFFFF"/>
                          </a:solidFill>
                          <a:effectLst/>
                          <a:latin typeface="Helvetica"/>
                        </a:rPr>
                        <a:t> </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Rifle a iné nohavice </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Topánky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Balerínky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Topánky na podpatku</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Kabelky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Tenisky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Šaty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Tričká/košele a iné vrchné odevy </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Jeany a jiné kalhoty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Tričká/košele a iné vrchné odevy </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Rifle a iné nohavice </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a:solidFill>
                            <a:srgbClr val="FFFFFF"/>
                          </a:solidFill>
                          <a:effectLst/>
                          <a:latin typeface="Helvetica"/>
                        </a:rPr>
                        <a:t>Topánky</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r>
              <a:tr h="308454">
                <a:tc>
                  <a:txBody>
                    <a:bodyPr/>
                    <a:lstStyle/>
                    <a:p>
                      <a:pPr algn="l" rtl="0" fontAlgn="ctr"/>
                      <a:r>
                        <a:rPr lang="pl-PL" sz="1000" b="1" i="0" u="none" strike="noStrike" dirty="0" smtClean="0">
                          <a:solidFill>
                            <a:srgbClr val="FFFFFF"/>
                          </a:solidFill>
                          <a:effectLst/>
                          <a:latin typeface="Helvetica"/>
                        </a:rPr>
                        <a:t>0*</a:t>
                      </a:r>
                      <a:endParaRPr lang="pl-PL" sz="1000" b="1" i="0" u="none" strike="noStrike" dirty="0">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45%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203"/>
                    </a:solidFill>
                  </a:tcPr>
                </a:tc>
                <a:tc>
                  <a:txBody>
                    <a:bodyPr/>
                    <a:lstStyle/>
                    <a:p>
                      <a:pPr algn="ctr" rtl="0" fontAlgn="ctr"/>
                      <a:r>
                        <a:rPr lang="cs-CZ" sz="1000" b="1" i="1" u="none" strike="noStrike">
                          <a:solidFill>
                            <a:srgbClr val="002F5E"/>
                          </a:solidFill>
                          <a:effectLst/>
                          <a:latin typeface="Helvetica"/>
                        </a:rPr>
                        <a:t>33%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B48"/>
                    </a:solidFill>
                  </a:tcPr>
                </a:tc>
                <a:tc>
                  <a:txBody>
                    <a:bodyPr/>
                    <a:lstStyle/>
                    <a:p>
                      <a:pPr algn="ctr" rtl="0" fontAlgn="ctr"/>
                      <a:r>
                        <a:rPr lang="cs-CZ" sz="1000" b="1" i="1" u="none" strike="noStrike" dirty="0">
                          <a:solidFill>
                            <a:srgbClr val="002F5E"/>
                          </a:solidFill>
                          <a:effectLst/>
                          <a:latin typeface="Helvetica"/>
                        </a:rPr>
                        <a:t>21%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489"/>
                    </a:solidFill>
                  </a:tcPr>
                </a:tc>
                <a:tc>
                  <a:txBody>
                    <a:bodyPr/>
                    <a:lstStyle/>
                    <a:p>
                      <a:pPr algn="ctr" rtl="0" fontAlgn="ctr"/>
                      <a:r>
                        <a:rPr lang="cs-CZ" sz="1000" b="1" i="1" u="none" strike="noStrike" dirty="0">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6"/>
                    </a:solidFill>
                  </a:tcPr>
                </a:tc>
                <a:tc>
                  <a:txBody>
                    <a:bodyPr/>
                    <a:lstStyle/>
                    <a:p>
                      <a:pPr algn="ctr" rtl="0" fontAlgn="ctr"/>
                      <a:r>
                        <a:rPr lang="cs-CZ" sz="1000" b="1" i="1" u="none" strike="noStrike">
                          <a:solidFill>
                            <a:srgbClr val="002F5E"/>
                          </a:solidFill>
                          <a:effectLst/>
                          <a:latin typeface="Helvetica"/>
                        </a:rPr>
                        <a:t>30%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54"/>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F"/>
                    </a:solidFill>
                  </a:tcPr>
                </a:tc>
                <a:tc>
                  <a:txBody>
                    <a:bodyPr/>
                    <a:lstStyle/>
                    <a:p>
                      <a:pPr algn="ctr" rtl="0" fontAlgn="ctr"/>
                      <a:r>
                        <a:rPr lang="cs-CZ" sz="1000" b="1" i="1" u="none" strike="noStrike">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C"/>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4"/>
                    </a:solidFill>
                  </a:tcPr>
                </a:tc>
                <a:tc>
                  <a:txBody>
                    <a:bodyPr/>
                    <a:lstStyle/>
                    <a:p>
                      <a:pPr algn="ctr" rtl="0" fontAlgn="ctr"/>
                      <a:r>
                        <a:rPr lang="cs-CZ" sz="1000" b="1" i="1" u="none" strike="noStrike">
                          <a:solidFill>
                            <a:srgbClr val="002F5E"/>
                          </a:solidFill>
                          <a:effectLst/>
                          <a:latin typeface="Helvetica"/>
                        </a:rPr>
                        <a:t>39%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E24"/>
                    </a:solidFill>
                  </a:tcPr>
                </a:tc>
                <a:tc>
                  <a:txBody>
                    <a:bodyPr/>
                    <a:lstStyle/>
                    <a:p>
                      <a:pPr algn="ctr" rtl="0" fontAlgn="ctr"/>
                      <a:r>
                        <a:rPr lang="cs-CZ" sz="1000" b="1" i="1" u="none" strike="noStrike">
                          <a:solidFill>
                            <a:srgbClr val="002F5E"/>
                          </a:solidFill>
                          <a:effectLst/>
                          <a:latin typeface="Helvetica"/>
                        </a:rPr>
                        <a:t>41%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917"/>
                    </a:solidFill>
                  </a:tcPr>
                </a:tc>
                <a:tc>
                  <a:txBody>
                    <a:bodyPr/>
                    <a:lstStyle/>
                    <a:p>
                      <a:pPr algn="ctr" rtl="0" fontAlgn="ctr"/>
                      <a:r>
                        <a:rPr lang="cs-CZ" sz="1000" b="1" i="1" u="none" strike="noStrike">
                          <a:solidFill>
                            <a:srgbClr val="002F5E"/>
                          </a:solidFill>
                          <a:effectLst/>
                          <a:latin typeface="Helvetica"/>
                        </a:rPr>
                        <a:t>26%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96C"/>
                    </a:solidFill>
                  </a:tcPr>
                </a:tc>
                <a:tc>
                  <a:txBody>
                    <a:bodyPr/>
                    <a:lstStyle/>
                    <a:p>
                      <a:pPr algn="ctr" rtl="0" fontAlgn="ctr"/>
                      <a:r>
                        <a:rPr lang="cs-CZ" sz="1000" b="1" i="1" u="none" strike="noStrike">
                          <a:solidFill>
                            <a:srgbClr val="002F5E"/>
                          </a:solidFill>
                          <a:effectLst/>
                          <a:latin typeface="Helvetica"/>
                        </a:rPr>
                        <a:t>16%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5"/>
                    </a:solidFill>
                  </a:tcPr>
                </a:tc>
                <a:tc>
                  <a:txBody>
                    <a:bodyPr/>
                    <a:lstStyle/>
                    <a:p>
                      <a:pPr algn="ctr" rtl="0" fontAlgn="ctr"/>
                      <a:r>
                        <a:rPr lang="cs-CZ" sz="1000" b="1" i="1" u="none" strike="noStrike">
                          <a:solidFill>
                            <a:srgbClr val="002F5E"/>
                          </a:solidFill>
                          <a:effectLst/>
                          <a:latin typeface="Helvetica"/>
                        </a:rPr>
                        <a:t>27%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767"/>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D"/>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7"/>
                    </a:solidFill>
                  </a:tcPr>
                </a:tc>
                <a:tc>
                  <a:txBody>
                    <a:bodyPr/>
                    <a:lstStyle/>
                    <a:p>
                      <a:pPr algn="ctr" rtl="0" fontAlgn="ctr"/>
                      <a:r>
                        <a:rPr lang="cs-CZ" sz="1000" b="1" i="1" u="none" strike="noStrike">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6BB"/>
                    </a:solidFill>
                  </a:tcPr>
                </a:tc>
                <a:tc>
                  <a:txBody>
                    <a:bodyPr/>
                    <a:lstStyle/>
                    <a:p>
                      <a:pPr algn="ctr" rtl="0" fontAlgn="ctr"/>
                      <a:r>
                        <a:rPr lang="cs-CZ" sz="1000" b="1" i="1" u="none" strike="noStrike">
                          <a:solidFill>
                            <a:srgbClr val="002F5E"/>
                          </a:solidFill>
                          <a:effectLst/>
                          <a:latin typeface="Helvetica"/>
                        </a:rPr>
                        <a:t>10%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r>
              <a:tr h="236953">
                <a:tc>
                  <a:txBody>
                    <a:bodyPr/>
                    <a:lstStyle/>
                    <a:p>
                      <a:pPr algn="l" rtl="0" fontAlgn="ctr"/>
                      <a:r>
                        <a:rPr lang="cs-CZ" sz="1000" b="1" i="0" u="none" strike="noStrike">
                          <a:solidFill>
                            <a:srgbClr val="FFFFFF"/>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32%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D4C"/>
                    </a:solidFill>
                  </a:tcPr>
                </a:tc>
                <a:tc>
                  <a:txBody>
                    <a:bodyPr/>
                    <a:lstStyle/>
                    <a:p>
                      <a:pPr algn="ctr" rtl="0" fontAlgn="ctr"/>
                      <a:r>
                        <a:rPr lang="cs-CZ" sz="1000" b="1" i="1" u="none" strike="noStrike">
                          <a:solidFill>
                            <a:srgbClr val="002F5E"/>
                          </a:solidFill>
                          <a:effectLst/>
                          <a:latin typeface="Helvetica"/>
                        </a:rPr>
                        <a:t>34%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840"/>
                    </a:solidFill>
                  </a:tcPr>
                </a:tc>
                <a:tc>
                  <a:txBody>
                    <a:bodyPr/>
                    <a:lstStyle/>
                    <a:p>
                      <a:pPr algn="ctr" rtl="0" fontAlgn="ctr"/>
                      <a:r>
                        <a:rPr lang="cs-CZ" sz="1000" b="1" i="1" u="none" strike="noStrike">
                          <a:solidFill>
                            <a:srgbClr val="002F5E"/>
                          </a:solidFill>
                          <a:effectLst/>
                          <a:latin typeface="Helvetica"/>
                        </a:rPr>
                        <a:t>28%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460"/>
                    </a:solidFill>
                  </a:tcPr>
                </a:tc>
                <a:tc>
                  <a:txBody>
                    <a:bodyPr/>
                    <a:lstStyle/>
                    <a:p>
                      <a:pPr algn="ctr" rtl="0" fontAlgn="ctr"/>
                      <a:r>
                        <a:rPr lang="cs-CZ" sz="1000" b="1" i="1" u="none" strike="noStrike">
                          <a:solidFill>
                            <a:srgbClr val="002F5E"/>
                          </a:solidFill>
                          <a:effectLst/>
                          <a:latin typeface="Helvetica"/>
                        </a:rPr>
                        <a:t>38%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12B"/>
                    </a:solidFill>
                  </a:tcPr>
                </a:tc>
                <a:tc>
                  <a:txBody>
                    <a:bodyPr/>
                    <a:lstStyle/>
                    <a:p>
                      <a:pPr algn="ctr" rtl="0" fontAlgn="ctr"/>
                      <a:r>
                        <a:rPr lang="cs-CZ" sz="1000" b="1" i="1" u="none" strike="noStrike">
                          <a:solidFill>
                            <a:srgbClr val="002F5E"/>
                          </a:solidFill>
                          <a:effectLst/>
                          <a:latin typeface="Helvetica"/>
                        </a:rPr>
                        <a:t>17%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B9E"/>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E"/>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E"/>
                    </a:solidFill>
                  </a:tcPr>
                </a:tc>
                <a:tc>
                  <a:txBody>
                    <a:bodyPr/>
                    <a:lstStyle/>
                    <a:p>
                      <a:pPr algn="ctr" rtl="0" fontAlgn="ctr"/>
                      <a:r>
                        <a:rPr lang="cs-CZ" sz="1000" b="1" i="1" u="none" strike="noStrike">
                          <a:solidFill>
                            <a:srgbClr val="002F5E"/>
                          </a:solidFill>
                          <a:effectLst/>
                          <a:latin typeface="Helvetica"/>
                        </a:rPr>
                        <a:t>25%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A71"/>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E4F"/>
                    </a:solidFill>
                  </a:tcPr>
                </a:tc>
                <a:tc>
                  <a:txBody>
                    <a:bodyPr/>
                    <a:lstStyle/>
                    <a:p>
                      <a:pPr algn="ctr" rtl="0" fontAlgn="ctr"/>
                      <a:r>
                        <a:rPr lang="cs-CZ" sz="1000" b="1" i="1" u="none" strike="noStrike">
                          <a:solidFill>
                            <a:srgbClr val="002F5E"/>
                          </a:solidFill>
                          <a:effectLst/>
                          <a:latin typeface="Helvetica"/>
                        </a:rPr>
                        <a:t>35%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639"/>
                    </a:solidFill>
                  </a:tcPr>
                </a:tc>
                <a:tc>
                  <a:txBody>
                    <a:bodyPr/>
                    <a:lstStyle/>
                    <a:p>
                      <a:pPr algn="ctr" rtl="0" fontAlgn="ctr"/>
                      <a:r>
                        <a:rPr lang="cs-CZ" sz="1000" b="1" i="1" u="none" strike="noStrike">
                          <a:solidFill>
                            <a:srgbClr val="002F5E"/>
                          </a:solidFill>
                          <a:effectLst/>
                          <a:latin typeface="Helvetica"/>
                        </a:rPr>
                        <a:t>32%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D4D"/>
                    </a:solidFill>
                  </a:tcPr>
                </a:tc>
                <a:tc>
                  <a:txBody>
                    <a:bodyPr/>
                    <a:lstStyle/>
                    <a:p>
                      <a:pPr algn="ctr" rtl="0" fontAlgn="ctr"/>
                      <a:r>
                        <a:rPr lang="cs-CZ" sz="1000" b="1" i="1" u="none" strike="noStrike">
                          <a:solidFill>
                            <a:srgbClr val="002F5E"/>
                          </a:solidFill>
                          <a:effectLst/>
                          <a:latin typeface="Helvetica"/>
                        </a:rPr>
                        <a:t>35%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73B"/>
                    </a:solidFill>
                  </a:tcPr>
                </a:tc>
                <a:tc>
                  <a:txBody>
                    <a:bodyPr/>
                    <a:lstStyle/>
                    <a:p>
                      <a:pPr algn="ctr" rtl="0" fontAlgn="ctr"/>
                      <a:r>
                        <a:rPr lang="cs-CZ" sz="1000" b="1" i="1" u="none" strike="noStrike">
                          <a:solidFill>
                            <a:srgbClr val="002F5E"/>
                          </a:solidFill>
                          <a:effectLst/>
                          <a:latin typeface="Helvetica"/>
                        </a:rPr>
                        <a:t>45%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27%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767"/>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16%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8"/>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a:solidFill>
                            <a:srgbClr val="002F5E"/>
                          </a:solidFill>
                          <a:effectLst/>
                          <a:latin typeface="Helvetica"/>
                        </a:rPr>
                        <a:t>30%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159"/>
                    </a:solidFill>
                  </a:tcPr>
                </a:tc>
                <a:tc>
                  <a:txBody>
                    <a:bodyPr/>
                    <a:lstStyle/>
                    <a:p>
                      <a:pPr algn="ctr" rtl="0" fontAlgn="ctr"/>
                      <a:r>
                        <a:rPr lang="cs-CZ" sz="1000" b="1" i="1" u="none" strike="noStrike">
                          <a:solidFill>
                            <a:srgbClr val="002F5E"/>
                          </a:solidFill>
                          <a:effectLst/>
                          <a:latin typeface="Helvetica"/>
                        </a:rPr>
                        <a:t>30%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55"/>
                    </a:solidFill>
                  </a:tcPr>
                </a:tc>
              </a:tr>
              <a:tr h="236953">
                <a:tc>
                  <a:txBody>
                    <a:bodyPr/>
                    <a:lstStyle/>
                    <a:p>
                      <a:pPr algn="l" rtl="0" fontAlgn="ctr"/>
                      <a:r>
                        <a:rPr lang="cs-CZ" sz="1000" b="1" i="0" u="none" strike="noStrike">
                          <a:solidFill>
                            <a:srgbClr val="FFFFFF"/>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14%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E"/>
                    </a:solidFill>
                  </a:tcPr>
                </a:tc>
                <a:tc>
                  <a:txBody>
                    <a:bodyPr/>
                    <a:lstStyle/>
                    <a:p>
                      <a:pPr algn="ctr" rtl="0" fontAlgn="ctr"/>
                      <a:r>
                        <a:rPr lang="cs-CZ" sz="1000" b="1" i="1" u="none" strike="noStrike">
                          <a:solidFill>
                            <a:srgbClr val="002F5E"/>
                          </a:solidFill>
                          <a:effectLst/>
                          <a:latin typeface="Helvetica"/>
                        </a:rPr>
                        <a:t>14%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E"/>
                    </a:solidFill>
                  </a:tcPr>
                </a:tc>
                <a:tc>
                  <a:txBody>
                    <a:bodyPr/>
                    <a:lstStyle/>
                    <a:p>
                      <a:pPr algn="ctr" rtl="0" fontAlgn="ctr"/>
                      <a:r>
                        <a:rPr lang="cs-CZ" sz="1000" b="1" i="1" u="none" strike="noStrike">
                          <a:solidFill>
                            <a:srgbClr val="002F5E"/>
                          </a:solidFill>
                          <a:effectLst/>
                          <a:latin typeface="Helvetica"/>
                        </a:rPr>
                        <a:t>25%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C75"/>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E50"/>
                    </a:solidFill>
                  </a:tcPr>
                </a:tc>
                <a:tc>
                  <a:txBody>
                    <a:bodyPr/>
                    <a:lstStyle/>
                    <a:p>
                      <a:pPr algn="ctr" rtl="0" fontAlgn="ctr"/>
                      <a:r>
                        <a:rPr lang="cs-CZ" sz="1000" b="1" i="1" u="none" strike="noStrike">
                          <a:solidFill>
                            <a:srgbClr val="002F5E"/>
                          </a:solidFill>
                          <a:effectLst/>
                          <a:latin typeface="Helvetica"/>
                        </a:rPr>
                        <a:t>20%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58D"/>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a:solidFill>
                            <a:srgbClr val="002F5E"/>
                          </a:solidFill>
                          <a:effectLst/>
                          <a:latin typeface="Helvetica"/>
                        </a:rPr>
                        <a:t>25%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A71"/>
                    </a:solidFill>
                  </a:tcPr>
                </a:tc>
                <a:tc>
                  <a:txBody>
                    <a:bodyPr/>
                    <a:lstStyle/>
                    <a:p>
                      <a:pPr algn="ctr" rtl="0" fontAlgn="ctr"/>
                      <a:r>
                        <a:rPr lang="cs-CZ" sz="1000" b="1" i="1" u="none" strike="noStrike">
                          <a:solidFill>
                            <a:srgbClr val="002F5E"/>
                          </a:solidFill>
                          <a:effectLst/>
                          <a:latin typeface="Helvetica"/>
                        </a:rPr>
                        <a:t>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D"/>
                    </a:solidFill>
                  </a:tcPr>
                </a:tc>
                <a:tc>
                  <a:txBody>
                    <a:bodyPr/>
                    <a:lstStyle/>
                    <a:p>
                      <a:pPr algn="ctr" rtl="0" fontAlgn="ctr"/>
                      <a:r>
                        <a:rPr lang="cs-CZ" sz="1000" b="1" i="1" u="none" strike="noStrike">
                          <a:solidFill>
                            <a:srgbClr val="002F5E"/>
                          </a:solidFill>
                          <a:effectLst/>
                          <a:latin typeface="Helvetica"/>
                        </a:rPr>
                        <a:t>28%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460"/>
                    </a:solidFill>
                  </a:tcPr>
                </a:tc>
                <a:tc>
                  <a:txBody>
                    <a:bodyPr/>
                    <a:lstStyle/>
                    <a:p>
                      <a:pPr algn="ctr" rtl="0" fontAlgn="ctr"/>
                      <a:r>
                        <a:rPr lang="cs-CZ" sz="1000" b="1" i="1" u="none" strike="noStrike">
                          <a:solidFill>
                            <a:srgbClr val="002F5E"/>
                          </a:solidFill>
                          <a:effectLst/>
                          <a:latin typeface="Helvetica"/>
                        </a:rPr>
                        <a:t>28%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460"/>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D"/>
                    </a:solidFill>
                  </a:tcPr>
                </a:tc>
                <a:tc>
                  <a:txBody>
                    <a:bodyPr/>
                    <a:lstStyle/>
                    <a:p>
                      <a:pPr algn="ctr" rtl="0" fontAlgn="ctr"/>
                      <a:r>
                        <a:rPr lang="cs-CZ" sz="1000" b="1" i="1" u="none" strike="noStrike">
                          <a:solidFill>
                            <a:srgbClr val="002F5E"/>
                          </a:solidFill>
                          <a:effectLst/>
                          <a:latin typeface="Helvetica"/>
                        </a:rPr>
                        <a:t>14%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2"/>
                    </a:solidFill>
                  </a:tcPr>
                </a:tc>
                <a:tc>
                  <a:txBody>
                    <a:bodyPr/>
                    <a:lstStyle/>
                    <a:p>
                      <a:pPr algn="ctr" rtl="0" fontAlgn="ctr"/>
                      <a:r>
                        <a:rPr lang="cs-CZ" sz="1000" b="1" i="1" u="none" strike="noStrike">
                          <a:solidFill>
                            <a:srgbClr val="002F5E"/>
                          </a:solidFill>
                          <a:effectLst/>
                          <a:latin typeface="Helvetica"/>
                        </a:rPr>
                        <a:t>18%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8"/>
                    </a:solidFill>
                  </a:tcPr>
                </a:tc>
                <a:tc>
                  <a:txBody>
                    <a:bodyPr/>
                    <a:lstStyle/>
                    <a:p>
                      <a:pPr algn="ctr" rtl="0" fontAlgn="ctr"/>
                      <a:r>
                        <a:rPr lang="cs-CZ" sz="1000" b="1" i="1" u="none" strike="noStrike">
                          <a:solidFill>
                            <a:srgbClr val="002F5E"/>
                          </a:solidFill>
                          <a:effectLst/>
                          <a:latin typeface="Helvetica"/>
                        </a:rPr>
                        <a:t>26%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A6F"/>
                    </a:solidFill>
                  </a:tcPr>
                </a:tc>
                <a:tc>
                  <a:txBody>
                    <a:bodyPr/>
                    <a:lstStyle/>
                    <a:p>
                      <a:pPr algn="ctr" rtl="0" fontAlgn="ctr"/>
                      <a:r>
                        <a:rPr lang="cs-CZ" sz="1000" b="1" i="1" u="none" strike="noStrike">
                          <a:solidFill>
                            <a:srgbClr val="002F5E"/>
                          </a:solidFill>
                          <a:effectLst/>
                          <a:latin typeface="Helvetica"/>
                        </a:rPr>
                        <a:t>20%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58E"/>
                    </a:solidFill>
                  </a:tcPr>
                </a:tc>
                <a:tc>
                  <a:txBody>
                    <a:bodyPr/>
                    <a:lstStyle/>
                    <a:p>
                      <a:pPr algn="ctr" rtl="0" fontAlgn="ctr"/>
                      <a:r>
                        <a:rPr lang="cs-CZ" sz="1000" b="1" i="1" u="none" strike="noStrike">
                          <a:solidFill>
                            <a:srgbClr val="002F5E"/>
                          </a:solidFill>
                          <a:effectLst/>
                          <a:latin typeface="Helvetica"/>
                        </a:rPr>
                        <a:t>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CCC"/>
                    </a:solidFill>
                  </a:tcPr>
                </a:tc>
                <a:tc>
                  <a:txBody>
                    <a:bodyPr/>
                    <a:lstStyle/>
                    <a:p>
                      <a:pPr algn="ctr" rtl="0" fontAlgn="ctr"/>
                      <a:r>
                        <a:rPr lang="cs-CZ" sz="1000" b="1" i="1" u="none" strike="noStrike">
                          <a:solidFill>
                            <a:srgbClr val="002F5E"/>
                          </a:solidFill>
                          <a:effectLst/>
                          <a:latin typeface="Helvetica"/>
                        </a:rPr>
                        <a:t>32%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C4B"/>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C"/>
                    </a:solidFill>
                  </a:tcPr>
                </a:tc>
                <a:tc>
                  <a:txBody>
                    <a:bodyPr/>
                    <a:lstStyle/>
                    <a:p>
                      <a:pPr algn="ctr" rtl="0" fontAlgn="ctr"/>
                      <a:r>
                        <a:rPr lang="cs-CZ" sz="1000" b="1" i="1" u="none" strike="noStrike">
                          <a:solidFill>
                            <a:srgbClr val="002F5E"/>
                          </a:solidFill>
                          <a:effectLst/>
                          <a:latin typeface="Helvetica"/>
                        </a:rPr>
                        <a:t>31%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F52"/>
                    </a:solidFill>
                  </a:tcPr>
                </a:tc>
                <a:tc>
                  <a:txBody>
                    <a:bodyPr/>
                    <a:lstStyle/>
                    <a:p>
                      <a:pPr algn="ctr" rtl="0" fontAlgn="ctr"/>
                      <a:r>
                        <a:rPr lang="cs-CZ" sz="1000" b="1" i="1" u="none" strike="noStrike">
                          <a:solidFill>
                            <a:srgbClr val="002F5E"/>
                          </a:solidFill>
                          <a:effectLst/>
                          <a:latin typeface="Helvetica"/>
                        </a:rPr>
                        <a:t>34%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840"/>
                    </a:solidFill>
                  </a:tcPr>
                </a:tc>
              </a:tr>
              <a:tr h="236953">
                <a:tc>
                  <a:txBody>
                    <a:bodyPr/>
                    <a:lstStyle/>
                    <a:p>
                      <a:pPr algn="l" rtl="0" fontAlgn="ctr"/>
                      <a:r>
                        <a:rPr lang="cs-CZ" sz="1000" b="1" i="0" u="none" strike="noStrike">
                          <a:solidFill>
                            <a:srgbClr val="FFFFFF"/>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6BA"/>
                    </a:solidFill>
                  </a:tcPr>
                </a:tc>
                <a:tc>
                  <a:txBody>
                    <a:bodyPr/>
                    <a:lstStyle/>
                    <a:p>
                      <a:pPr algn="ctr" rtl="0" fontAlgn="ctr"/>
                      <a:r>
                        <a:rPr lang="cs-CZ" sz="1000" b="1" i="1" u="none" strike="noStrike">
                          <a:solidFill>
                            <a:srgbClr val="002F5E"/>
                          </a:solidFill>
                          <a:effectLst/>
                          <a:latin typeface="Helvetica"/>
                        </a:rPr>
                        <a:t>16%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a:solidFill>
                            <a:srgbClr val="002F5E"/>
                          </a:solidFill>
                          <a:effectLst/>
                          <a:latin typeface="Helvetica"/>
                        </a:rPr>
                        <a:t>10%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6"/>
                    </a:solidFill>
                  </a:tcPr>
                </a:tc>
                <a:tc>
                  <a:txBody>
                    <a:bodyPr/>
                    <a:lstStyle/>
                    <a:p>
                      <a:pPr algn="ctr" rtl="0" fontAlgn="ctr"/>
                      <a:r>
                        <a:rPr lang="cs-CZ" sz="1000" b="1" i="1" u="none" strike="noStrike">
                          <a:solidFill>
                            <a:srgbClr val="002F5E"/>
                          </a:solidFill>
                          <a:effectLst/>
                          <a:latin typeface="Helvetica"/>
                        </a:rPr>
                        <a:t>16%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a:solidFill>
                            <a:srgbClr val="002F5E"/>
                          </a:solidFill>
                          <a:effectLst/>
                          <a:latin typeface="Helvetica"/>
                        </a:rPr>
                        <a:t>14%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E"/>
                    </a:solidFill>
                  </a:tcPr>
                </a:tc>
                <a:tc>
                  <a:txBody>
                    <a:bodyPr/>
                    <a:lstStyle/>
                    <a:p>
                      <a:pPr algn="ctr" rtl="0" fontAlgn="ctr"/>
                      <a:r>
                        <a:rPr lang="cs-CZ" sz="1000" b="1" i="1" u="none" strike="noStrike">
                          <a:solidFill>
                            <a:srgbClr val="002F5E"/>
                          </a:solidFill>
                          <a:effectLst/>
                          <a:latin typeface="Helvetica"/>
                        </a:rPr>
                        <a:t>24%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D79"/>
                    </a:solidFill>
                  </a:tcPr>
                </a:tc>
                <a:tc>
                  <a:txBody>
                    <a:bodyPr/>
                    <a:lstStyle/>
                    <a:p>
                      <a:pPr algn="ctr" rtl="0" fontAlgn="ctr"/>
                      <a:r>
                        <a:rPr lang="cs-CZ" sz="1000" b="1" i="1" u="none" strike="noStrike">
                          <a:solidFill>
                            <a:srgbClr val="002F5E"/>
                          </a:solidFill>
                          <a:effectLst/>
                          <a:latin typeface="Helvetica"/>
                        </a:rPr>
                        <a:t>21%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48A"/>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C"/>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C"/>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0D6"/>
                    </a:solidFill>
                  </a:tcPr>
                </a:tc>
                <a:tc>
                  <a:txBody>
                    <a:bodyPr/>
                    <a:lstStyle/>
                    <a:p>
                      <a:pPr algn="ctr" rtl="0" fontAlgn="ctr"/>
                      <a:r>
                        <a:rPr lang="cs-CZ" sz="1000" b="1" i="1" u="none" strike="noStrike">
                          <a:solidFill>
                            <a:srgbClr val="002F5E"/>
                          </a:solidFill>
                          <a:effectLst/>
                          <a:latin typeface="Helvetica"/>
                        </a:rPr>
                        <a:t>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4"/>
                    </a:solidFill>
                  </a:tcPr>
                </a:tc>
                <a:tc>
                  <a:txBody>
                    <a:bodyPr/>
                    <a:lstStyle/>
                    <a:p>
                      <a:pPr algn="ctr" rtl="0" fontAlgn="ctr"/>
                      <a:r>
                        <a:rPr lang="cs-CZ" sz="1000" b="1" i="1" u="none" strike="noStrike">
                          <a:solidFill>
                            <a:srgbClr val="002F5E"/>
                          </a:solidFill>
                          <a:effectLst/>
                          <a:latin typeface="Helvetica"/>
                        </a:rPr>
                        <a:t>11%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8BF"/>
                    </a:solidFill>
                  </a:tcPr>
                </a:tc>
                <a:tc>
                  <a:txBody>
                    <a:bodyPr/>
                    <a:lstStyle/>
                    <a:p>
                      <a:pPr algn="ctr" rtl="0" fontAlgn="ctr"/>
                      <a:r>
                        <a:rPr lang="cs-CZ" sz="1000" b="1" i="1" u="none" strike="noStrike">
                          <a:solidFill>
                            <a:srgbClr val="002F5E"/>
                          </a:solidFill>
                          <a:effectLst/>
                          <a:latin typeface="Helvetica"/>
                        </a:rPr>
                        <a:t>10%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7"/>
                    </a:solidFill>
                  </a:tcPr>
                </a:tc>
                <a:tc>
                  <a:txBody>
                    <a:bodyPr/>
                    <a:lstStyle/>
                    <a:p>
                      <a:pPr algn="ctr" rtl="0" fontAlgn="ctr"/>
                      <a:r>
                        <a:rPr lang="cs-CZ" sz="1000" b="1" i="1" u="none" strike="noStrike">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6BA"/>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B7"/>
                    </a:solidFill>
                  </a:tcPr>
                </a:tc>
                <a:tc>
                  <a:txBody>
                    <a:bodyPr/>
                    <a:lstStyle/>
                    <a:p>
                      <a:pPr algn="ctr" rtl="0" fontAlgn="ctr"/>
                      <a:r>
                        <a:rPr lang="cs-CZ" sz="1000" b="1" i="1" u="none" strike="noStrike">
                          <a:solidFill>
                            <a:srgbClr val="002F5E"/>
                          </a:solidFill>
                          <a:effectLst/>
                          <a:latin typeface="Helvetica"/>
                        </a:rPr>
                        <a:t>23%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F7C"/>
                    </a:solidFill>
                  </a:tcPr>
                </a:tc>
                <a:tc>
                  <a:txBody>
                    <a:bodyPr/>
                    <a:lstStyle/>
                    <a:p>
                      <a:pPr algn="ctr" rtl="0" fontAlgn="ctr"/>
                      <a:r>
                        <a:rPr lang="cs-CZ" sz="1000" b="1" i="1" u="none" strike="noStrike">
                          <a:solidFill>
                            <a:srgbClr val="002F5E"/>
                          </a:solidFill>
                          <a:effectLst/>
                          <a:latin typeface="Helvetica"/>
                        </a:rPr>
                        <a:t>19%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6"/>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a:solidFill>
                            <a:srgbClr val="002F5E"/>
                          </a:solidFill>
                          <a:effectLst/>
                          <a:latin typeface="Helvetica"/>
                        </a:rPr>
                        <a:t>14%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2"/>
                    </a:solidFill>
                  </a:tcPr>
                </a:tc>
              </a:tr>
              <a:tr h="236953">
                <a:tc>
                  <a:txBody>
                    <a:bodyPr/>
                    <a:lstStyle/>
                    <a:p>
                      <a:pPr algn="l" rtl="0" fontAlgn="ctr"/>
                      <a:r>
                        <a:rPr lang="cs-CZ" sz="1000" b="1" i="0" u="none" strike="noStrike">
                          <a:solidFill>
                            <a:srgbClr val="FFFFFF"/>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F"/>
                    </a:solidFill>
                  </a:tcPr>
                </a:tc>
                <a:tc>
                  <a:txBody>
                    <a:bodyPr/>
                    <a:lstStyle/>
                    <a:p>
                      <a:pPr algn="ctr" rtl="0" fontAlgn="ctr"/>
                      <a:r>
                        <a:rPr lang="cs-CZ" sz="1000" b="1" i="1" u="none" strike="noStrike">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E"/>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6"/>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C"/>
                    </a:solidFill>
                  </a:tcPr>
                </a:tc>
                <a:tc>
                  <a:txBody>
                    <a:bodyPr/>
                    <a:lstStyle/>
                    <a:p>
                      <a:pPr algn="ctr" rtl="0" fontAlgn="ctr"/>
                      <a:r>
                        <a:rPr lang="cs-CZ" sz="1000" b="1" i="1" u="none" strike="noStrike">
                          <a:solidFill>
                            <a:srgbClr val="002F5E"/>
                          </a:solidFill>
                          <a:effectLst/>
                          <a:latin typeface="Helvetica"/>
                        </a:rPr>
                        <a:t>10%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D"/>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D"/>
                    </a:solidFill>
                  </a:tcPr>
                </a:tc>
                <a:tc>
                  <a:txBody>
                    <a:bodyPr/>
                    <a:lstStyle/>
                    <a:p>
                      <a:pPr algn="ctr" rtl="0" fontAlgn="ctr"/>
                      <a:r>
                        <a:rPr lang="cs-CZ" sz="1000" b="1" i="1" u="none" strike="noStrike">
                          <a:solidFill>
                            <a:srgbClr val="002F5E"/>
                          </a:solidFill>
                          <a:effectLst/>
                          <a:latin typeface="Helvetica"/>
                        </a:rPr>
                        <a:t>16%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8"/>
                    </a:solidFill>
                  </a:tcPr>
                </a:tc>
                <a:tc>
                  <a:txBody>
                    <a:bodyPr/>
                    <a:lstStyle/>
                    <a:p>
                      <a:pPr algn="ctr" rtl="0" fontAlgn="ctr"/>
                      <a:r>
                        <a:rPr lang="cs-CZ" sz="1000" b="1" i="1" u="none" strike="noStrike">
                          <a:solidFill>
                            <a:srgbClr val="002F5E"/>
                          </a:solidFill>
                          <a:effectLst/>
                          <a:latin typeface="Helvetica"/>
                        </a:rPr>
                        <a:t>11%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8BF"/>
                    </a:solidFill>
                  </a:tcPr>
                </a:tc>
                <a:tc>
                  <a:txBody>
                    <a:bodyPr/>
                    <a:lstStyle/>
                    <a:p>
                      <a:pPr algn="ctr" rtl="0" fontAlgn="ctr"/>
                      <a:r>
                        <a:rPr lang="cs-CZ" sz="1000" b="1" i="1" u="none" strike="noStrike">
                          <a:solidFill>
                            <a:srgbClr val="002F5E"/>
                          </a:solidFill>
                          <a:effectLst/>
                          <a:latin typeface="Helvetica"/>
                        </a:rPr>
                        <a:t>18%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B9D"/>
                    </a:solidFill>
                  </a:tcPr>
                </a:tc>
                <a:tc>
                  <a:txBody>
                    <a:bodyPr/>
                    <a:lstStyle/>
                    <a:p>
                      <a:pPr algn="ctr" rtl="0" fontAlgn="ctr"/>
                      <a:r>
                        <a:rPr lang="cs-CZ" sz="1000" b="1" i="1" u="none" strike="noStrike">
                          <a:solidFill>
                            <a:srgbClr val="002F5E"/>
                          </a:solidFill>
                          <a:effectLst/>
                          <a:latin typeface="Helvetica"/>
                        </a:rPr>
                        <a:t>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4"/>
                    </a:solidFill>
                  </a:tcPr>
                </a:tc>
                <a:tc>
                  <a:txBody>
                    <a:bodyPr/>
                    <a:lstStyle/>
                    <a:p>
                      <a:pPr algn="ctr" rtl="0" fontAlgn="ctr"/>
                      <a:r>
                        <a:rPr lang="cs-CZ" sz="1000" b="1" i="1" u="none" strike="noStrike">
                          <a:solidFill>
                            <a:srgbClr val="002F5E"/>
                          </a:solidFill>
                          <a:effectLst/>
                          <a:latin typeface="Helvetica"/>
                        </a:rPr>
                        <a:t>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ED1"/>
                    </a:solidFill>
                  </a:tcPr>
                </a:tc>
              </a:tr>
              <a:tr h="236953">
                <a:tc>
                  <a:txBody>
                    <a:bodyPr/>
                    <a:lstStyle/>
                    <a:p>
                      <a:pPr algn="l" rtl="0" fontAlgn="ctr"/>
                      <a:r>
                        <a:rPr lang="cs-CZ" sz="1000" b="1" i="0" u="none" strike="noStrike">
                          <a:solidFill>
                            <a:srgbClr val="FFFFFF"/>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7"/>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F"/>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a:solidFill>
                            <a:srgbClr val="002F5E"/>
                          </a:solidFill>
                          <a:effectLst/>
                          <a:latin typeface="Helvetica"/>
                        </a:rPr>
                        <a:t>14%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E"/>
                    </a:solidFill>
                  </a:tcPr>
                </a:tc>
                <a:tc>
                  <a:txBody>
                    <a:bodyPr/>
                    <a:lstStyle/>
                    <a:p>
                      <a:pPr algn="ctr" rtl="0" fontAlgn="ctr"/>
                      <a:r>
                        <a:rPr lang="cs-CZ" sz="1000" b="1" i="1" u="none" strike="noStrike">
                          <a:solidFill>
                            <a:srgbClr val="002F5E"/>
                          </a:solidFill>
                          <a:effectLst/>
                          <a:latin typeface="Helvetica"/>
                        </a:rPr>
                        <a:t>14%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2"/>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C"/>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E"/>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7"/>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8"/>
                    </a:solidFill>
                  </a:tcPr>
                </a:tc>
                <a:tc>
                  <a:txBody>
                    <a:bodyPr/>
                    <a:lstStyle/>
                    <a:p>
                      <a:pPr algn="ctr" rtl="0" fontAlgn="ctr"/>
                      <a:r>
                        <a:rPr lang="cs-CZ" sz="1000" b="1" i="1" u="none" strike="noStrike">
                          <a:solidFill>
                            <a:srgbClr val="002F5E"/>
                          </a:solidFill>
                          <a:effectLst/>
                          <a:latin typeface="Helvetica"/>
                        </a:rPr>
                        <a:t>15%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D"/>
                    </a:solidFill>
                  </a:tcPr>
                </a:tc>
                <a:tc>
                  <a:txBody>
                    <a:bodyPr/>
                    <a:lstStyle/>
                    <a:p>
                      <a:pPr algn="ctr" rtl="0" fontAlgn="ctr"/>
                      <a:r>
                        <a:rPr lang="cs-CZ" sz="1000" b="1" i="1" u="none" strike="noStrike">
                          <a:solidFill>
                            <a:srgbClr val="002F5E"/>
                          </a:solidFill>
                          <a:effectLst/>
                          <a:latin typeface="Helvetica"/>
                        </a:rPr>
                        <a:t>9%</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CCC"/>
                    </a:solidFill>
                  </a:tcPr>
                </a:tc>
                <a:tc>
                  <a:txBody>
                    <a:bodyPr/>
                    <a:lstStyle/>
                    <a:p>
                      <a:pPr algn="ctr" rtl="0" fontAlgn="ctr"/>
                      <a:r>
                        <a:rPr lang="cs-CZ" sz="1000" b="1" i="1" u="none" strike="noStrike">
                          <a:solidFill>
                            <a:srgbClr val="002F5E"/>
                          </a:solidFill>
                          <a:effectLst/>
                          <a:latin typeface="Helvetica"/>
                        </a:rPr>
                        <a:t>18%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B9D"/>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r>
              <a:tr h="236953">
                <a:tc>
                  <a:txBody>
                    <a:bodyPr/>
                    <a:lstStyle/>
                    <a:p>
                      <a:pPr algn="l" rtl="0" fontAlgn="ctr"/>
                      <a:r>
                        <a:rPr lang="cs-CZ" sz="1000" b="1" i="0" u="none" strike="noStrike">
                          <a:solidFill>
                            <a:srgbClr val="FFFFFF"/>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12%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E"/>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F"/>
                    </a:solidFill>
                  </a:tcPr>
                </a:tc>
                <a:tc>
                  <a:txBody>
                    <a:bodyPr/>
                    <a:lstStyle/>
                    <a:p>
                      <a:pPr algn="ctr" rtl="0" fontAlgn="ctr"/>
                      <a:r>
                        <a:rPr lang="cs-CZ" sz="1000" b="1" i="1" u="none" strike="noStrike">
                          <a:solidFill>
                            <a:srgbClr val="002F5E"/>
                          </a:solidFill>
                          <a:effectLst/>
                          <a:latin typeface="Helvetica"/>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F"/>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E"/>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a:solidFill>
                            <a:srgbClr val="002F5E"/>
                          </a:solidFill>
                          <a:effectLst/>
                          <a:latin typeface="Helvetica"/>
                        </a:rPr>
                        <a:t>11%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9C4"/>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7%</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7"/>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r>
              <a:tr h="236953">
                <a:tc>
                  <a:txBody>
                    <a:bodyPr/>
                    <a:lstStyle/>
                    <a:p>
                      <a:pPr algn="l" rtl="0" fontAlgn="ctr"/>
                      <a:r>
                        <a:rPr lang="cs-CZ" sz="1000" b="1" i="0" u="none" strike="noStrike">
                          <a:solidFill>
                            <a:srgbClr val="FFFFFF"/>
                          </a:solidFill>
                          <a:effectLst/>
                          <a:latin typeface="Helvetica"/>
                        </a:rPr>
                        <a:t>7 a viac</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a:solidFill>
                            <a:srgbClr val="002F5E"/>
                          </a:solidFill>
                          <a:effectLst/>
                          <a:latin typeface="Helvetica"/>
                        </a:rPr>
                        <a:t>6%</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F"/>
                    </a:solidFill>
                  </a:tcPr>
                </a:tc>
                <a:tc>
                  <a:txBody>
                    <a:bodyPr/>
                    <a:lstStyle/>
                    <a:p>
                      <a:pPr algn="ctr" rtl="0" fontAlgn="ctr"/>
                      <a:r>
                        <a:rPr lang="cs-CZ" sz="1000" b="1" i="1" u="none" strike="noStrike">
                          <a:solidFill>
                            <a:srgbClr val="002F5E"/>
                          </a:solidFill>
                          <a:effectLst/>
                          <a:latin typeface="Helvetica"/>
                        </a:rPr>
                        <a:t>38%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F27"/>
                    </a:solidFill>
                  </a:tcPr>
                </a:tc>
                <a:tc>
                  <a:txBody>
                    <a:bodyPr/>
                    <a:lstStyle/>
                    <a:p>
                      <a:pPr algn="ctr" rtl="0" fontAlgn="ctr"/>
                      <a:r>
                        <a:rPr lang="cs-CZ" sz="1000" b="1" i="1" u="none" strike="noStrike">
                          <a:solidFill>
                            <a:srgbClr val="002F5E"/>
                          </a:solidFill>
                          <a:effectLst/>
                          <a:latin typeface="Helvetica"/>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a:solidFill>
                            <a:srgbClr val="002F5E"/>
                          </a:solidFill>
                          <a:effectLst/>
                          <a:latin typeface="Helvetica"/>
                        </a:rPr>
                        <a:t>28%</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460"/>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0%</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8"/>
                    </a:solidFill>
                  </a:tcPr>
                </a:tc>
                <a:tc>
                  <a:txBody>
                    <a:bodyPr/>
                    <a:lstStyle/>
                    <a:p>
                      <a:pPr algn="ctr" rtl="0" fontAlgn="ctr"/>
                      <a:r>
                        <a:rPr lang="cs-CZ" sz="1000" b="1" i="1" u="none" strike="noStrike">
                          <a:solidFill>
                            <a:srgbClr val="002F5E"/>
                          </a:solidFill>
                          <a:effectLst/>
                          <a:latin typeface="Helvetica"/>
                        </a:rPr>
                        <a:t>34%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83E"/>
                    </a:solidFill>
                  </a:tcPr>
                </a:tc>
                <a:tc>
                  <a:txBody>
                    <a:bodyPr/>
                    <a:lstStyle/>
                    <a:p>
                      <a:pPr algn="ctr" rtl="0" fontAlgn="ctr"/>
                      <a:r>
                        <a:rPr lang="cs-CZ" sz="1000" b="1" i="1" u="none" strike="noStrike">
                          <a:solidFill>
                            <a:srgbClr val="002F5E"/>
                          </a:solidFill>
                          <a:effectLst/>
                          <a:latin typeface="Helvetica"/>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a:solidFill>
                            <a:srgbClr val="002F5E"/>
                          </a:solidFill>
                          <a:effectLst/>
                          <a:latin typeface="Helvetica"/>
                        </a:rPr>
                        <a:t>13%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B8"/>
                    </a:solidFill>
                  </a:tcPr>
                </a:tc>
                <a:tc>
                  <a:txBody>
                    <a:bodyPr/>
                    <a:lstStyle/>
                    <a:p>
                      <a:pPr algn="ctr" rtl="0" fontAlgn="ctr"/>
                      <a:r>
                        <a:rPr lang="cs-CZ" sz="1000" b="1" i="1" u="none" strike="noStrike">
                          <a:solidFill>
                            <a:srgbClr val="002F5E"/>
                          </a:solidFill>
                          <a:effectLst/>
                          <a:latin typeface="Helvetica"/>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a:solidFill>
                            <a:srgbClr val="002F5E"/>
                          </a:solidFill>
                          <a:effectLst/>
                          <a:latin typeface="Helvetica"/>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r>
              <a:tr h="236953">
                <a:tc>
                  <a:txBody>
                    <a:bodyPr/>
                    <a:lstStyle/>
                    <a:p>
                      <a:pPr algn="l" fontAlgn="b"/>
                      <a:endParaRPr lang="cs-CZ" sz="1000" b="0" i="0" u="none" strike="noStrike">
                        <a:solidFill>
                          <a:srgbClr val="000000"/>
                        </a:solidFill>
                        <a:effectLst/>
                        <a:latin typeface="Calibri"/>
                      </a:endParaRPr>
                    </a:p>
                  </a:txBody>
                  <a:tcPr marL="6045" marR="6045" marT="6045"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tcPr>
                </a:tc>
                <a:tc>
                  <a:txBody>
                    <a:bodyPr/>
                    <a:lstStyle/>
                    <a:p>
                      <a:pPr algn="ctr" rtl="0" fontAlgn="ctr"/>
                      <a:r>
                        <a:rPr lang="cs-CZ" sz="1000" b="0" i="0" u="none" strike="noStrike">
                          <a:solidFill>
                            <a:srgbClr val="000000"/>
                          </a:solidFill>
                          <a:effectLst/>
                          <a:latin typeface="Calibri"/>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1</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5</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3</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4</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rtl="0" fontAlgn="ctr"/>
                      <a:r>
                        <a:rPr lang="cs-CZ" sz="1000" b="0" i="0" u="none" strike="noStrike" dirty="0">
                          <a:solidFill>
                            <a:srgbClr val="000000"/>
                          </a:solidFill>
                          <a:effectLst/>
                          <a:latin typeface="Calibri"/>
                        </a:rPr>
                        <a:t>2</a:t>
                      </a: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Tree>
    <p:extLst>
      <p:ext uri="{BB962C8B-B14F-4D97-AF65-F5344CB8AC3E}">
        <p14:creationId xmlns:p14="http://schemas.microsoft.com/office/powerpoint/2010/main" val="3450062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46567" y="350874"/>
            <a:ext cx="8187070" cy="5632311"/>
          </a:xfrm>
          <a:prstGeom prst="rect">
            <a:avLst/>
          </a:prstGeom>
        </p:spPr>
        <p:txBody>
          <a:bodyPr wrap="square">
            <a:spAutoFit/>
          </a:bodyPr>
          <a:lstStyle/>
          <a:p>
            <a:pPr>
              <a:spcAft>
                <a:spcPts val="0"/>
              </a:spcAft>
            </a:pPr>
            <a:endPar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cs-CZ" b="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Útraty za oblečení a obuv v roce 2013</a:t>
            </a:r>
            <a:endParaRPr lang="cs-CZ"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r>
              <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V roce 2013 utratil každý Slovák za oblečení a obuv v průměru 194 EUR za rok. Z toho oblečení zaujímá 66% a obuv 34%.</a:t>
            </a:r>
            <a:endParaRPr lang="cs-CZ" b="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r>
              <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endParaRPr lang="cs-CZ"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cs-CZ"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r>
              <a:rPr lang="cs-CZ" sz="1200"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Útraty v korunách na osobu za rok</a:t>
            </a:r>
            <a:r>
              <a:rPr lang="cs-CZ"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cs-CZ" sz="1600"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cs-CZ" sz="1400"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Zdroj</a:t>
            </a:r>
            <a:r>
              <a:rPr lang="cs-CZ" sz="1400"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Č</a:t>
            </a:r>
            <a:r>
              <a:rPr lang="cs-CZ" sz="1400"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ŠÚ</a:t>
            </a:r>
            <a:endParaRPr lang="cs-CZ" sz="1400"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cs-CZ"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 </a:t>
            </a:r>
            <a:endParaRPr lang="cs-CZ"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315344" y="2358855"/>
            <a:ext cx="2523620" cy="75879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b="1" dirty="0" smtClean="0"/>
              <a:t>194 EUR</a:t>
            </a:r>
            <a:endParaRPr lang="en-US" sz="2800" b="1" dirty="0"/>
          </a:p>
        </p:txBody>
      </p:sp>
      <p:sp>
        <p:nvSpPr>
          <p:cNvPr id="4" name="Rectangle 3"/>
          <p:cNvSpPr/>
          <p:nvPr/>
        </p:nvSpPr>
        <p:spPr>
          <a:xfrm>
            <a:off x="5166653" y="3579520"/>
            <a:ext cx="2107311" cy="75879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b="1" dirty="0" smtClean="0"/>
              <a:t>OBUV</a:t>
            </a:r>
          </a:p>
          <a:p>
            <a:pPr algn="ctr"/>
            <a:r>
              <a:rPr lang="en-US" b="1" dirty="0" smtClean="0"/>
              <a:t>66 EUR</a:t>
            </a:r>
            <a:endParaRPr lang="en-US" b="1" dirty="0"/>
          </a:p>
        </p:txBody>
      </p:sp>
      <p:sp>
        <p:nvSpPr>
          <p:cNvPr id="5" name="Rectangle 4"/>
          <p:cNvSpPr/>
          <p:nvPr/>
        </p:nvSpPr>
        <p:spPr>
          <a:xfrm>
            <a:off x="1855259" y="3554411"/>
            <a:ext cx="2169338" cy="78390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b="1" dirty="0" smtClean="0"/>
              <a:t>OBLEČEN</a:t>
            </a:r>
            <a:r>
              <a:rPr lang="cs-CZ" b="1" dirty="0" smtClean="0"/>
              <a:t>í</a:t>
            </a:r>
            <a:endParaRPr lang="en-US" b="1" dirty="0" smtClean="0"/>
          </a:p>
          <a:p>
            <a:pPr algn="ctr"/>
            <a:r>
              <a:rPr lang="en-US" b="1" dirty="0" smtClean="0"/>
              <a:t>128 EUR</a:t>
            </a:r>
            <a:endParaRPr lang="en-US" b="1" dirty="0"/>
          </a:p>
        </p:txBody>
      </p:sp>
      <p:cxnSp>
        <p:nvCxnSpPr>
          <p:cNvPr id="7" name="Straight Connector 6"/>
          <p:cNvCxnSpPr/>
          <p:nvPr/>
        </p:nvCxnSpPr>
        <p:spPr>
          <a:xfrm>
            <a:off x="4568907" y="3183630"/>
            <a:ext cx="0" cy="181450"/>
          </a:xfrm>
          <a:prstGeom prst="line">
            <a:avLst/>
          </a:prstGeom>
        </p:spPr>
        <p:style>
          <a:lnRef idx="2">
            <a:schemeClr val="accent6"/>
          </a:lnRef>
          <a:fillRef idx="0">
            <a:schemeClr val="accent6"/>
          </a:fillRef>
          <a:effectRef idx="1">
            <a:schemeClr val="accent6"/>
          </a:effectRef>
          <a:fontRef idx="minor">
            <a:schemeClr val="tx1"/>
          </a:fontRef>
        </p:style>
      </p:cxnSp>
      <p:cxnSp>
        <p:nvCxnSpPr>
          <p:cNvPr id="9" name="Straight Connector 8"/>
          <p:cNvCxnSpPr/>
          <p:nvPr/>
        </p:nvCxnSpPr>
        <p:spPr>
          <a:xfrm flipH="1">
            <a:off x="2886494" y="3365080"/>
            <a:ext cx="1649425"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0" name="Straight Connector 9"/>
          <p:cNvCxnSpPr/>
          <p:nvPr/>
        </p:nvCxnSpPr>
        <p:spPr>
          <a:xfrm flipH="1">
            <a:off x="4638836" y="3352525"/>
            <a:ext cx="1649425"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7235461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Nejoblíbenější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Popište prosím tři kousky Vašeho oblečení, které nosíte v běžných dnech nejraději? </a:t>
            </a:r>
            <a:r>
              <a:rPr lang="cs-CZ" sz="800" dirty="0" smtClean="0">
                <a:solidFill>
                  <a:srgbClr val="800000"/>
                </a:solidFill>
                <a:latin typeface="Helvetica"/>
                <a:cs typeface="Helvetica"/>
              </a:rPr>
              <a:t> (otevřená otázka)</a:t>
            </a:r>
          </a:p>
          <a:p>
            <a:r>
              <a:rPr lang="pt-BR" sz="800" dirty="0">
                <a:solidFill>
                  <a:srgbClr val="800000"/>
                </a:solidFill>
                <a:latin typeface="Helvetica"/>
                <a:cs typeface="Helvetica"/>
              </a:rPr>
              <a:t>Všichni respondenti, N(ČR)=400, N(SR)=205</a:t>
            </a:r>
            <a:endParaRPr lang="cs-CZ" sz="800" dirty="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Základem šatníku je tričko a džíny. Až s odstupem jsou pak doplněny buď mikinou v ČR nebo botami v SR.</a:t>
            </a:r>
          </a:p>
        </p:txBody>
      </p:sp>
      <p:graphicFrame>
        <p:nvGraphicFramePr>
          <p:cNvPr id="7" name="Tabulka 6"/>
          <p:cNvGraphicFramePr>
            <a:graphicFrameLocks noGrp="1"/>
          </p:cNvGraphicFramePr>
          <p:nvPr>
            <p:extLst>
              <p:ext uri="{D42A27DB-BD31-4B8C-83A1-F6EECF244321}">
                <p14:modId xmlns:p14="http://schemas.microsoft.com/office/powerpoint/2010/main" val="4074858447"/>
              </p:ext>
            </p:extLst>
          </p:nvPr>
        </p:nvGraphicFramePr>
        <p:xfrm>
          <a:off x="668348" y="1237130"/>
          <a:ext cx="7671961" cy="4370290"/>
        </p:xfrm>
        <a:graphic>
          <a:graphicData uri="http://schemas.openxmlformats.org/drawingml/2006/table">
            <a:tbl>
              <a:tblPr/>
              <a:tblGrid>
                <a:gridCol w="2243138"/>
                <a:gridCol w="797215"/>
                <a:gridCol w="797215"/>
                <a:gridCol w="2239963"/>
                <a:gridCol w="797215"/>
                <a:gridCol w="797215"/>
              </a:tblGrid>
              <a:tr h="280384">
                <a:tc>
                  <a:txBody>
                    <a:bodyPr/>
                    <a:lstStyle/>
                    <a:p>
                      <a:pPr algn="l" rtl="0" fontAlgn="ctr"/>
                      <a:r>
                        <a:rPr lang="cs-CZ" sz="1200" b="1" i="0" u="none" strike="noStrike" dirty="0">
                          <a:solidFill>
                            <a:srgbClr val="FFFFFF"/>
                          </a:solidFill>
                          <a:effectLst/>
                          <a:latin typeface="Helvetica"/>
                        </a:rPr>
                        <a:t>Odpovědi (top 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ctr" rtl="0" fontAlgn="ctr"/>
                      <a:r>
                        <a:rPr lang="cs-CZ" sz="1200" b="1" i="0" u="none" strike="noStrike" dirty="0">
                          <a:solidFill>
                            <a:srgbClr val="FFFFFF"/>
                          </a:solidFill>
                          <a:effectLst/>
                          <a:latin typeface="Helvetica"/>
                        </a:rPr>
                        <a:t>SR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ctr" rtl="0" fontAlgn="ctr"/>
                      <a:r>
                        <a:rPr lang="cs-CZ" sz="1200" b="1" i="0" u="none" strike="noStrike" dirty="0">
                          <a:solidFill>
                            <a:srgbClr val="FFFFFF"/>
                          </a:solidFill>
                          <a:effectLst/>
                          <a:latin typeface="Helvetica"/>
                        </a:rPr>
                        <a:t>ČR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200" b="1" i="0" u="none" strike="noStrike" dirty="0">
                          <a:solidFill>
                            <a:srgbClr val="FFFFFF"/>
                          </a:solidFill>
                          <a:effectLst/>
                          <a:latin typeface="Helvetica"/>
                        </a:rPr>
                        <a:t>Odpovědi (17-32)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ctr" rtl="0" fontAlgn="ctr"/>
                      <a:r>
                        <a:rPr lang="cs-CZ" sz="1200" b="1" i="0" u="none" strike="noStrike" dirty="0">
                          <a:solidFill>
                            <a:srgbClr val="FFFFFF"/>
                          </a:solidFill>
                          <a:effectLst/>
                          <a:latin typeface="Helvetica"/>
                        </a:rPr>
                        <a:t>SR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ctr" rtl="0" fontAlgn="ctr"/>
                      <a:r>
                        <a:rPr lang="cs-CZ" sz="1200" b="1" i="0" u="none" strike="noStrike" dirty="0">
                          <a:solidFill>
                            <a:srgbClr val="FFFFFF"/>
                          </a:solidFill>
                          <a:effectLst/>
                          <a:latin typeface="Helvetica"/>
                        </a:rPr>
                        <a:t>ČR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r>
              <a:tr h="217101">
                <a:tc>
                  <a:txBody>
                    <a:bodyPr/>
                    <a:lstStyle/>
                    <a:p>
                      <a:pPr algn="l" rtl="0" fontAlgn="ctr"/>
                      <a:r>
                        <a:rPr lang="cs-CZ" sz="1100" b="1" i="0" u="none" strike="noStrike">
                          <a:solidFill>
                            <a:srgbClr val="FFFFFF"/>
                          </a:solidFill>
                          <a:effectLst/>
                          <a:latin typeface="Helvetica"/>
                        </a:rPr>
                        <a:t>tričko</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69%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100" b="1" i="0" u="none" strike="noStrike">
                          <a:solidFill>
                            <a:srgbClr val="FFFFFF"/>
                          </a:solidFill>
                          <a:effectLst/>
                          <a:latin typeface="Helvetica"/>
                        </a:rPr>
                        <a:t>ponožky, spodná bielizeň</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17101">
                <a:tc>
                  <a:txBody>
                    <a:bodyPr/>
                    <a:lstStyle/>
                    <a:p>
                      <a:pPr algn="l" rtl="0" fontAlgn="ctr"/>
                      <a:r>
                        <a:rPr lang="cs-CZ" sz="1100" b="1" i="0" u="none" strike="noStrike">
                          <a:solidFill>
                            <a:srgbClr val="FFFFFF"/>
                          </a:solidFill>
                          <a:effectLst/>
                          <a:latin typeface="Helvetica"/>
                        </a:rPr>
                        <a:t>nohavice - džíny, rifle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63%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60%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100" b="1" i="0" u="none" strike="noStrike">
                          <a:solidFill>
                            <a:srgbClr val="FFFFFF"/>
                          </a:solidFill>
                          <a:effectLst/>
                          <a:latin typeface="Helvetica"/>
                        </a:rPr>
                        <a:t>polotričko, tričko s golierom</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422531">
                <a:tc>
                  <a:txBody>
                    <a:bodyPr/>
                    <a:lstStyle/>
                    <a:p>
                      <a:pPr algn="l" rtl="0" fontAlgn="ctr"/>
                      <a:r>
                        <a:rPr lang="cs-CZ" sz="1100" b="1" i="0" u="none" strike="noStrike" dirty="0">
                          <a:solidFill>
                            <a:srgbClr val="FFFFFF"/>
                          </a:solidFill>
                          <a:effectLst/>
                          <a:latin typeface="Helvetica"/>
                        </a:rPr>
                        <a:t>topánky - </a:t>
                      </a:r>
                      <a:r>
                        <a:rPr lang="cs-CZ" sz="1100" b="1" i="0" u="none" strike="noStrike" dirty="0" err="1">
                          <a:solidFill>
                            <a:srgbClr val="FFFFFF"/>
                          </a:solidFill>
                          <a:effectLst/>
                          <a:latin typeface="Helvetica"/>
                        </a:rPr>
                        <a:t>športové</a:t>
                      </a:r>
                      <a:r>
                        <a:rPr lang="cs-CZ" sz="1100" b="1" i="0" u="none" strike="noStrike" dirty="0">
                          <a:solidFill>
                            <a:srgbClr val="FFFFFF"/>
                          </a:solidFill>
                          <a:effectLst/>
                          <a:latin typeface="Helvetica"/>
                        </a:rPr>
                        <a:t> </a:t>
                      </a:r>
                      <a:endParaRPr lang="cs-CZ" sz="1100" b="1" i="0" u="none" strike="noStrike" dirty="0" smtClean="0">
                        <a:solidFill>
                          <a:srgbClr val="FFFFFF"/>
                        </a:solidFill>
                        <a:effectLst/>
                        <a:latin typeface="Helvetica"/>
                      </a:endParaRPr>
                    </a:p>
                    <a:p>
                      <a:pPr algn="l" rtl="0" fontAlgn="ctr"/>
                      <a:r>
                        <a:rPr lang="cs-CZ" sz="1100" b="1" i="0" u="none" strike="noStrike" dirty="0" smtClean="0">
                          <a:solidFill>
                            <a:srgbClr val="FFFFFF"/>
                          </a:solidFill>
                          <a:effectLst/>
                          <a:latin typeface="Helvetica"/>
                        </a:rPr>
                        <a:t>(</a:t>
                      </a:r>
                      <a:r>
                        <a:rPr lang="cs-CZ" sz="1100" b="1" i="0" u="none" strike="noStrike" dirty="0">
                          <a:solidFill>
                            <a:srgbClr val="FFFFFF"/>
                          </a:solidFill>
                          <a:effectLst/>
                          <a:latin typeface="Helvetica"/>
                        </a:rPr>
                        <a:t>tenisky, botasky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100" b="1" i="0" u="none" strike="noStrike">
                          <a:solidFill>
                            <a:srgbClr val="FFFFFF"/>
                          </a:solidFill>
                          <a:effectLst/>
                          <a:latin typeface="Helvetica"/>
                        </a:rPr>
                        <a:t>kraťasy, šortky, trenky, bermudy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17101">
                <a:tc>
                  <a:txBody>
                    <a:bodyPr/>
                    <a:lstStyle/>
                    <a:p>
                      <a:pPr algn="l" rtl="0" fontAlgn="ctr"/>
                      <a:r>
                        <a:rPr lang="cs-CZ" sz="1100" b="1" i="0" u="none" strike="noStrike">
                          <a:solidFill>
                            <a:srgbClr val="FFFFFF"/>
                          </a:solidFill>
                          <a:effectLst/>
                          <a:latin typeface="Helvetica"/>
                        </a:rPr>
                        <a:t>sveter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100" b="1" i="0" u="none" strike="noStrike">
                          <a:solidFill>
                            <a:srgbClr val="FFFFFF"/>
                          </a:solidFill>
                          <a:effectLst/>
                          <a:latin typeface="Helvetica"/>
                        </a:rPr>
                        <a:t>sukne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17101">
                <a:tc>
                  <a:txBody>
                    <a:bodyPr/>
                    <a:lstStyle/>
                    <a:p>
                      <a:pPr algn="l" rtl="0" fontAlgn="ctr"/>
                      <a:r>
                        <a:rPr lang="cs-CZ" sz="1100" b="1" i="0" u="none" strike="noStrike">
                          <a:solidFill>
                            <a:srgbClr val="FFFFFF"/>
                          </a:solidFill>
                          <a:effectLst/>
                          <a:latin typeface="Helvetica"/>
                        </a:rPr>
                        <a:t>košeľa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100" b="1" i="0" u="none" strike="noStrike">
                          <a:solidFill>
                            <a:srgbClr val="FFFFFF"/>
                          </a:solidFill>
                          <a:effectLst/>
                          <a:latin typeface="Helvetica"/>
                        </a:rPr>
                        <a:t>tunika, top</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17101">
                <a:tc>
                  <a:txBody>
                    <a:bodyPr/>
                    <a:lstStyle/>
                    <a:p>
                      <a:pPr algn="l" rtl="0" fontAlgn="ctr"/>
                      <a:r>
                        <a:rPr lang="cs-CZ" sz="1100" b="1" i="0" u="none" strike="noStrike">
                          <a:solidFill>
                            <a:srgbClr val="FFFFFF"/>
                          </a:solidFill>
                          <a:effectLst/>
                          <a:latin typeface="Helvetica"/>
                        </a:rPr>
                        <a:t>mikina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100" b="1" i="0" u="none" strike="noStrike">
                          <a:solidFill>
                            <a:srgbClr val="FFFFFF"/>
                          </a:solidFill>
                          <a:effectLst/>
                          <a:latin typeface="Helvetica"/>
                        </a:rPr>
                        <a:t>balerínky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17101">
                <a:tc>
                  <a:txBody>
                    <a:bodyPr/>
                    <a:lstStyle/>
                    <a:p>
                      <a:pPr algn="l" rtl="0" fontAlgn="ctr"/>
                      <a:r>
                        <a:rPr lang="cs-CZ" sz="1100" b="1" i="0" u="none" strike="noStrike">
                          <a:solidFill>
                            <a:srgbClr val="FFFFFF"/>
                          </a:solidFill>
                          <a:effectLst/>
                          <a:latin typeface="Helvetica"/>
                        </a:rPr>
                        <a:t>tepláky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100" b="1" i="0" u="none" strike="noStrike">
                          <a:solidFill>
                            <a:srgbClr val="FFFFFF"/>
                          </a:solidFill>
                          <a:effectLst/>
                          <a:latin typeface="Helvetica"/>
                        </a:rPr>
                        <a:t>pyžamo</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17101">
                <a:tc>
                  <a:txBody>
                    <a:bodyPr/>
                    <a:lstStyle/>
                    <a:p>
                      <a:pPr algn="l" rtl="0" fontAlgn="ctr"/>
                      <a:r>
                        <a:rPr lang="cs-CZ" sz="1100" b="1" i="0" u="none" strike="noStrike">
                          <a:solidFill>
                            <a:srgbClr val="FFFFFF"/>
                          </a:solidFill>
                          <a:effectLst/>
                          <a:latin typeface="Helvetica"/>
                        </a:rPr>
                        <a:t>nohavice - všeobecne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100" b="1" i="0" u="none" strike="noStrike">
                          <a:solidFill>
                            <a:srgbClr val="FFFFFF"/>
                          </a:solidFill>
                          <a:effectLst/>
                          <a:latin typeface="Helvetica"/>
                        </a:rPr>
                        <a:t>vesta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17101">
                <a:tc>
                  <a:txBody>
                    <a:bodyPr/>
                    <a:lstStyle/>
                    <a:p>
                      <a:pPr algn="l" rtl="0" fontAlgn="ctr"/>
                      <a:r>
                        <a:rPr lang="cs-CZ" sz="1100" b="1" i="0" u="none" strike="noStrike">
                          <a:solidFill>
                            <a:srgbClr val="FFFFFF"/>
                          </a:solidFill>
                          <a:effectLst/>
                          <a:latin typeface="Helvetica"/>
                        </a:rPr>
                        <a:t>bunda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100" b="1" i="0" u="none" strike="noStrike">
                          <a:solidFill>
                            <a:srgbClr val="FFFFFF"/>
                          </a:solidFill>
                          <a:effectLst/>
                          <a:latin typeface="Helvetica"/>
                        </a:rPr>
                        <a:t>hodinky, kabelka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17101">
                <a:tc>
                  <a:txBody>
                    <a:bodyPr/>
                    <a:lstStyle/>
                    <a:p>
                      <a:pPr algn="l" rtl="0" fontAlgn="ctr"/>
                      <a:r>
                        <a:rPr lang="cs-CZ" sz="1100" b="1" i="0" u="none" strike="noStrike">
                          <a:solidFill>
                            <a:srgbClr val="FFFFFF"/>
                          </a:solidFill>
                          <a:effectLst/>
                          <a:latin typeface="Helvetica"/>
                        </a:rPr>
                        <a:t>legíny, džegíny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100" b="1" i="0" u="none" strike="noStrike">
                          <a:solidFill>
                            <a:srgbClr val="FFFFFF"/>
                          </a:solidFill>
                          <a:effectLst/>
                          <a:latin typeface="Helvetica"/>
                        </a:rPr>
                        <a:t>šál, šatka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17101">
                <a:tc>
                  <a:txBody>
                    <a:bodyPr/>
                    <a:lstStyle/>
                    <a:p>
                      <a:pPr algn="l" rtl="0" fontAlgn="ctr"/>
                      <a:r>
                        <a:rPr lang="cs-CZ" sz="1100" b="1" i="0" u="none" strike="noStrike">
                          <a:solidFill>
                            <a:srgbClr val="FFFFFF"/>
                          </a:solidFill>
                          <a:effectLst/>
                          <a:latin typeface="Helvetica"/>
                        </a:rPr>
                        <a:t>topánky - všeobecne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100" b="1" i="0" u="none" strike="noStrike">
                          <a:solidFill>
                            <a:srgbClr val="FFFFFF"/>
                          </a:solidFill>
                          <a:effectLst/>
                          <a:latin typeface="Helvetica"/>
                        </a:rPr>
                        <a:t>nohavice - slušné, plátené</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22531">
                <a:tc>
                  <a:txBody>
                    <a:bodyPr/>
                    <a:lstStyle/>
                    <a:p>
                      <a:pPr algn="l" rtl="0" fontAlgn="ctr"/>
                      <a:r>
                        <a:rPr lang="cs-CZ" sz="1100" b="1" i="0" u="none" strike="noStrike">
                          <a:solidFill>
                            <a:srgbClr val="FFFFFF"/>
                          </a:solidFill>
                          <a:effectLst/>
                          <a:latin typeface="Helvetica"/>
                        </a:rPr>
                        <a:t>sako, oblek</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100" b="1" i="0" u="none" strike="noStrike" dirty="0">
                          <a:solidFill>
                            <a:srgbClr val="FFFFFF"/>
                          </a:solidFill>
                          <a:effectLst/>
                          <a:latin typeface="Helvetica"/>
                        </a:rPr>
                        <a:t>topánky - </a:t>
                      </a:r>
                      <a:r>
                        <a:rPr lang="cs-CZ" sz="1100" b="1" i="0" u="none" strike="noStrike" dirty="0" err="1">
                          <a:solidFill>
                            <a:srgbClr val="FFFFFF"/>
                          </a:solidFill>
                          <a:effectLst/>
                          <a:latin typeface="Helvetica"/>
                        </a:rPr>
                        <a:t>letné</a:t>
                      </a:r>
                      <a:r>
                        <a:rPr lang="cs-CZ" sz="1100" b="1" i="0" u="none" strike="noStrike" dirty="0">
                          <a:solidFill>
                            <a:srgbClr val="FFFFFF"/>
                          </a:solidFill>
                          <a:effectLst/>
                          <a:latin typeface="Helvetica"/>
                        </a:rPr>
                        <a:t> </a:t>
                      </a:r>
                      <a:endParaRPr lang="cs-CZ" sz="1100" b="1" i="0" u="none" strike="noStrike" dirty="0" smtClean="0">
                        <a:solidFill>
                          <a:srgbClr val="FFFFFF"/>
                        </a:solidFill>
                        <a:effectLst/>
                        <a:latin typeface="Helvetica"/>
                      </a:endParaRPr>
                    </a:p>
                    <a:p>
                      <a:pPr algn="l" rtl="0" fontAlgn="ctr"/>
                      <a:r>
                        <a:rPr lang="cs-CZ" sz="1100" b="1" i="0" u="none" strike="noStrike" dirty="0" smtClean="0">
                          <a:solidFill>
                            <a:srgbClr val="FFFFFF"/>
                          </a:solidFill>
                          <a:effectLst/>
                          <a:latin typeface="Helvetica"/>
                        </a:rPr>
                        <a:t>(</a:t>
                      </a:r>
                      <a:r>
                        <a:rPr lang="cs-CZ" sz="1100" b="1" i="0" u="none" strike="noStrike" dirty="0">
                          <a:solidFill>
                            <a:srgbClr val="FFFFFF"/>
                          </a:solidFill>
                          <a:effectLst/>
                          <a:latin typeface="Helvetica"/>
                        </a:rPr>
                        <a:t>sandále, žabky, </a:t>
                      </a:r>
                      <a:r>
                        <a:rPr lang="cs-CZ" sz="1100" b="1" i="0" u="none" strike="noStrike" dirty="0" err="1">
                          <a:solidFill>
                            <a:srgbClr val="FFFFFF"/>
                          </a:solidFill>
                          <a:effectLst/>
                          <a:latin typeface="Helvetica"/>
                        </a:rPr>
                        <a:t>crocs</a:t>
                      </a:r>
                      <a:r>
                        <a:rPr lang="cs-CZ" sz="1100" b="1" i="0" u="none" strike="noStrike" dirty="0">
                          <a:solidFill>
                            <a:srgbClr val="FFFFFF"/>
                          </a:solidFill>
                          <a:effectLst/>
                          <a:latin typeface="Helvetica"/>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17101">
                <a:tc>
                  <a:txBody>
                    <a:bodyPr/>
                    <a:lstStyle/>
                    <a:p>
                      <a:pPr algn="l" rtl="0" fontAlgn="ctr"/>
                      <a:r>
                        <a:rPr lang="cs-CZ" sz="1100" b="1" i="0" u="none" strike="noStrike">
                          <a:solidFill>
                            <a:srgbClr val="FFFFFF"/>
                          </a:solidFill>
                          <a:effectLst/>
                          <a:latin typeface="Helvetica"/>
                        </a:rPr>
                        <a:t>tielko</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100" b="1" i="0" u="none" strike="noStrike">
                          <a:solidFill>
                            <a:srgbClr val="FFFFFF"/>
                          </a:solidFill>
                          <a:effectLst/>
                          <a:latin typeface="Helvetica"/>
                        </a:rPr>
                        <a:t>montérky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17101">
                <a:tc>
                  <a:txBody>
                    <a:bodyPr/>
                    <a:lstStyle/>
                    <a:p>
                      <a:pPr algn="l" rtl="0" fontAlgn="ctr"/>
                      <a:r>
                        <a:rPr lang="cs-CZ" sz="1100" b="1" i="0" u="none" strike="noStrike">
                          <a:solidFill>
                            <a:srgbClr val="FFFFFF"/>
                          </a:solidFill>
                          <a:effectLst/>
                          <a:latin typeface="Helvetica"/>
                        </a:rPr>
                        <a:t>šaty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100" b="1" i="0" u="none" strike="noStrike">
                          <a:solidFill>
                            <a:srgbClr val="FFFFFF"/>
                          </a:solidFill>
                          <a:effectLst/>
                          <a:latin typeface="Helvetica"/>
                        </a:rPr>
                        <a:t>čižmy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422531">
                <a:tc>
                  <a:txBody>
                    <a:bodyPr/>
                    <a:lstStyle/>
                    <a:p>
                      <a:pPr algn="l" rtl="0" fontAlgn="ctr"/>
                      <a:r>
                        <a:rPr lang="cs-CZ" sz="1100" b="1" i="0" u="none" strike="noStrike">
                          <a:solidFill>
                            <a:srgbClr val="FFFFFF"/>
                          </a:solidFill>
                          <a:effectLst/>
                          <a:latin typeface="Helvetica"/>
                        </a:rPr>
                        <a:t>topánky - na podpätku, lodičky, slušné</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100" b="1" i="1" u="none" strike="noStrike" dirty="0" err="1">
                          <a:solidFill>
                            <a:srgbClr val="FFFFFF"/>
                          </a:solidFill>
                          <a:effectLst/>
                          <a:latin typeface="Helvetica"/>
                        </a:rPr>
                        <a:t>ostatné</a:t>
                      </a:r>
                      <a:r>
                        <a:rPr lang="cs-CZ" sz="1100" b="1" i="1" u="none" strike="noStrike" dirty="0">
                          <a:solidFill>
                            <a:srgbClr val="FFFFFF"/>
                          </a:solidFill>
                          <a:effectLst/>
                          <a:latin typeface="Helvetica"/>
                        </a:rPr>
                        <a:t>, </a:t>
                      </a:r>
                      <a:r>
                        <a:rPr lang="cs-CZ" sz="1100" b="1" i="1" u="none" strike="noStrike" dirty="0" err="1">
                          <a:solidFill>
                            <a:srgbClr val="FFFFFF"/>
                          </a:solidFill>
                          <a:effectLst/>
                          <a:latin typeface="Helvetica"/>
                        </a:rPr>
                        <a:t>iné</a:t>
                      </a:r>
                      <a:endParaRPr lang="cs-CZ" sz="1100" b="1" i="1" u="none" strike="noStrike" dirty="0">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1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17101">
                <a:tc>
                  <a:txBody>
                    <a:bodyPr/>
                    <a:lstStyle/>
                    <a:p>
                      <a:pPr algn="l" rtl="0" fontAlgn="ctr"/>
                      <a:r>
                        <a:rPr lang="cs-CZ" sz="1100" b="1" i="0" u="none" strike="noStrike" dirty="0" err="1">
                          <a:solidFill>
                            <a:srgbClr val="FFFFFF"/>
                          </a:solidFill>
                          <a:effectLst/>
                          <a:latin typeface="Helvetica"/>
                        </a:rPr>
                        <a:t>blúzka</a:t>
                      </a:r>
                      <a:endParaRPr lang="cs-CZ" sz="1100" b="1" i="0" u="none" strike="noStrike" dirty="0">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a:solidFill>
                            <a:srgbClr val="002F5E"/>
                          </a:solidFill>
                          <a:effectLst/>
                          <a:latin typeface="Helvetica"/>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100" b="1" i="1" u="none" strike="noStrike">
                          <a:solidFill>
                            <a:srgbClr val="FFFFFF"/>
                          </a:solidFill>
                          <a:effectLst/>
                          <a:latin typeface="Helvetica"/>
                        </a:rPr>
                        <a:t>nevie, bez odpovede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100" b="1" i="1" u="none" strike="noStrike">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1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bl>
          </a:graphicData>
        </a:graphic>
      </p:graphicFrame>
      <p:sp>
        <p:nvSpPr>
          <p:cNvPr id="8" name="Obdélník 7"/>
          <p:cNvSpPr/>
          <p:nvPr/>
        </p:nvSpPr>
        <p:spPr>
          <a:xfrm>
            <a:off x="323528" y="5718448"/>
            <a:ext cx="1396536" cy="230832"/>
          </a:xfrm>
          <a:prstGeom prst="rect">
            <a:avLst/>
          </a:prstGeom>
        </p:spPr>
        <p:txBody>
          <a:bodyPr wrap="none">
            <a:spAutoFit/>
          </a:bodyPr>
          <a:lstStyle/>
          <a:p>
            <a:r>
              <a:rPr lang="cs-CZ" sz="900" i="1" dirty="0" smtClean="0">
                <a:solidFill>
                  <a:srgbClr val="FF0000"/>
                </a:solidFill>
                <a:latin typeface="Helvetica"/>
                <a:cs typeface="Helvetica"/>
              </a:rPr>
              <a:t>*řazeno </a:t>
            </a:r>
            <a:r>
              <a:rPr lang="cs-CZ" sz="900" i="1" dirty="0" smtClean="0">
                <a:solidFill>
                  <a:srgbClr val="FF0000"/>
                </a:solidFill>
                <a:latin typeface="Helvetica"/>
                <a:cs typeface="Helvetica"/>
              </a:rPr>
              <a:t>dle celkem SR</a:t>
            </a:r>
            <a:endParaRPr lang="cs-CZ" sz="900" i="1" dirty="0">
              <a:solidFill>
                <a:srgbClr val="FF0000"/>
              </a:solidFill>
            </a:endParaRPr>
          </a:p>
        </p:txBody>
      </p:sp>
    </p:spTree>
    <p:extLst>
      <p:ext uri="{BB962C8B-B14F-4D97-AF65-F5344CB8AC3E}">
        <p14:creationId xmlns:p14="http://schemas.microsoft.com/office/powerpoint/2010/main" val="2118632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84693"/>
            <a:ext cx="8229600" cy="360040"/>
          </a:xfrm>
        </p:spPr>
        <p:txBody>
          <a:bodyPr>
            <a:noAutofit/>
          </a:bodyPr>
          <a:lstStyle/>
          <a:p>
            <a:r>
              <a:rPr lang="cs-CZ" sz="4000" b="0" dirty="0" smtClean="0"/>
              <a:t>STARÉ OBLEČENÍ A PRVNÍ RANDE</a:t>
            </a:r>
            <a:endParaRPr lang="en-AU" sz="4000" b="0" dirty="0">
              <a:solidFill>
                <a:srgbClr val="BE1E11"/>
              </a:solidFill>
            </a:endParaRPr>
          </a:p>
        </p:txBody>
      </p:sp>
    </p:spTree>
    <p:extLst>
      <p:ext uri="{BB962C8B-B14F-4D97-AF65-F5344CB8AC3E}">
        <p14:creationId xmlns:p14="http://schemas.microsoft.com/office/powerpoint/2010/main" val="1997154840"/>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5"/>
            <a:ext cx="8202705" cy="5426335"/>
          </a:xfrm>
        </p:spPr>
        <p:txBody>
          <a:bodyPr>
            <a:normAutofit/>
          </a:bodyPr>
          <a:lstStyle/>
          <a:p>
            <a:r>
              <a:rPr lang="cs-CZ" sz="1800" b="1" dirty="0" smtClean="0"/>
              <a:t>Staré oblečení „dědíme“ na doma</a:t>
            </a:r>
          </a:p>
          <a:p>
            <a:r>
              <a:rPr lang="cs-CZ" sz="1800" dirty="0" smtClean="0"/>
              <a:t>Přibližně v 60 % domácností se „dědí“ oblečení, a to především </a:t>
            </a:r>
            <a:r>
              <a:rPr lang="cs-CZ" sz="1800" b="1" dirty="0" smtClean="0"/>
              <a:t>pro nošení „na doma“</a:t>
            </a:r>
            <a:r>
              <a:rPr lang="cs-CZ" sz="1800" dirty="0" smtClean="0"/>
              <a:t>, pouze v každé 8. se předává oblečení pro nošení na veřejnosti. </a:t>
            </a:r>
          </a:p>
          <a:p>
            <a:endParaRPr lang="cs-CZ" sz="1800" dirty="0" smtClean="0"/>
          </a:p>
          <a:p>
            <a:r>
              <a:rPr lang="cs-CZ" sz="1800" b="1" dirty="0" smtClean="0"/>
              <a:t>Nepotřebné oblečení Slováci dávají na charitu </a:t>
            </a:r>
            <a:r>
              <a:rPr lang="cs-CZ" sz="1800" dirty="0" smtClean="0"/>
              <a:t>(50 %), přibližně stejný počet si nechává starší oblečení na práci (46 %). Muži ho častěji používají na práci. Jinak, ženy, které oblečení více točí, také více řeší, kam s ním. </a:t>
            </a:r>
          </a:p>
          <a:p>
            <a:endParaRPr lang="cs-CZ" sz="1800" dirty="0" smtClean="0"/>
          </a:p>
          <a:p>
            <a:r>
              <a:rPr lang="cs-CZ" sz="1800" b="1" dirty="0" smtClean="0"/>
              <a:t>Romantické vzpomínky a oblečení</a:t>
            </a:r>
          </a:p>
          <a:p>
            <a:r>
              <a:rPr lang="cs-CZ" sz="1800" dirty="0" smtClean="0"/>
              <a:t>Polovina lidí si pamatuje, co měl jejich partner na sobě na jejich první schůzce. V tomto ohledu mnohem lépe slouží paměť ženám.</a:t>
            </a:r>
          </a:p>
          <a:p>
            <a:endParaRPr lang="cs-CZ" sz="1800" dirty="0" smtClean="0"/>
          </a:p>
          <a:p>
            <a:r>
              <a:rPr lang="cs-CZ" sz="1800" dirty="0" smtClean="0"/>
              <a:t>90 % respondentů tvrdí, že si pamatuje na svou první pusu, ale pouze </a:t>
            </a:r>
            <a:r>
              <a:rPr lang="cs-CZ" sz="1800" b="1" dirty="0" smtClean="0"/>
              <a:t>38 % si pamatuje, co měli tenkrát na sobě</a:t>
            </a:r>
            <a:r>
              <a:rPr lang="cs-CZ" sz="1800" dirty="0" smtClean="0"/>
              <a:t>. Překvapivě v tomto ohledu není mezi pohlavími rozdíl, což je možná způsobeno tím, že muži obvykle nosí v určitém období stále to samé, a nemusí se tak složitě rozpomínat.</a:t>
            </a:r>
          </a:p>
          <a:p>
            <a:endParaRPr lang="cs-CZ" sz="1800" dirty="0" smtClean="0"/>
          </a:p>
          <a:p>
            <a:endParaRPr lang="cs-CZ" sz="1800" dirty="0" smtClean="0"/>
          </a:p>
          <a:p>
            <a:endParaRPr lang="cs-CZ" sz="1800" dirty="0"/>
          </a:p>
        </p:txBody>
      </p:sp>
    </p:spTree>
    <p:extLst>
      <p:ext uri="{BB962C8B-B14F-4D97-AF65-F5344CB8AC3E}">
        <p14:creationId xmlns:p14="http://schemas.microsoft.com/office/powerpoint/2010/main" val="2447915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Dědění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Dědí se ve Vaší domácnosti oblečení mezi dospělými?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Přibližně v 60 % slovenských domácností se „dědí“ oblečení, a to především pro nošení „na doma“, pouze 23%  předává oblečení pro nošení na veřejnosti.  </a:t>
            </a:r>
          </a:p>
        </p:txBody>
      </p:sp>
      <p:graphicFrame>
        <p:nvGraphicFramePr>
          <p:cNvPr id="7" name="Chart 2"/>
          <p:cNvGraphicFramePr>
            <a:graphicFrameLocks/>
          </p:cNvGraphicFramePr>
          <p:nvPr>
            <p:extLst>
              <p:ext uri="{D42A27DB-BD31-4B8C-83A1-F6EECF244321}">
                <p14:modId xmlns:p14="http://schemas.microsoft.com/office/powerpoint/2010/main" val="70227827"/>
              </p:ext>
            </p:extLst>
          </p:nvPr>
        </p:nvGraphicFramePr>
        <p:xfrm>
          <a:off x="629982" y="1156670"/>
          <a:ext cx="7866890" cy="45267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2811158062"/>
              </p:ext>
            </p:extLst>
          </p:nvPr>
        </p:nvGraphicFramePr>
        <p:xfrm>
          <a:off x="876300" y="5504656"/>
          <a:ext cx="4914900" cy="190500"/>
        </p:xfrm>
        <a:graphic>
          <a:graphicData uri="http://schemas.openxmlformats.org/drawingml/2006/table">
            <a:tbl>
              <a:tblPr/>
              <a:tblGrid>
                <a:gridCol w="1228725"/>
                <a:gridCol w="1228725"/>
                <a:gridCol w="1228725"/>
                <a:gridCol w="1228725"/>
              </a:tblGrid>
              <a:tr h="190500">
                <a:tc>
                  <a:txBody>
                    <a:bodyPr/>
                    <a:lstStyle/>
                    <a:p>
                      <a:pPr algn="ctr" rtl="0" fontAlgn="ctr"/>
                      <a:r>
                        <a:rPr lang="cs-CZ" sz="1100" b="0" i="0" u="none" strike="noStrike" dirty="0">
                          <a:solidFill>
                            <a:srgbClr val="800000"/>
                          </a:solidFill>
                          <a:effectLst/>
                          <a:latin typeface="Helvetica"/>
                        </a:rPr>
                        <a:t>N = 205</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138</a:t>
                      </a:r>
                    </a:p>
                  </a:txBody>
                  <a:tcPr marL="0" marR="0" marT="0" marB="0" anchor="ctr">
                    <a:lnL>
                      <a:noFill/>
                    </a:lnL>
                    <a:lnR>
                      <a:noFill/>
                    </a:lnR>
                    <a:lnT>
                      <a:noFill/>
                    </a:lnT>
                    <a:lnB>
                      <a:noFill/>
                    </a:lnB>
                  </a:tcPr>
                </a:tc>
                <a:tc>
                  <a:txBody>
                    <a:bodyPr/>
                    <a:lstStyle/>
                    <a:p>
                      <a:pPr algn="ctr" rtl="0" fontAlgn="ctr"/>
                      <a:r>
                        <a:rPr lang="cs-CZ" sz="1100" b="0" i="0" u="none" strike="noStrike">
                          <a:solidFill>
                            <a:srgbClr val="800000"/>
                          </a:solidFill>
                          <a:effectLst/>
                          <a:latin typeface="Helvetica"/>
                        </a:rPr>
                        <a:t>N = 67</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400</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49678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Nepotřebné/neoblíbené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Co Vy osobně obvykle děláte, když už se Vám nějaké Vaše oblečení přestane líbit nebo ho přestanete potřebovat? Můžete uvést více odpovědí</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Nepotřebné oblečení </a:t>
            </a:r>
            <a:r>
              <a:rPr lang="cs-CZ" sz="1400" dirty="0" smtClean="0"/>
              <a:t>Slováci</a:t>
            </a:r>
            <a:r>
              <a:rPr lang="cs-CZ" sz="1400" b="0" dirty="0" smtClean="0">
                <a:solidFill>
                  <a:srgbClr val="800000"/>
                </a:solidFill>
              </a:rPr>
              <a:t> ochotně dávají na charitu, přibližně stejný počet si nechává starší oblečení na práci (</a:t>
            </a:r>
            <a:r>
              <a:rPr lang="cs-CZ" sz="1400" dirty="0" smtClean="0"/>
              <a:t>46</a:t>
            </a:r>
            <a:r>
              <a:rPr lang="cs-CZ" sz="1400" b="0" dirty="0" smtClean="0">
                <a:solidFill>
                  <a:srgbClr val="800000"/>
                </a:solidFill>
              </a:rPr>
              <a:t> %). Muži ho častěji používají na práci. Jinak, kam se starším oblečením, řeší spíše ženy. </a:t>
            </a:r>
          </a:p>
        </p:txBody>
      </p:sp>
      <p:sp>
        <p:nvSpPr>
          <p:cNvPr id="11" name="Obdélník 10"/>
          <p:cNvSpPr/>
          <p:nvPr/>
        </p:nvSpPr>
        <p:spPr>
          <a:xfrm>
            <a:off x="323528" y="5718448"/>
            <a:ext cx="1396536" cy="230832"/>
          </a:xfrm>
          <a:prstGeom prst="rect">
            <a:avLst/>
          </a:prstGeom>
        </p:spPr>
        <p:txBody>
          <a:bodyPr wrap="none">
            <a:spAutoFit/>
          </a:bodyPr>
          <a:lstStyle/>
          <a:p>
            <a:r>
              <a:rPr lang="cs-CZ" sz="900" i="1" dirty="0" smtClean="0">
                <a:solidFill>
                  <a:srgbClr val="FF0000"/>
                </a:solidFill>
                <a:latin typeface="Helvetica"/>
                <a:cs typeface="Helvetica"/>
              </a:rPr>
              <a:t>*řazeno </a:t>
            </a:r>
            <a:r>
              <a:rPr lang="cs-CZ" sz="900" i="1" dirty="0" smtClean="0">
                <a:solidFill>
                  <a:srgbClr val="FF0000"/>
                </a:solidFill>
                <a:latin typeface="Helvetica"/>
                <a:cs typeface="Helvetica"/>
              </a:rPr>
              <a:t>dle celkem SR</a:t>
            </a:r>
            <a:endParaRPr lang="cs-CZ" sz="900" i="1" dirty="0">
              <a:solidFill>
                <a:srgbClr val="FF0000"/>
              </a:solidFill>
            </a:endParaRPr>
          </a:p>
        </p:txBody>
      </p:sp>
      <p:grpSp>
        <p:nvGrpSpPr>
          <p:cNvPr id="13" name="Skupina 12"/>
          <p:cNvGrpSpPr/>
          <p:nvPr/>
        </p:nvGrpSpPr>
        <p:grpSpPr>
          <a:xfrm>
            <a:off x="187230" y="1241568"/>
            <a:ext cx="6859029" cy="4616909"/>
            <a:chOff x="0" y="0"/>
            <a:chExt cx="9876979" cy="5049116"/>
          </a:xfrm>
        </p:grpSpPr>
        <p:graphicFrame>
          <p:nvGraphicFramePr>
            <p:cNvPr id="18" name="Graf 17"/>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Graf 18"/>
            <p:cNvGraphicFramePr>
              <a:graphicFrameLocks/>
            </p:cNvGraphicFramePr>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Graf 20"/>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Graf 21"/>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graphicFrame>
        <p:nvGraphicFramePr>
          <p:cNvPr id="23" name="Tabulka 22"/>
          <p:cNvGraphicFramePr>
            <a:graphicFrameLocks noGrp="1"/>
          </p:cNvGraphicFramePr>
          <p:nvPr>
            <p:extLst>
              <p:ext uri="{D42A27DB-BD31-4B8C-83A1-F6EECF244321}">
                <p14:modId xmlns:p14="http://schemas.microsoft.com/office/powerpoint/2010/main" val="2855527020"/>
              </p:ext>
            </p:extLst>
          </p:nvPr>
        </p:nvGraphicFramePr>
        <p:xfrm>
          <a:off x="3463304" y="1104292"/>
          <a:ext cx="3256805" cy="400050"/>
        </p:xfrm>
        <a:graphic>
          <a:graphicData uri="http://schemas.openxmlformats.org/drawingml/2006/table">
            <a:tbl>
              <a:tblPr/>
              <a:tblGrid>
                <a:gridCol w="821459"/>
                <a:gridCol w="821459"/>
                <a:gridCol w="821459"/>
                <a:gridCol w="792428"/>
              </a:tblGrid>
              <a:tr h="400050">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24" name="Tabulka 23"/>
          <p:cNvGraphicFramePr>
            <a:graphicFrameLocks noGrp="1"/>
          </p:cNvGraphicFramePr>
          <p:nvPr>
            <p:extLst>
              <p:ext uri="{D42A27DB-BD31-4B8C-83A1-F6EECF244321}">
                <p14:modId xmlns:p14="http://schemas.microsoft.com/office/powerpoint/2010/main" val="2919542091"/>
              </p:ext>
            </p:extLst>
          </p:nvPr>
        </p:nvGraphicFramePr>
        <p:xfrm>
          <a:off x="3410852" y="5559938"/>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N=114</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N=91</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2000217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Oblečení na první schůzce s partnerem/kou</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Dokázal/a byste si vybavit, co měl/a Váš / Vaše partner/ka na sobě na Vaší první schůzce?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Polovina lidí si pamatuje, </a:t>
            </a:r>
            <a:r>
              <a:rPr lang="it-IT" sz="1400" dirty="0" smtClean="0"/>
              <a:t>co měl </a:t>
            </a:r>
            <a:r>
              <a:rPr lang="cs-CZ" sz="1400" dirty="0" smtClean="0"/>
              <a:t>jejich </a:t>
            </a:r>
            <a:r>
              <a:rPr lang="it-IT" sz="1400" dirty="0" smtClean="0"/>
              <a:t>partner </a:t>
            </a:r>
            <a:r>
              <a:rPr lang="it-IT" sz="1400" dirty="0"/>
              <a:t>na sobě na </a:t>
            </a:r>
            <a:r>
              <a:rPr lang="cs-CZ" sz="1400" dirty="0" smtClean="0"/>
              <a:t>jejich </a:t>
            </a:r>
            <a:r>
              <a:rPr lang="it-IT" sz="1400" dirty="0" smtClean="0"/>
              <a:t>první schůzce</a:t>
            </a:r>
            <a:r>
              <a:rPr lang="cs-CZ" sz="1400" dirty="0" smtClean="0"/>
              <a:t>. V tomto ohledu mnohem lépe slouží paměť ženám.</a:t>
            </a:r>
            <a:endParaRPr lang="cs-CZ" sz="1400" dirty="0"/>
          </a:p>
        </p:txBody>
      </p:sp>
      <p:graphicFrame>
        <p:nvGraphicFramePr>
          <p:cNvPr id="8" name="Chart 2"/>
          <p:cNvGraphicFramePr>
            <a:graphicFrameLocks/>
          </p:cNvGraphicFramePr>
          <p:nvPr>
            <p:extLst>
              <p:ext uri="{D42A27DB-BD31-4B8C-83A1-F6EECF244321}">
                <p14:modId xmlns:p14="http://schemas.microsoft.com/office/powerpoint/2010/main" val="4258098583"/>
              </p:ext>
            </p:extLst>
          </p:nvPr>
        </p:nvGraphicFramePr>
        <p:xfrm>
          <a:off x="624672" y="1165550"/>
          <a:ext cx="7866890" cy="45267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4020751918"/>
              </p:ext>
            </p:extLst>
          </p:nvPr>
        </p:nvGraphicFramePr>
        <p:xfrm>
          <a:off x="876300" y="5504656"/>
          <a:ext cx="4914900" cy="190500"/>
        </p:xfrm>
        <a:graphic>
          <a:graphicData uri="http://schemas.openxmlformats.org/drawingml/2006/table">
            <a:tbl>
              <a:tblPr/>
              <a:tblGrid>
                <a:gridCol w="1228725"/>
                <a:gridCol w="1228725"/>
                <a:gridCol w="1228725"/>
                <a:gridCol w="1228725"/>
              </a:tblGrid>
              <a:tr h="190500">
                <a:tc>
                  <a:txBody>
                    <a:bodyPr/>
                    <a:lstStyle/>
                    <a:p>
                      <a:pPr algn="ctr" rtl="0" fontAlgn="ctr"/>
                      <a:r>
                        <a:rPr lang="cs-CZ" sz="1100" b="0" i="0" u="none" strike="noStrike" dirty="0">
                          <a:solidFill>
                            <a:srgbClr val="800000"/>
                          </a:solidFill>
                          <a:effectLst/>
                          <a:latin typeface="Helvetica"/>
                        </a:rPr>
                        <a:t>N = 205</a:t>
                      </a:r>
                    </a:p>
                  </a:txBody>
                  <a:tcPr marL="0" marR="0" marT="0" marB="0" anchor="ctr">
                    <a:lnL>
                      <a:noFill/>
                    </a:lnL>
                    <a:lnR>
                      <a:noFill/>
                    </a:lnR>
                    <a:lnT>
                      <a:noFill/>
                    </a:lnT>
                    <a:lnB>
                      <a:noFill/>
                    </a:lnB>
                  </a:tcPr>
                </a:tc>
                <a:tc>
                  <a:txBody>
                    <a:bodyPr/>
                    <a:lstStyle/>
                    <a:p>
                      <a:pPr algn="ctr" rtl="0" fontAlgn="ctr"/>
                      <a:r>
                        <a:rPr lang="cs-CZ" sz="1100" b="0" i="0" u="none" strike="noStrike">
                          <a:solidFill>
                            <a:srgbClr val="800000"/>
                          </a:solidFill>
                          <a:effectLst/>
                          <a:latin typeface="Helvetica"/>
                        </a:rPr>
                        <a:t>N = 138</a:t>
                      </a:r>
                    </a:p>
                  </a:txBody>
                  <a:tcPr marL="0" marR="0" marT="0" marB="0" anchor="ctr">
                    <a:lnL>
                      <a:noFill/>
                    </a:lnL>
                    <a:lnR>
                      <a:noFill/>
                    </a:lnR>
                    <a:lnT>
                      <a:noFill/>
                    </a:lnT>
                    <a:lnB>
                      <a:noFill/>
                    </a:lnB>
                  </a:tcPr>
                </a:tc>
                <a:tc>
                  <a:txBody>
                    <a:bodyPr/>
                    <a:lstStyle/>
                    <a:p>
                      <a:pPr algn="ctr" rtl="0" fontAlgn="ctr"/>
                      <a:r>
                        <a:rPr lang="cs-CZ" sz="1100" b="0" i="0" u="none" strike="noStrike">
                          <a:solidFill>
                            <a:srgbClr val="800000"/>
                          </a:solidFill>
                          <a:effectLst/>
                          <a:latin typeface="Helvetica"/>
                        </a:rPr>
                        <a:t>N = 67</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400</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148833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Oblečení při první puse</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A co Vy a první pusa, pamatujete si, co jste tenkrát měl/a na sobě?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90 % respondentů tvrdí, že si pamatuje na svou první pusu, ale pouze 38 % si pamatuje, co měli tenkrát na sobě. Překvapivě v tomto ohledu není mezi pohlavími rozdíl –  možná způsobeno tím, že muži obvykle nosí v určitém období stále to samé.</a:t>
            </a:r>
          </a:p>
        </p:txBody>
      </p:sp>
      <p:graphicFrame>
        <p:nvGraphicFramePr>
          <p:cNvPr id="7" name="Chart 2"/>
          <p:cNvGraphicFramePr>
            <a:graphicFrameLocks/>
          </p:cNvGraphicFramePr>
          <p:nvPr>
            <p:extLst>
              <p:ext uri="{D42A27DB-BD31-4B8C-83A1-F6EECF244321}">
                <p14:modId xmlns:p14="http://schemas.microsoft.com/office/powerpoint/2010/main" val="1810075228"/>
              </p:ext>
            </p:extLst>
          </p:nvPr>
        </p:nvGraphicFramePr>
        <p:xfrm>
          <a:off x="696781" y="1290918"/>
          <a:ext cx="7866890" cy="43924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2018297059"/>
              </p:ext>
            </p:extLst>
          </p:nvPr>
        </p:nvGraphicFramePr>
        <p:xfrm>
          <a:off x="876300" y="5504656"/>
          <a:ext cx="4914900" cy="190500"/>
        </p:xfrm>
        <a:graphic>
          <a:graphicData uri="http://schemas.openxmlformats.org/drawingml/2006/table">
            <a:tbl>
              <a:tblPr/>
              <a:tblGrid>
                <a:gridCol w="1228725"/>
                <a:gridCol w="1228725"/>
                <a:gridCol w="1228725"/>
                <a:gridCol w="1228725"/>
              </a:tblGrid>
              <a:tr h="190500">
                <a:tc>
                  <a:txBody>
                    <a:bodyPr/>
                    <a:lstStyle/>
                    <a:p>
                      <a:pPr algn="ctr" rtl="0" fontAlgn="ctr"/>
                      <a:r>
                        <a:rPr lang="cs-CZ" sz="1100" b="0" i="0" u="none" strike="noStrike" dirty="0">
                          <a:solidFill>
                            <a:srgbClr val="800000"/>
                          </a:solidFill>
                          <a:effectLst/>
                          <a:latin typeface="Helvetica"/>
                        </a:rPr>
                        <a:t>N = 205</a:t>
                      </a:r>
                    </a:p>
                  </a:txBody>
                  <a:tcPr marL="0" marR="0" marT="0" marB="0" anchor="ctr">
                    <a:lnL>
                      <a:noFill/>
                    </a:lnL>
                    <a:lnR>
                      <a:noFill/>
                    </a:lnR>
                    <a:lnT>
                      <a:noFill/>
                    </a:lnT>
                    <a:lnB>
                      <a:noFill/>
                    </a:lnB>
                  </a:tcPr>
                </a:tc>
                <a:tc>
                  <a:txBody>
                    <a:bodyPr/>
                    <a:lstStyle/>
                    <a:p>
                      <a:pPr algn="ctr" rtl="0" fontAlgn="ctr"/>
                      <a:r>
                        <a:rPr lang="cs-CZ" sz="1100" b="0" i="0" u="none" strike="noStrike">
                          <a:solidFill>
                            <a:srgbClr val="800000"/>
                          </a:solidFill>
                          <a:effectLst/>
                          <a:latin typeface="Helvetica"/>
                        </a:rPr>
                        <a:t>N = 138</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67</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400</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3679908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84693"/>
            <a:ext cx="8229600" cy="360040"/>
          </a:xfrm>
        </p:spPr>
        <p:txBody>
          <a:bodyPr>
            <a:noAutofit/>
          </a:bodyPr>
          <a:lstStyle/>
          <a:p>
            <a:r>
              <a:rPr lang="cs-CZ" sz="4000" b="0" dirty="0" smtClean="0"/>
              <a:t>ZOOT V HLAVÁCH ČESKÝCH ZÁKAZNÍKŮ</a:t>
            </a:r>
            <a:endParaRPr lang="en-AU" sz="4000" b="0" dirty="0">
              <a:solidFill>
                <a:srgbClr val="BE1E11"/>
              </a:solidFill>
            </a:endParaRPr>
          </a:p>
        </p:txBody>
      </p:sp>
    </p:spTree>
    <p:extLst>
      <p:ext uri="{BB962C8B-B14F-4D97-AF65-F5344CB8AC3E}">
        <p14:creationId xmlns:p14="http://schemas.microsoft.com/office/powerpoint/2010/main" val="2893995181"/>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Znalost ZOOT</a:t>
            </a:r>
            <a:endParaRPr lang="cs-CZ" sz="1600" b="1" dirty="0">
              <a:solidFill>
                <a:srgbClr val="BE1E11"/>
              </a:solidFill>
              <a:latin typeface="Helvetica"/>
              <a:cs typeface="Helvetica"/>
            </a:endParaRPr>
          </a:p>
        </p:txBody>
      </p:sp>
      <p:sp>
        <p:nvSpPr>
          <p:cNvPr id="6" name="TextBox 8"/>
          <p:cNvSpPr txBox="1"/>
          <p:nvPr/>
        </p:nvSpPr>
        <p:spPr>
          <a:xfrm>
            <a:off x="323528" y="5732480"/>
            <a:ext cx="8280920" cy="461665"/>
          </a:xfrm>
          <a:prstGeom prst="rect">
            <a:avLst/>
          </a:prstGeom>
          <a:noFill/>
        </p:spPr>
        <p:txBody>
          <a:bodyPr wrap="square" rtlCol="0">
            <a:spAutoFit/>
          </a:bodyPr>
          <a:lstStyle/>
          <a:p>
            <a:r>
              <a:rPr lang="it-IT" sz="800" dirty="0">
                <a:solidFill>
                  <a:srgbClr val="800000"/>
                </a:solidFill>
                <a:latin typeface="Helvetica"/>
                <a:cs typeface="Helvetica"/>
              </a:rPr>
              <a:t>Jaké internetové obchody s módou znáte? Uveďte prosím všechny, na které si z hlavy vzpomenete?</a:t>
            </a:r>
          </a:p>
          <a:p>
            <a:r>
              <a:rPr lang="it-IT" sz="800" dirty="0">
                <a:solidFill>
                  <a:srgbClr val="800000"/>
                </a:solidFill>
                <a:latin typeface="Helvetica"/>
                <a:cs typeface="Helvetica"/>
              </a:rPr>
              <a:t>Které z následujících obchodů s módou znáte jako internetové obchody?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a:t>
            </a:r>
            <a:r>
              <a:rPr lang="cs-CZ" sz="800" dirty="0" smtClean="0">
                <a:solidFill>
                  <a:srgbClr val="800000"/>
                </a:solidFill>
                <a:latin typeface="Helvetica"/>
                <a:cs typeface="Helvetica"/>
              </a:rPr>
              <a:t>2015</a:t>
            </a:r>
            <a:r>
              <a:rPr lang="pt-BR" sz="800" dirty="0" smtClean="0">
                <a:solidFill>
                  <a:srgbClr val="800000"/>
                </a:solidFill>
                <a:latin typeface="Helvetica"/>
                <a:cs typeface="Helvetica"/>
              </a:rPr>
              <a:t>)=400, N(</a:t>
            </a:r>
            <a:r>
              <a:rPr lang="cs-CZ" sz="800" dirty="0" smtClean="0">
                <a:solidFill>
                  <a:srgbClr val="800000"/>
                </a:solidFill>
                <a:latin typeface="Helvetica"/>
                <a:cs typeface="Helvetica"/>
              </a:rPr>
              <a:t>2013</a:t>
            </a:r>
            <a:r>
              <a:rPr lang="pt-BR" sz="800" dirty="0" smtClean="0">
                <a:solidFill>
                  <a:srgbClr val="800000"/>
                </a:solidFill>
                <a:latin typeface="Helvetica"/>
                <a:cs typeface="Helvetica"/>
              </a:rPr>
              <a:t>)=</a:t>
            </a:r>
            <a:r>
              <a:rPr lang="cs-CZ" sz="800" dirty="0" smtClean="0">
                <a:solidFill>
                  <a:srgbClr val="800000"/>
                </a:solidFill>
                <a:latin typeface="Helvetica"/>
                <a:cs typeface="Helvetica"/>
              </a:rPr>
              <a:t>479</a:t>
            </a:r>
          </a:p>
        </p:txBody>
      </p:sp>
      <p:sp>
        <p:nvSpPr>
          <p:cNvPr id="20" name="Content Placeholder 1"/>
          <p:cNvSpPr>
            <a:spLocks noGrp="1"/>
          </p:cNvSpPr>
          <p:nvPr>
            <p:ph idx="1"/>
          </p:nvPr>
        </p:nvSpPr>
        <p:spPr>
          <a:xfrm>
            <a:off x="539552" y="481406"/>
            <a:ext cx="8208912" cy="737220"/>
          </a:xfrm>
        </p:spPr>
        <p:txBody>
          <a:bodyPr>
            <a:noAutofit/>
          </a:bodyPr>
          <a:lstStyle/>
          <a:p>
            <a:r>
              <a:rPr lang="cs-CZ" sz="1400" b="0" dirty="0" smtClean="0">
                <a:solidFill>
                  <a:srgbClr val="800000"/>
                </a:solidFill>
              </a:rPr>
              <a:t>Zatímco na podzim roku 2013 si ZOOT spontánně vybavilo jako </a:t>
            </a:r>
            <a:r>
              <a:rPr lang="cs-CZ" sz="1400" dirty="0" smtClean="0"/>
              <a:t>internetový obchod s módou 6 % Čechů, </a:t>
            </a:r>
            <a:r>
              <a:rPr lang="cs-CZ" sz="1400" b="0" dirty="0" smtClean="0">
                <a:solidFill>
                  <a:srgbClr val="800000"/>
                </a:solidFill>
              </a:rPr>
              <a:t>na jaře 2015 už to bylo 14 %. Podobně podpořená znalost ZOOT vzrostla z 30 % v prosinci 2013 na 43 % v březnu 2015. </a:t>
            </a:r>
            <a:br>
              <a:rPr lang="cs-CZ" sz="1400" b="0" dirty="0" smtClean="0">
                <a:solidFill>
                  <a:srgbClr val="800000"/>
                </a:solidFill>
              </a:rPr>
            </a:br>
            <a:r>
              <a:rPr lang="cs-CZ" sz="1400" b="0" dirty="0" smtClean="0">
                <a:solidFill>
                  <a:srgbClr val="800000"/>
                </a:solidFill>
              </a:rPr>
              <a:t>ZOOT tak neroste pouze z pohledu tržeb ale stává se i dobře známou značkou na poli internetových obchodů.</a:t>
            </a:r>
          </a:p>
        </p:txBody>
      </p:sp>
      <p:graphicFrame>
        <p:nvGraphicFramePr>
          <p:cNvPr id="7" name="Graf 6"/>
          <p:cNvGraphicFramePr>
            <a:graphicFrameLocks/>
          </p:cNvGraphicFramePr>
          <p:nvPr>
            <p:extLst>
              <p:ext uri="{D42A27DB-BD31-4B8C-83A1-F6EECF244321}">
                <p14:modId xmlns:p14="http://schemas.microsoft.com/office/powerpoint/2010/main" val="599092346"/>
              </p:ext>
            </p:extLst>
          </p:nvPr>
        </p:nvGraphicFramePr>
        <p:xfrm>
          <a:off x="509579" y="1706252"/>
          <a:ext cx="7833143" cy="39592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916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84693"/>
            <a:ext cx="8229600" cy="360040"/>
          </a:xfrm>
        </p:spPr>
        <p:txBody>
          <a:bodyPr>
            <a:noAutofit/>
          </a:bodyPr>
          <a:lstStyle/>
          <a:p>
            <a:r>
              <a:rPr lang="cs-CZ" sz="4000" b="0" dirty="0" smtClean="0"/>
              <a:t>O PERFECT CROWD</a:t>
            </a:r>
            <a:endParaRPr lang="en-AU" sz="4000" b="0" dirty="0">
              <a:solidFill>
                <a:srgbClr val="BE1E11"/>
              </a:solidFill>
            </a:endParaRPr>
          </a:p>
        </p:txBody>
      </p:sp>
    </p:spTree>
    <p:extLst>
      <p:ext uri="{BB962C8B-B14F-4D97-AF65-F5344CB8AC3E}">
        <p14:creationId xmlns:p14="http://schemas.microsoft.com/office/powerpoint/2010/main" val="311272556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04864"/>
            <a:ext cx="8229600" cy="360040"/>
          </a:xfrm>
        </p:spPr>
        <p:txBody>
          <a:bodyPr>
            <a:noAutofit/>
          </a:bodyPr>
          <a:lstStyle/>
          <a:p>
            <a:r>
              <a:rPr lang="cs-CZ" sz="4000" b="0" dirty="0" smtClean="0"/>
              <a:t>METODOLGIE</a:t>
            </a:r>
            <a:endParaRPr lang="en-AU" sz="4000" b="0" dirty="0">
              <a:solidFill>
                <a:srgbClr val="BE1E11"/>
              </a:solidFill>
            </a:endParaRPr>
          </a:p>
        </p:txBody>
      </p:sp>
    </p:spTree>
    <p:extLst>
      <p:ext uri="{BB962C8B-B14F-4D97-AF65-F5344CB8AC3E}">
        <p14:creationId xmlns:p14="http://schemas.microsoft.com/office/powerpoint/2010/main" val="1377252508"/>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39552" y="157367"/>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O Perfect Crowd</a:t>
            </a:r>
            <a:endParaRPr lang="cs-CZ" sz="1600" b="1" dirty="0">
              <a:solidFill>
                <a:srgbClr val="BE1E11"/>
              </a:solidFill>
              <a:latin typeface="Helvetica"/>
              <a:cs typeface="Helvetica"/>
            </a:endParaRPr>
          </a:p>
        </p:txBody>
      </p:sp>
      <p:sp>
        <p:nvSpPr>
          <p:cNvPr id="20" name="Content Placeholder 1"/>
          <p:cNvSpPr>
            <a:spLocks noGrp="1"/>
          </p:cNvSpPr>
          <p:nvPr>
            <p:ph idx="1"/>
          </p:nvPr>
        </p:nvSpPr>
        <p:spPr>
          <a:xfrm>
            <a:off x="539552" y="660519"/>
            <a:ext cx="8208912" cy="2704854"/>
          </a:xfrm>
        </p:spPr>
        <p:txBody>
          <a:bodyPr>
            <a:noAutofit/>
          </a:bodyPr>
          <a:lstStyle/>
          <a:p>
            <a:r>
              <a:rPr lang="cs-CZ" dirty="0" smtClean="0"/>
              <a:t>Perfect Crowd je výzkumná agentura složená z výzkumníků, sociologů a strategických planerů.</a:t>
            </a:r>
            <a:br>
              <a:rPr lang="cs-CZ" dirty="0" smtClean="0"/>
            </a:br>
            <a:endParaRPr lang="cs-CZ" dirty="0" smtClean="0"/>
          </a:p>
          <a:p>
            <a:r>
              <a:rPr lang="cs-CZ" dirty="0" smtClean="0"/>
              <a:t>Měříme, hledáme skutečné vhledy a nové nápady. Disponujeme vlastním řízeným panelem respondentů (</a:t>
            </a:r>
            <a:r>
              <a:rPr lang="cs-CZ" dirty="0"/>
              <a:t>Perfect Crowd panel</a:t>
            </a:r>
            <a:r>
              <a:rPr lang="cs-CZ" dirty="0" smtClean="0"/>
              <a:t>) a interaktivním dotazovacím nástrojem Kvalikvant.</a:t>
            </a:r>
          </a:p>
          <a:p>
            <a:endParaRPr lang="cs-CZ" dirty="0"/>
          </a:p>
          <a:p>
            <a:r>
              <a:rPr lang="cs-CZ" dirty="0" smtClean="0"/>
              <a:t>Vedle spolutvorby, kreativního crowdsourcingu</a:t>
            </a:r>
            <a:r>
              <a:rPr lang="cs-CZ" dirty="0"/>
              <a:t> </a:t>
            </a:r>
            <a:r>
              <a:rPr lang="cs-CZ" dirty="0" smtClean="0"/>
              <a:t>a marketingového výzkumu zajišťujeme výzkumnou část řady úspěšných dlouhodobých projektů mapujících vybraná společenská témata, jako je mapování života českých milionářů </a:t>
            </a:r>
            <a:r>
              <a:rPr lang="cs-CZ" dirty="0" smtClean="0">
                <a:hlinkClick r:id="rId3"/>
              </a:rPr>
              <a:t>Wealth Report </a:t>
            </a:r>
            <a:r>
              <a:rPr lang="cs-CZ" dirty="0" smtClean="0"/>
              <a:t>nebo dětský svět dětskýma očima v rámci projektu </a:t>
            </a:r>
            <a:r>
              <a:rPr lang="cs-CZ" dirty="0" smtClean="0">
                <a:solidFill>
                  <a:schemeClr val="accent2"/>
                </a:solidFill>
                <a:hlinkClick r:id="rId4"/>
              </a:rPr>
              <a:t>Kid Map</a:t>
            </a:r>
            <a:r>
              <a:rPr lang="cs-CZ" dirty="0" smtClean="0">
                <a:solidFill>
                  <a:schemeClr val="accent2"/>
                </a:solidFill>
              </a:rPr>
              <a:t>.</a:t>
            </a:r>
          </a:p>
          <a:p>
            <a:endParaRPr lang="cs-CZ" dirty="0" smtClean="0"/>
          </a:p>
          <a:p>
            <a:endParaRPr lang="cs-CZ" dirty="0" smtClean="0"/>
          </a:p>
          <a:p>
            <a:r>
              <a:rPr lang="cs-CZ" dirty="0" smtClean="0"/>
              <a:t>Jan Schmid vede v Perfect Crowd kvantitativní výzkum a s výzkumem trhu má již přes 10 </a:t>
            </a:r>
            <a:r>
              <a:rPr lang="cs-CZ" dirty="0"/>
              <a:t>let zkušeností. </a:t>
            </a:r>
            <a:r>
              <a:rPr lang="cs-CZ" dirty="0" smtClean="0"/>
              <a:t>Zaměřuje se na sociální sítě a jejich využití pro </a:t>
            </a:r>
            <a:r>
              <a:rPr lang="cs-CZ" dirty="0"/>
              <a:t>systematický marketingový výzkum</a:t>
            </a:r>
            <a:r>
              <a:rPr lang="cs-CZ" dirty="0" smtClean="0"/>
              <a:t>.</a:t>
            </a:r>
            <a:endParaRPr lang="cs-CZ" dirty="0"/>
          </a:p>
        </p:txBody>
      </p:sp>
    </p:spTree>
    <p:extLst>
      <p:ext uri="{BB962C8B-B14F-4D97-AF65-F5344CB8AC3E}">
        <p14:creationId xmlns:p14="http://schemas.microsoft.com/office/powerpoint/2010/main" val="1870342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539552" y="660519"/>
            <a:ext cx="8208912" cy="2704854"/>
          </a:xfrm>
        </p:spPr>
        <p:txBody>
          <a:bodyPr>
            <a:noAutofit/>
          </a:bodyPr>
          <a:lstStyle/>
          <a:p>
            <a:pPr algn="ctr"/>
            <a:endParaRPr lang="cs-CZ" dirty="0" smtClean="0"/>
          </a:p>
          <a:p>
            <a:pPr algn="ctr"/>
            <a:endParaRPr lang="cs-CZ" dirty="0"/>
          </a:p>
          <a:p>
            <a:pPr algn="ctr"/>
            <a:endParaRPr lang="cs-CZ" dirty="0" smtClean="0"/>
          </a:p>
          <a:p>
            <a:pPr algn="ctr"/>
            <a:endParaRPr lang="cs-CZ" dirty="0"/>
          </a:p>
          <a:p>
            <a:pPr algn="ctr"/>
            <a:endParaRPr lang="cs-CZ" dirty="0" smtClean="0"/>
          </a:p>
          <a:p>
            <a:pPr algn="ctr"/>
            <a:endParaRPr lang="cs-CZ" dirty="0"/>
          </a:p>
          <a:p>
            <a:pPr algn="ctr"/>
            <a:endParaRPr lang="cs-CZ" dirty="0" smtClean="0"/>
          </a:p>
          <a:p>
            <a:pPr algn="ctr"/>
            <a:r>
              <a:rPr lang="cs-CZ" sz="5400" dirty="0" smtClean="0"/>
              <a:t>www.fashionreport.cz</a:t>
            </a:r>
            <a:endParaRPr lang="cs-CZ" sz="5400" dirty="0"/>
          </a:p>
        </p:txBody>
      </p:sp>
    </p:spTree>
    <p:extLst>
      <p:ext uri="{BB962C8B-B14F-4D97-AF65-F5344CB8AC3E}">
        <p14:creationId xmlns:p14="http://schemas.microsoft.com/office/powerpoint/2010/main" val="1319085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143"/>
          <p:cNvSpPr txBox="1">
            <a:spLocks noChangeArrowheads="1"/>
          </p:cNvSpPr>
          <p:nvPr/>
        </p:nvSpPr>
        <p:spPr bwMode="auto">
          <a:xfrm>
            <a:off x="-273308" y="6940624"/>
            <a:ext cx="184666" cy="369332"/>
          </a:xfrm>
          <a:prstGeom prst="rect">
            <a:avLst/>
          </a:prstGeom>
          <a:noFill/>
          <a:ln w="9525" algn="ctr">
            <a:noFill/>
            <a:miter lim="800000"/>
            <a:headEnd/>
            <a:tailEnd/>
          </a:ln>
          <a:effectLst>
            <a:outerShdw dist="85194" dir="12393903" algn="ctr" rotWithShape="0">
              <a:schemeClr val="bg1"/>
            </a:outerShdw>
          </a:effectLst>
        </p:spPr>
        <p:txBody>
          <a:bodyPr wrap="none">
            <a:spAutoFit/>
          </a:bodyPr>
          <a:lstStyle/>
          <a:p>
            <a:pPr algn="ctr" eaLnBrk="0" hangingPunct="0">
              <a:defRPr/>
            </a:pPr>
            <a:endParaRPr lang="cs-CZ" b="1" dirty="0">
              <a:solidFill>
                <a:srgbClr val="333399"/>
              </a:solidFill>
              <a:latin typeface="Arial" charset="0"/>
            </a:endParaRPr>
          </a:p>
        </p:txBody>
      </p:sp>
      <p:sp>
        <p:nvSpPr>
          <p:cNvPr id="6" name="Title 1"/>
          <p:cNvSpPr>
            <a:spLocks noGrp="1"/>
          </p:cNvSpPr>
          <p:nvPr>
            <p:ph type="title"/>
          </p:nvPr>
        </p:nvSpPr>
        <p:spPr>
          <a:xfrm>
            <a:off x="374848" y="332656"/>
            <a:ext cx="8229600" cy="360040"/>
          </a:xfrm>
        </p:spPr>
        <p:txBody>
          <a:bodyPr>
            <a:noAutofit/>
          </a:bodyPr>
          <a:lstStyle/>
          <a:p>
            <a:r>
              <a:rPr lang="cs-CZ" sz="2800" dirty="0" smtClean="0"/>
              <a:t>VZOREK</a:t>
            </a:r>
            <a:endParaRPr lang="cs-CZ" sz="2800" b="0" dirty="0">
              <a:solidFill>
                <a:srgbClr val="BE1E11"/>
              </a:solidFill>
            </a:endParaRPr>
          </a:p>
        </p:txBody>
      </p:sp>
      <p:graphicFrame>
        <p:nvGraphicFramePr>
          <p:cNvPr id="28" name="Group 1817"/>
          <p:cNvGraphicFramePr>
            <a:graphicFrameLocks noGrp="1"/>
          </p:cNvGraphicFramePr>
          <p:nvPr>
            <p:extLst>
              <p:ext uri="{D42A27DB-BD31-4B8C-83A1-F6EECF244321}">
                <p14:modId xmlns:p14="http://schemas.microsoft.com/office/powerpoint/2010/main" val="1779168317"/>
              </p:ext>
            </p:extLst>
          </p:nvPr>
        </p:nvGraphicFramePr>
        <p:xfrm>
          <a:off x="1547664" y="1628800"/>
          <a:ext cx="6263102" cy="3672408"/>
        </p:xfrm>
        <a:graphic>
          <a:graphicData uri="http://schemas.openxmlformats.org/drawingml/2006/table">
            <a:tbl>
              <a:tblPr/>
              <a:tblGrid>
                <a:gridCol w="1162870"/>
                <a:gridCol w="5100232"/>
              </a:tblGrid>
              <a:tr h="850854">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Metoda:</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pPr>
                      <a:r>
                        <a:rPr kumimoji="0" lang="cs-CZ" sz="1200" b="0" i="0" u="none" strike="noStrike" cap="none" normalizeH="0" baseline="0" noProof="0" dirty="0" smtClean="0">
                          <a:ln>
                            <a:noFill/>
                          </a:ln>
                          <a:solidFill>
                            <a:srgbClr val="800000"/>
                          </a:solidFill>
                          <a:effectLst/>
                          <a:latin typeface="Helvetica"/>
                          <a:cs typeface="Helvetica"/>
                        </a:rPr>
                        <a:t>Kvantitativní online výzkum s kvalitativními prvky. Oslovení respondenti jsou členy Perfect Crowd panelu. (30.000 registrovaných uživatelů). </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r>
              <a:tr h="501766">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Země:</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pPr>
                      <a:r>
                        <a:rPr kumimoji="0" lang="cs-CZ" sz="1200" b="0" i="0" u="none" strike="noStrike" kern="1200" cap="none" normalizeH="0" baseline="0" noProof="0" dirty="0" smtClean="0">
                          <a:ln>
                            <a:noFill/>
                          </a:ln>
                          <a:solidFill>
                            <a:srgbClr val="800000"/>
                          </a:solidFill>
                          <a:effectLst/>
                          <a:latin typeface="Helvetica"/>
                          <a:ea typeface="+mn-ea"/>
                          <a:cs typeface="Helvetica"/>
                        </a:rPr>
                        <a:t>Česko a Slovensko</a:t>
                      </a:r>
                      <a:endParaRPr kumimoji="0" lang="cs-CZ" sz="1200" b="0" i="0" u="none" strike="noStrike" cap="none" normalizeH="0" baseline="0" noProof="0" dirty="0" smtClean="0">
                        <a:ln>
                          <a:noFill/>
                        </a:ln>
                        <a:solidFill>
                          <a:srgbClr val="800000"/>
                        </a:solidFill>
                        <a:effectLst/>
                        <a:latin typeface="Helvetica"/>
                        <a:cs typeface="Helvetica"/>
                      </a:endParaRP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r>
              <a:tr h="501766">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Sběr dat:</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pPr>
                      <a:r>
                        <a:rPr kumimoji="0" lang="cs-CZ" sz="1200" b="0" i="0" u="none" strike="noStrike" cap="none" normalizeH="0" baseline="0" noProof="0" dirty="0" smtClean="0">
                          <a:ln>
                            <a:noFill/>
                          </a:ln>
                          <a:solidFill>
                            <a:srgbClr val="800000"/>
                          </a:solidFill>
                          <a:effectLst/>
                          <a:latin typeface="Helvetica"/>
                          <a:cs typeface="Helvetica"/>
                        </a:rPr>
                        <a:t>18.-24.3.2015</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r>
              <a:tr h="1316256">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Cílová skupina:</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kumimoji="0" lang="cs-CZ" sz="1200" b="0" i="0" u="none" strike="noStrike" kern="1200" cap="none" spc="0" normalizeH="0" baseline="0" noProof="0" dirty="0" smtClean="0">
                          <a:ln>
                            <a:noFill/>
                          </a:ln>
                          <a:solidFill>
                            <a:srgbClr val="800000"/>
                          </a:solidFill>
                          <a:effectLst/>
                          <a:uLnTx/>
                          <a:uFillTx/>
                          <a:latin typeface="Helvetica"/>
                          <a:ea typeface="+mn-ea"/>
                          <a:cs typeface="Helvetica"/>
                        </a:rPr>
                        <a:t>Ženy i muži</a:t>
                      </a:r>
                    </a:p>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kumimoji="0" lang="cs-CZ" sz="1200" b="0" i="0" u="none" strike="noStrike" kern="1200" cap="none" spc="0" normalizeH="0" baseline="0" noProof="0" dirty="0" smtClean="0">
                          <a:ln>
                            <a:noFill/>
                          </a:ln>
                          <a:solidFill>
                            <a:srgbClr val="800000"/>
                          </a:solidFill>
                          <a:effectLst/>
                          <a:uLnTx/>
                          <a:uFillTx/>
                          <a:latin typeface="Helvetica"/>
                          <a:ea typeface="+mn-ea"/>
                          <a:cs typeface="Helvetica"/>
                        </a:rPr>
                        <a:t>Ve věku 15 až 55 let</a:t>
                      </a:r>
                    </a:p>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kumimoji="0" lang="cs-CZ" sz="1200" b="0" i="0" u="none" strike="noStrike" kern="1200" cap="none" spc="0" normalizeH="0" baseline="0" noProof="0" dirty="0" smtClean="0">
                          <a:ln>
                            <a:noFill/>
                          </a:ln>
                          <a:solidFill>
                            <a:srgbClr val="800000"/>
                          </a:solidFill>
                          <a:effectLst/>
                          <a:uLnTx/>
                          <a:uFillTx/>
                          <a:latin typeface="Helvetica"/>
                          <a:ea typeface="+mn-ea"/>
                          <a:cs typeface="Helvetica"/>
                        </a:rPr>
                        <a:t>Celá SR a ČR</a:t>
                      </a:r>
                    </a:p>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kumimoji="0" lang="cs-CZ" sz="1200" b="0" i="0" u="none" strike="noStrike" kern="1200" cap="none" spc="0" normalizeH="0" baseline="0" noProof="0" dirty="0" smtClean="0">
                          <a:ln>
                            <a:noFill/>
                          </a:ln>
                          <a:solidFill>
                            <a:srgbClr val="800000"/>
                          </a:solidFill>
                          <a:effectLst/>
                          <a:uLnTx/>
                          <a:uFillTx/>
                          <a:latin typeface="Helvetica"/>
                          <a:ea typeface="+mn-ea"/>
                          <a:cs typeface="Helvetica"/>
                        </a:rPr>
                        <a:t>Reprezentativní vzorek respondentů podle pohlaví, věku, vzdělání, velikosti místa bydliště a regionu.</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noFill/>
                  </a:tcPr>
                </a:tc>
              </a:tr>
              <a:tr h="501766">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Velikost vzorku:</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lang="cs-CZ" sz="1200" b="1" u="none" noProof="0" dirty="0" smtClean="0">
                          <a:solidFill>
                            <a:srgbClr val="800000"/>
                          </a:solidFill>
                          <a:latin typeface="Helvetica"/>
                          <a:cs typeface="Helvetica"/>
                          <a:sym typeface="Wingdings" pitchFamily="2" charset="2"/>
                        </a:rPr>
                        <a:t>N v ČR (po screeningu)=400 </a:t>
                      </a:r>
                      <a:r>
                        <a:rPr lang="cs-CZ" sz="1200" b="1" u="none" baseline="0" noProof="0" dirty="0" smtClean="0">
                          <a:solidFill>
                            <a:srgbClr val="800000"/>
                          </a:solidFill>
                          <a:latin typeface="Helvetica"/>
                          <a:cs typeface="Helvetica"/>
                          <a:sym typeface="Wingdings" pitchFamily="2" charset="2"/>
                        </a:rPr>
                        <a:t>respondentů, N v SK=205 respondentů</a:t>
                      </a:r>
                      <a:endParaRPr kumimoji="0" lang="cs-CZ" sz="1200" b="1" i="0" u="none" strike="noStrike" kern="1200" cap="none" normalizeH="0" baseline="0" noProof="0" dirty="0" smtClean="0">
                        <a:ln>
                          <a:noFill/>
                        </a:ln>
                        <a:solidFill>
                          <a:srgbClr val="BE1E11"/>
                        </a:solidFill>
                        <a:effectLst/>
                        <a:latin typeface="Helvetica"/>
                        <a:ea typeface="+mn-ea"/>
                        <a:cs typeface="Helvetica"/>
                      </a:endParaRP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noFill/>
                  </a:tcPr>
                </a:tc>
              </a:tr>
            </a:tbl>
          </a:graphicData>
        </a:graphic>
      </p:graphicFrame>
      <p:pic>
        <p:nvPicPr>
          <p:cNvPr id="46" name="Picture 7" descr="KVALIKVANT_LOGO_RGB.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272" y="2600909"/>
            <a:ext cx="648072" cy="648072"/>
          </a:xfrm>
          <a:prstGeom prst="rect">
            <a:avLst/>
          </a:prstGeom>
        </p:spPr>
      </p:pic>
    </p:spTree>
    <p:extLst>
      <p:ext uri="{BB962C8B-B14F-4D97-AF65-F5344CB8AC3E}">
        <p14:creationId xmlns:p14="http://schemas.microsoft.com/office/powerpoint/2010/main" val="59923646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84693"/>
            <a:ext cx="8229600" cy="360040"/>
          </a:xfrm>
        </p:spPr>
        <p:txBody>
          <a:bodyPr>
            <a:noAutofit/>
          </a:bodyPr>
          <a:lstStyle/>
          <a:p>
            <a:r>
              <a:rPr lang="cs-CZ" sz="4000" b="0" dirty="0" smtClean="0"/>
              <a:t>MÓDNÍ INSPIRACE</a:t>
            </a:r>
            <a:endParaRPr lang="en-AU" sz="4000" b="0" dirty="0">
              <a:solidFill>
                <a:srgbClr val="BE1E11"/>
              </a:solidFill>
            </a:endParaRPr>
          </a:p>
        </p:txBody>
      </p:sp>
    </p:spTree>
    <p:extLst>
      <p:ext uri="{BB962C8B-B14F-4D97-AF65-F5344CB8AC3E}">
        <p14:creationId xmlns:p14="http://schemas.microsoft.com/office/powerpoint/2010/main" val="221294036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5"/>
            <a:ext cx="8202705" cy="5426335"/>
          </a:xfrm>
        </p:spPr>
        <p:txBody>
          <a:bodyPr>
            <a:normAutofit/>
          </a:bodyPr>
          <a:lstStyle/>
          <a:p>
            <a:r>
              <a:rPr lang="cs-CZ" sz="1800" b="1" dirty="0" smtClean="0"/>
              <a:t>Módní inspirace</a:t>
            </a:r>
          </a:p>
          <a:p>
            <a:endParaRPr lang="cs-CZ" sz="1800" b="1" dirty="0">
              <a:solidFill>
                <a:srgbClr val="800000"/>
              </a:solidFill>
            </a:endParaRPr>
          </a:p>
          <a:p>
            <a:r>
              <a:rPr lang="cs-CZ" sz="1800" dirty="0" smtClean="0"/>
              <a:t>Přestože respondenti mohou sledovat různé módní blogy a číst módní magazíny, ve skutečnosti je </a:t>
            </a:r>
            <a:r>
              <a:rPr lang="cs-CZ" sz="1800" dirty="0"/>
              <a:t>to právě </a:t>
            </a:r>
            <a:r>
              <a:rPr lang="cs-CZ" sz="1800" b="1" dirty="0"/>
              <a:t>nabídka </a:t>
            </a:r>
            <a:r>
              <a:rPr lang="cs-CZ" sz="1800" b="1" dirty="0" smtClean="0"/>
              <a:t>kamenných či online obchodů</a:t>
            </a:r>
            <a:r>
              <a:rPr lang="cs-CZ" sz="1800" dirty="0"/>
              <a:t>, co </a:t>
            </a:r>
            <a:r>
              <a:rPr lang="cs-CZ" sz="1800" dirty="0" smtClean="0"/>
              <a:t>má v Česku i na Slovensku </a:t>
            </a:r>
            <a:r>
              <a:rPr lang="cs-CZ" sz="1800" dirty="0"/>
              <a:t>hlavní módo-tvorný efekt na </a:t>
            </a:r>
            <a:r>
              <a:rPr lang="cs-CZ" sz="1800" dirty="0" smtClean="0"/>
              <a:t>společnost.</a:t>
            </a:r>
          </a:p>
          <a:p>
            <a:endParaRPr lang="cs-CZ" sz="1800" dirty="0" smtClean="0"/>
          </a:p>
          <a:p>
            <a:r>
              <a:rPr lang="cs-CZ" sz="1800" dirty="0" smtClean="0"/>
              <a:t>Respondenti také deklarují</a:t>
            </a:r>
            <a:r>
              <a:rPr lang="cs-CZ" sz="1800" dirty="0"/>
              <a:t>, že do obchodů s módou chodí především nakoupit, třetinu pak </a:t>
            </a:r>
            <a:r>
              <a:rPr lang="cs-CZ" sz="1800" b="1" dirty="0"/>
              <a:t>přiláká vystavené zboží a 1/3 chodí </a:t>
            </a:r>
            <a:r>
              <a:rPr lang="cs-CZ" sz="1800" b="1" dirty="0" smtClean="0"/>
              <a:t>právě za </a:t>
            </a:r>
            <a:r>
              <a:rPr lang="cs-CZ" sz="1800" b="1" dirty="0"/>
              <a:t>inspirací</a:t>
            </a:r>
            <a:r>
              <a:rPr lang="cs-CZ" sz="1800" dirty="0"/>
              <a:t>.</a:t>
            </a:r>
          </a:p>
          <a:p>
            <a:endParaRPr lang="cs-CZ" sz="1800" dirty="0" smtClean="0"/>
          </a:p>
          <a:p>
            <a:r>
              <a:rPr lang="cs-CZ" sz="1800" dirty="0" smtClean="0"/>
              <a:t>Dobrou zprávu zejména pro muže, kteří dbají o svůj zevnějšek, je, že respondenti </a:t>
            </a:r>
            <a:r>
              <a:rPr lang="cs-CZ" sz="1800" dirty="0"/>
              <a:t>deklarují, že </a:t>
            </a:r>
            <a:r>
              <a:rPr lang="cs-CZ" sz="1800" b="1" dirty="0"/>
              <a:t>k </a:t>
            </a:r>
            <a:r>
              <a:rPr lang="cs-CZ" sz="1800" b="1" dirty="0" smtClean="0"/>
              <a:t>jinému dobře </a:t>
            </a:r>
            <a:r>
              <a:rPr lang="cs-CZ" sz="1800" b="1" dirty="0"/>
              <a:t>oblečenému člověku cítí </a:t>
            </a:r>
            <a:r>
              <a:rPr lang="cs-CZ" sz="1800" b="1" dirty="0" smtClean="0"/>
              <a:t>především respekt</a:t>
            </a:r>
            <a:r>
              <a:rPr lang="cs-CZ" sz="1800" dirty="0"/>
              <a:t>, </a:t>
            </a:r>
            <a:r>
              <a:rPr lang="cs-CZ" sz="1800" dirty="0" smtClean="0"/>
              <a:t>případně radost, negativní emoce nebo lhostejnost jsou až vedlejší.</a:t>
            </a:r>
          </a:p>
          <a:p>
            <a:endParaRPr lang="cs-CZ" sz="1800" dirty="0"/>
          </a:p>
          <a:p>
            <a:pPr algn="just"/>
            <a:r>
              <a:rPr lang="cs-CZ" sz="1800" dirty="0" smtClean="0"/>
              <a:t>Vedle </a:t>
            </a:r>
            <a:r>
              <a:rPr lang="cs-CZ" sz="1800" dirty="0"/>
              <a:t>ceny a velikosti </a:t>
            </a:r>
            <a:r>
              <a:rPr lang="cs-CZ" sz="1800" dirty="0" smtClean="0"/>
              <a:t>oblečení respondenti </a:t>
            </a:r>
            <a:r>
              <a:rPr lang="cs-CZ" sz="1800" dirty="0"/>
              <a:t>přiznávají </a:t>
            </a:r>
            <a:r>
              <a:rPr lang="cs-CZ" sz="1800" dirty="0" smtClean="0"/>
              <a:t>váhu pří výběru líbivosti</a:t>
            </a:r>
            <a:r>
              <a:rPr lang="cs-CZ" sz="1800" dirty="0"/>
              <a:t>, kvalitnímu materiály a zajímavosti</a:t>
            </a:r>
            <a:r>
              <a:rPr lang="cs-CZ" sz="1800" dirty="0" smtClean="0"/>
              <a:t>. Domácí původ je až vedlejší nebo dokonce nežádoucí.</a:t>
            </a:r>
            <a:endParaRPr lang="cs-CZ" sz="1800" dirty="0"/>
          </a:p>
        </p:txBody>
      </p:sp>
    </p:spTree>
    <p:extLst>
      <p:ext uri="{BB962C8B-B14F-4D97-AF65-F5344CB8AC3E}">
        <p14:creationId xmlns:p14="http://schemas.microsoft.com/office/powerpoint/2010/main" val="1696642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Inspirace při oblékání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Když si vybíráme co na sebe, máme dnes poměrně široké možnosti, jak se inspirovat.  Vyberte prosím z následujícího seznamu tři zdroje, které Vás typicky při výběru módy </a:t>
            </a:r>
            <a:r>
              <a:rPr lang="it-IT" sz="800" dirty="0" smtClean="0">
                <a:solidFill>
                  <a:srgbClr val="800000"/>
                </a:solidFill>
                <a:latin typeface="Helvetica"/>
                <a:cs typeface="Helvetica"/>
              </a:rPr>
              <a:t>inspirují?</a:t>
            </a:r>
            <a:r>
              <a:rPr lang="cs-CZ" sz="800" dirty="0" smtClean="0">
                <a:solidFill>
                  <a:srgbClr val="800000"/>
                </a:solidFill>
                <a:latin typeface="Helvetica"/>
                <a:cs typeface="Helvetica"/>
              </a:rPr>
              <a:t> </a:t>
            </a:r>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Je to právě nabídka obchodů, co má více než časopisy, blogy apod. hlavní módo-tvorný efekt na slovenskou společnost.</a:t>
            </a:r>
          </a:p>
        </p:txBody>
      </p:sp>
      <p:sp>
        <p:nvSpPr>
          <p:cNvPr id="11" name="Obdélník 10"/>
          <p:cNvSpPr/>
          <p:nvPr/>
        </p:nvSpPr>
        <p:spPr>
          <a:xfrm>
            <a:off x="323528" y="5718448"/>
            <a:ext cx="1396536" cy="230832"/>
          </a:xfrm>
          <a:prstGeom prst="rect">
            <a:avLst/>
          </a:prstGeom>
        </p:spPr>
        <p:txBody>
          <a:bodyPr wrap="none">
            <a:spAutoFit/>
          </a:bodyPr>
          <a:lstStyle/>
          <a:p>
            <a:r>
              <a:rPr lang="cs-CZ" sz="900" i="1" dirty="0" smtClean="0">
                <a:solidFill>
                  <a:srgbClr val="FF0000"/>
                </a:solidFill>
                <a:latin typeface="Helvetica"/>
                <a:cs typeface="Helvetica"/>
              </a:rPr>
              <a:t>*řazeno </a:t>
            </a:r>
            <a:r>
              <a:rPr lang="cs-CZ" sz="900" i="1" dirty="0" smtClean="0">
                <a:solidFill>
                  <a:srgbClr val="FF0000"/>
                </a:solidFill>
                <a:latin typeface="Helvetica"/>
                <a:cs typeface="Helvetica"/>
              </a:rPr>
              <a:t>dle celkem SR</a:t>
            </a:r>
            <a:endParaRPr lang="cs-CZ" sz="900" i="1" dirty="0">
              <a:solidFill>
                <a:srgbClr val="FF0000"/>
              </a:solidFill>
            </a:endParaRPr>
          </a:p>
        </p:txBody>
      </p:sp>
      <p:sp>
        <p:nvSpPr>
          <p:cNvPr id="3" name="Obdélník 2"/>
          <p:cNvSpPr/>
          <p:nvPr/>
        </p:nvSpPr>
        <p:spPr>
          <a:xfrm>
            <a:off x="7380312" y="5125551"/>
            <a:ext cx="1013258" cy="507831"/>
          </a:xfrm>
          <a:prstGeom prst="rect">
            <a:avLst/>
          </a:prstGeom>
        </p:spPr>
        <p:txBody>
          <a:bodyPr wrap="square">
            <a:spAutoFit/>
          </a:bodyPr>
          <a:lstStyle/>
          <a:p>
            <a:r>
              <a:rPr lang="pt-BR" sz="900" i="1" dirty="0">
                <a:latin typeface="Helvetica" pitchFamily="34" charset="0"/>
                <a:cs typeface="Helvetica" pitchFamily="34" charset="0"/>
              </a:rPr>
              <a:t>*které se nespecializují na módu</a:t>
            </a:r>
            <a:endParaRPr lang="cs-CZ" sz="900" i="1" dirty="0">
              <a:latin typeface="Helvetica" pitchFamily="34" charset="0"/>
              <a:cs typeface="Helvetica" pitchFamily="34" charset="0"/>
            </a:endParaRPr>
          </a:p>
        </p:txBody>
      </p:sp>
      <p:grpSp>
        <p:nvGrpSpPr>
          <p:cNvPr id="14" name="Skupina 13"/>
          <p:cNvGrpSpPr/>
          <p:nvPr/>
        </p:nvGrpSpPr>
        <p:grpSpPr>
          <a:xfrm>
            <a:off x="-1036211" y="1120545"/>
            <a:ext cx="8228265" cy="4616909"/>
            <a:chOff x="0" y="0"/>
            <a:chExt cx="11510957" cy="5049116"/>
          </a:xfrm>
        </p:grpSpPr>
        <p:graphicFrame>
          <p:nvGraphicFramePr>
            <p:cNvPr id="15" name="Graf 14"/>
            <p:cNvGraphicFramePr>
              <a:graphicFrameLocks/>
            </p:cNvGraphicFramePr>
            <p:nvPr/>
          </p:nvGraphicFramePr>
          <p:xfrm>
            <a:off x="8355675"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Graf 15"/>
            <p:cNvGraphicFramePr>
              <a:graphicFrameLocks/>
            </p:cNvGraphicFramePr>
            <p:nvPr/>
          </p:nvGraphicFramePr>
          <p:xfrm>
            <a:off x="7196348"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Graf 16"/>
            <p:cNvGraphicFramePr>
              <a:graphicFrameLocks/>
            </p:cNvGraphicFramePr>
            <p:nvPr/>
          </p:nvGraphicFramePr>
          <p:xfrm>
            <a:off x="6026133"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Graf 17"/>
            <p:cNvGraphicFramePr>
              <a:graphicFrameLocks/>
            </p:cNvGraphicFramePr>
            <p:nvPr/>
          </p:nvGraphicFramePr>
          <p:xfrm>
            <a:off x="0" y="12741"/>
            <a:ext cx="7983988" cy="5032788"/>
          </p:xfrm>
          <a:graphic>
            <a:graphicData uri="http://schemas.openxmlformats.org/drawingml/2006/chart">
              <c:chart xmlns:c="http://schemas.openxmlformats.org/drawingml/2006/chart" xmlns:r="http://schemas.openxmlformats.org/officeDocument/2006/relationships" r:id="rId6"/>
            </a:graphicData>
          </a:graphic>
        </p:graphicFrame>
      </p:grpSp>
      <p:graphicFrame>
        <p:nvGraphicFramePr>
          <p:cNvPr id="19" name="Tabulka 18"/>
          <p:cNvGraphicFramePr>
            <a:graphicFrameLocks noGrp="1"/>
          </p:cNvGraphicFramePr>
          <p:nvPr>
            <p:extLst>
              <p:ext uri="{D42A27DB-BD31-4B8C-83A1-F6EECF244321}">
                <p14:modId xmlns:p14="http://schemas.microsoft.com/office/powerpoint/2010/main" val="2142896616"/>
              </p:ext>
            </p:extLst>
          </p:nvPr>
        </p:nvGraphicFramePr>
        <p:xfrm>
          <a:off x="3541478" y="929481"/>
          <a:ext cx="3588656" cy="400050"/>
        </p:xfrm>
        <a:graphic>
          <a:graphicData uri="http://schemas.openxmlformats.org/drawingml/2006/table">
            <a:tbl>
              <a:tblPr/>
              <a:tblGrid>
                <a:gridCol w="851110"/>
                <a:gridCol w="851110"/>
                <a:gridCol w="851110"/>
                <a:gridCol w="1035326"/>
              </a:tblGrid>
              <a:tr h="400050">
                <a:tc>
                  <a:txBody>
                    <a:bodyPr/>
                    <a:lstStyle/>
                    <a:p>
                      <a:pPr algn="ctr" rtl="0" fontAlgn="b"/>
                      <a:r>
                        <a:rPr lang="cs-CZ" sz="1200" b="1" i="0" u="none" strike="noStrike" dirty="0" smtClean="0">
                          <a:solidFill>
                            <a:srgbClr val="002F5E"/>
                          </a:solidFill>
                          <a:effectLst/>
                          <a:latin typeface="Helvetica"/>
                        </a:rPr>
                        <a:t>Celkem  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21" name="Tabulka 20"/>
          <p:cNvGraphicFramePr>
            <a:graphicFrameLocks noGrp="1"/>
          </p:cNvGraphicFramePr>
          <p:nvPr>
            <p:extLst>
              <p:ext uri="{D42A27DB-BD31-4B8C-83A1-F6EECF244321}">
                <p14:modId xmlns:p14="http://schemas.microsoft.com/office/powerpoint/2010/main" val="2289186696"/>
              </p:ext>
            </p:extLst>
          </p:nvPr>
        </p:nvGraphicFramePr>
        <p:xfrm>
          <a:off x="3599534" y="5479256"/>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N=114</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N=91</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2414232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Jak vnímají hezky oblečeného člověka (stejného pohlaví)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Když vidíte pěkně oblečeného člověka stejného pohlaví, jako jste Vy, jaké pocity v takové situaci míváte?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Respondenti deklarují, že k dobře oblečenému člověku cítí respek</a:t>
            </a:r>
            <a:r>
              <a:rPr lang="cs-CZ" sz="1400" dirty="0" smtClean="0"/>
              <a:t>t, a to i muži. </a:t>
            </a:r>
            <a:endParaRPr lang="cs-CZ" sz="1400" b="0" dirty="0" smtClean="0">
              <a:solidFill>
                <a:srgbClr val="800000"/>
              </a:solidFill>
            </a:endParaRPr>
          </a:p>
        </p:txBody>
      </p:sp>
      <p:sp>
        <p:nvSpPr>
          <p:cNvPr id="11" name="Obdélník 10"/>
          <p:cNvSpPr/>
          <p:nvPr/>
        </p:nvSpPr>
        <p:spPr>
          <a:xfrm>
            <a:off x="323528" y="5718448"/>
            <a:ext cx="1396536" cy="230832"/>
          </a:xfrm>
          <a:prstGeom prst="rect">
            <a:avLst/>
          </a:prstGeom>
        </p:spPr>
        <p:txBody>
          <a:bodyPr wrap="none">
            <a:spAutoFit/>
          </a:bodyPr>
          <a:lstStyle/>
          <a:p>
            <a:r>
              <a:rPr lang="cs-CZ" sz="900" i="1" dirty="0" smtClean="0">
                <a:solidFill>
                  <a:srgbClr val="FF0000"/>
                </a:solidFill>
                <a:latin typeface="Helvetica"/>
                <a:cs typeface="Helvetica"/>
              </a:rPr>
              <a:t>*řazeno </a:t>
            </a:r>
            <a:r>
              <a:rPr lang="cs-CZ" sz="900" i="1" dirty="0" smtClean="0">
                <a:solidFill>
                  <a:srgbClr val="FF0000"/>
                </a:solidFill>
                <a:latin typeface="Helvetica"/>
                <a:cs typeface="Helvetica"/>
              </a:rPr>
              <a:t>dle celkem SR</a:t>
            </a:r>
            <a:endParaRPr lang="cs-CZ" sz="900" i="1" dirty="0">
              <a:solidFill>
                <a:srgbClr val="FF0000"/>
              </a:solidFill>
            </a:endParaRPr>
          </a:p>
        </p:txBody>
      </p:sp>
      <p:graphicFrame>
        <p:nvGraphicFramePr>
          <p:cNvPr id="13" name="Tabulka 12"/>
          <p:cNvGraphicFramePr>
            <a:graphicFrameLocks noGrp="1"/>
          </p:cNvGraphicFramePr>
          <p:nvPr>
            <p:extLst>
              <p:ext uri="{D42A27DB-BD31-4B8C-83A1-F6EECF244321}">
                <p14:modId xmlns:p14="http://schemas.microsoft.com/office/powerpoint/2010/main" val="1179097410"/>
              </p:ext>
            </p:extLst>
          </p:nvPr>
        </p:nvGraphicFramePr>
        <p:xfrm>
          <a:off x="3541478" y="929481"/>
          <a:ext cx="3588656" cy="400050"/>
        </p:xfrm>
        <a:graphic>
          <a:graphicData uri="http://schemas.openxmlformats.org/drawingml/2006/table">
            <a:tbl>
              <a:tblPr/>
              <a:tblGrid>
                <a:gridCol w="851110"/>
                <a:gridCol w="851110"/>
                <a:gridCol w="851110"/>
                <a:gridCol w="1035326"/>
              </a:tblGrid>
              <a:tr h="400050">
                <a:tc>
                  <a:txBody>
                    <a:bodyPr/>
                    <a:lstStyle/>
                    <a:p>
                      <a:pPr algn="ctr" rtl="0" fontAlgn="b"/>
                      <a:r>
                        <a:rPr lang="cs-CZ" sz="1200" b="1" i="0" u="none" strike="noStrike" dirty="0" smtClean="0">
                          <a:solidFill>
                            <a:srgbClr val="002F5E"/>
                          </a:solidFill>
                          <a:effectLst/>
                          <a:latin typeface="Helvetica"/>
                        </a:rPr>
                        <a:t>Celkem  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pSp>
        <p:nvGrpSpPr>
          <p:cNvPr id="15" name="Skupina 14"/>
          <p:cNvGrpSpPr/>
          <p:nvPr/>
        </p:nvGrpSpPr>
        <p:grpSpPr>
          <a:xfrm>
            <a:off x="119995" y="1133992"/>
            <a:ext cx="7006947" cy="4616909"/>
            <a:chOff x="0" y="0"/>
            <a:chExt cx="9876979" cy="5049116"/>
          </a:xfrm>
        </p:grpSpPr>
        <p:graphicFrame>
          <p:nvGraphicFramePr>
            <p:cNvPr id="19" name="Graf 18"/>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Graf 20"/>
            <p:cNvGraphicFramePr>
              <a:graphicFrameLocks/>
            </p:cNvGraphicFramePr>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Graf 21"/>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Graf 22"/>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graphicFrame>
        <p:nvGraphicFramePr>
          <p:cNvPr id="25" name="Tabulka 24"/>
          <p:cNvGraphicFramePr>
            <a:graphicFrameLocks noGrp="1"/>
          </p:cNvGraphicFramePr>
          <p:nvPr>
            <p:extLst>
              <p:ext uri="{D42A27DB-BD31-4B8C-83A1-F6EECF244321}">
                <p14:modId xmlns:p14="http://schemas.microsoft.com/office/powerpoint/2010/main" val="4113614576"/>
              </p:ext>
            </p:extLst>
          </p:nvPr>
        </p:nvGraphicFramePr>
        <p:xfrm>
          <a:off x="3599534" y="5479256"/>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N=114</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smtClean="0">
                          <a:solidFill>
                            <a:srgbClr val="800000"/>
                          </a:solidFill>
                          <a:effectLst/>
                          <a:latin typeface="Helvetica"/>
                        </a:rPr>
                        <a:t>N=91</a:t>
                      </a:r>
                      <a:endParaRPr lang="cs-CZ" sz="1100" b="0" i="0" u="none" strike="noStrike" dirty="0">
                        <a:solidFill>
                          <a:srgbClr val="800000"/>
                        </a:solidFill>
                        <a:effectLst/>
                        <a:latin typeface="Helvetica"/>
                      </a:endParaRP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227979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OOTER" val="LIN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7475</TotalTime>
  <Words>4126</Words>
  <Application>Microsoft Office PowerPoint</Application>
  <PresentationFormat>Předvádění na obrazovce (4:3)</PresentationFormat>
  <Paragraphs>1153</Paragraphs>
  <Slides>41</Slides>
  <Notes>39</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Office Theme</vt:lpstr>
      <vt:lpstr>ZPRÁVA Z VÝZKUMU: Fashion Report – vlna jaro 2015</vt:lpstr>
      <vt:lpstr>Prezentace aplikace PowerPoint</vt:lpstr>
      <vt:lpstr>Prezentace aplikace PowerPoint</vt:lpstr>
      <vt:lpstr>METODOLGIE</vt:lpstr>
      <vt:lpstr>VZOREK</vt:lpstr>
      <vt:lpstr>MÓDNÍ INSPIRACE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POHLED NA KONTROVERZNÍ DÁMSKOU / PÁNSKOU MÓDU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ÚTRATY A SLOVENSKÁ SKŘÍŇ</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STARÉ OBLEČENÍ A PRVNÍ RANDE</vt:lpstr>
      <vt:lpstr>Prezentace aplikace PowerPoint</vt:lpstr>
      <vt:lpstr>Prezentace aplikace PowerPoint</vt:lpstr>
      <vt:lpstr>Prezentace aplikace PowerPoint</vt:lpstr>
      <vt:lpstr>Prezentace aplikace PowerPoint</vt:lpstr>
      <vt:lpstr>Prezentace aplikace PowerPoint</vt:lpstr>
      <vt:lpstr>ZOOT V HLAVÁCH ČESKÝCH ZÁKAZNÍKŮ</vt:lpstr>
      <vt:lpstr>Prezentace aplikace PowerPoint</vt:lpstr>
      <vt:lpstr>O PERFECT CROWD</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 36pt</dc:title>
  <dc:creator>Quentin</dc:creator>
  <cp:lastModifiedBy>Jan Schmid</cp:lastModifiedBy>
  <cp:revision>954</cp:revision>
  <dcterms:created xsi:type="dcterms:W3CDTF">2013-07-17T12:22:48Z</dcterms:created>
  <dcterms:modified xsi:type="dcterms:W3CDTF">2015-04-27T08:20:36Z</dcterms:modified>
</cp:coreProperties>
</file>