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4.xml" ContentType="application/vnd.openxmlformats-officedocument.drawingml.chart+xml"/>
  <Override PartName="/ppt/drawings/drawing3.xml" ContentType="application/vnd.openxmlformats-officedocument.drawingml.chartshape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5.xml" ContentType="application/vnd.openxmlformats-officedocument.drawingml.chart+xml"/>
  <Override PartName="/ppt/drawings/drawing4.xml" ContentType="application/vnd.openxmlformats-officedocument.drawingml.chartshapes+xml"/>
  <Override PartName="/ppt/notesSlides/notesSlide27.xml" ContentType="application/vnd.openxmlformats-officedocument.presentationml.notesSlide+xml"/>
  <Override PartName="/ppt/charts/chart16.xml" ContentType="application/vnd.openxmlformats-officedocument.drawingml.chart+xml"/>
  <Override PartName="/ppt/drawings/drawing5.xml" ContentType="application/vnd.openxmlformats-officedocument.drawingml.chartshape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ppt/notesSlides/notesSlide33.xml" ContentType="application/vnd.openxmlformats-officedocument.presentationml.notesSlide+xml"/>
  <Override PartName="/ppt/charts/chart18.xml" ContentType="application/vnd.openxmlformats-officedocument.drawingml.chart+xml"/>
  <Override PartName="/ppt/drawings/drawing7.xml" ContentType="application/vnd.openxmlformats-officedocument.drawingml.chartshape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19.xml" ContentType="application/vnd.openxmlformats-officedocument.drawingml.chart+xml"/>
  <Override PartName="/ppt/drawings/drawing8.xml" ContentType="application/vnd.openxmlformats-officedocument.drawingml.chartshapes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notesSlides/notesSlide37.xml" ContentType="application/vnd.openxmlformats-officedocument.presentationml.notesSlide+xml"/>
  <Override PartName="/ppt/charts/chart21.xml" ContentType="application/vnd.openxmlformats-officedocument.drawingml.chart+xml"/>
  <Override PartName="/ppt/drawings/drawing10.xml" ContentType="application/vnd.openxmlformats-officedocument.drawingml.chartshapes+xml"/>
  <Override PartName="/ppt/charts/chart22.xml" ContentType="application/vnd.openxmlformats-officedocument.drawingml.chart+xml"/>
  <Override PartName="/ppt/drawings/drawing11.xml" ContentType="application/vnd.openxmlformats-officedocument.drawingml.chartshapes+xml"/>
  <Override PartName="/ppt/notesSlides/notesSlide38.xml" ContentType="application/vnd.openxmlformats-officedocument.presentationml.notesSlide+xml"/>
  <Override PartName="/ppt/charts/chart23.xml" ContentType="application/vnd.openxmlformats-officedocument.drawingml.chart+xml"/>
  <Override PartName="/ppt/drawings/drawing12.xml" ContentType="application/vnd.openxmlformats-officedocument.drawingml.chartshapes+xml"/>
  <Override PartName="/ppt/notesSlides/notesSlide39.xml" ContentType="application/vnd.openxmlformats-officedocument.presentationml.notesSlide+xml"/>
  <Override PartName="/ppt/charts/chart24.xml" ContentType="application/vnd.openxmlformats-officedocument.drawingml.chart+xml"/>
  <Override PartName="/ppt/drawings/drawing13.xml" ContentType="application/vnd.openxmlformats-officedocument.drawingml.chartshapes+xml"/>
  <Override PartName="/ppt/notesSlides/notesSlide40.xml" ContentType="application/vnd.openxmlformats-officedocument.presentationml.notesSlide+xml"/>
  <Override PartName="/ppt/charts/chart25.xml" ContentType="application/vnd.openxmlformats-officedocument.drawingml.chart+xml"/>
  <Override PartName="/ppt/drawings/drawing14.xml" ContentType="application/vnd.openxmlformats-officedocument.drawingml.chartshapes+xml"/>
  <Override PartName="/ppt/notesSlides/notesSlide41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42.xml" ContentType="application/vnd.openxmlformats-officedocument.presentationml.notesSlid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notesSlides/notesSlide43.xml" ContentType="application/vnd.openxmlformats-officedocument.presentationml.notesSlide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notesSlides/notesSlide44.xml" ContentType="application/vnd.openxmlformats-officedocument.presentationml.notesSlide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notesSlides/notesSlide45.xml" ContentType="application/vnd.openxmlformats-officedocument.presentationml.notesSlide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notesSlides/notesSlide46.xml" ContentType="application/vnd.openxmlformats-officedocument.presentationml.notesSlide+xml"/>
  <Override PartName="/ppt/charts/chart47.xml" ContentType="application/vnd.openxmlformats-officedocument.drawingml.chart+xml"/>
  <Override PartName="/ppt/drawings/drawing15.xml" ContentType="application/vnd.openxmlformats-officedocument.drawingml.chartshapes+xml"/>
  <Override PartName="/ppt/notesSlides/notesSlide47.xml" ContentType="application/vnd.openxmlformats-officedocument.presentationml.notesSlide+xml"/>
  <Override PartName="/ppt/charts/chart48.xml" ContentType="application/vnd.openxmlformats-officedocument.drawingml.chart+xml"/>
  <Override PartName="/ppt/drawings/drawing16.xml" ContentType="application/vnd.openxmlformats-officedocument.drawingml.chartshapes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notesSlides/notesSlide51.xml" ContentType="application/vnd.openxmlformats-officedocument.presentationml.notesSlide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notesSlides/notesSlide52.xml" ContentType="application/vnd.openxmlformats-officedocument.presentationml.notesSlide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charts/chart59.xml" ContentType="application/vnd.openxmlformats-officedocument.drawingml.chart+xml"/>
  <Override PartName="/ppt/drawings/drawing17.xml" ContentType="application/vnd.openxmlformats-officedocument.drawingml.chartshapes+xml"/>
  <Override PartName="/ppt/notesSlides/notesSlide56.xml" ContentType="application/vnd.openxmlformats-officedocument.presentationml.notesSlide+xml"/>
  <Override PartName="/ppt/charts/chart60.xml" ContentType="application/vnd.openxmlformats-officedocument.drawingml.chart+xml"/>
  <Override PartName="/ppt/charts/chart61.xml" ContentType="application/vnd.openxmlformats-officedocument.drawingml.chart+xml"/>
  <Override PartName="/ppt/notesSlides/notesSlide57.xml" ContentType="application/vnd.openxmlformats-officedocument.presentationml.notesSlide+xml"/>
  <Override PartName="/ppt/charts/chart62.xml" ContentType="application/vnd.openxmlformats-officedocument.drawingml.chart+xml"/>
  <Override PartName="/ppt/charts/chart63.xml" ContentType="application/vnd.openxmlformats-officedocument.drawingml.chart+xml"/>
  <Override PartName="/ppt/charts/chart64.xml" ContentType="application/vnd.openxmlformats-officedocument.drawingml.chart+xml"/>
  <Override PartName="/ppt/charts/chart65.xml" ContentType="application/vnd.openxmlformats-officedocument.drawingml.chart+xml"/>
  <Override PartName="/ppt/charts/chart66.xml" ContentType="application/vnd.openxmlformats-officedocument.drawingml.chart+xml"/>
  <Override PartName="/ppt/charts/chart67.xml" ContentType="application/vnd.openxmlformats-officedocument.drawingml.chart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charts/chart68.xml" ContentType="application/vnd.openxmlformats-officedocument.drawingml.chart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62" r:id="rId2"/>
    <p:sldId id="606" r:id="rId3"/>
    <p:sldId id="452" r:id="rId4"/>
    <p:sldId id="453" r:id="rId5"/>
    <p:sldId id="454" r:id="rId6"/>
    <p:sldId id="615" r:id="rId7"/>
    <p:sldId id="616" r:id="rId8"/>
    <p:sldId id="617" r:id="rId9"/>
    <p:sldId id="599" r:id="rId10"/>
    <p:sldId id="614" r:id="rId11"/>
    <p:sldId id="611" r:id="rId12"/>
    <p:sldId id="612" r:id="rId13"/>
    <p:sldId id="613" r:id="rId14"/>
    <p:sldId id="592" r:id="rId15"/>
    <p:sldId id="650" r:id="rId16"/>
    <p:sldId id="652" r:id="rId17"/>
    <p:sldId id="653" r:id="rId18"/>
    <p:sldId id="654" r:id="rId19"/>
    <p:sldId id="655" r:id="rId20"/>
    <p:sldId id="656" r:id="rId21"/>
    <p:sldId id="657" r:id="rId22"/>
    <p:sldId id="658" r:id="rId23"/>
    <p:sldId id="659" r:id="rId24"/>
    <p:sldId id="660" r:id="rId25"/>
    <p:sldId id="661" r:id="rId26"/>
    <p:sldId id="609" r:id="rId27"/>
    <p:sldId id="618" r:id="rId28"/>
    <p:sldId id="619" r:id="rId29"/>
    <p:sldId id="620" r:id="rId30"/>
    <p:sldId id="621" r:id="rId31"/>
    <p:sldId id="662" r:id="rId32"/>
    <p:sldId id="624" r:id="rId33"/>
    <p:sldId id="622" r:id="rId34"/>
    <p:sldId id="623" r:id="rId35"/>
    <p:sldId id="663" r:id="rId36"/>
    <p:sldId id="625" r:id="rId37"/>
    <p:sldId id="626" r:id="rId38"/>
    <p:sldId id="627" r:id="rId39"/>
    <p:sldId id="628" r:id="rId40"/>
    <p:sldId id="629" r:id="rId41"/>
    <p:sldId id="630" r:id="rId42"/>
    <p:sldId id="631" r:id="rId43"/>
    <p:sldId id="632" r:id="rId44"/>
    <p:sldId id="633" r:id="rId45"/>
    <p:sldId id="634" r:id="rId46"/>
    <p:sldId id="635" r:id="rId47"/>
    <p:sldId id="636" r:id="rId48"/>
    <p:sldId id="637" r:id="rId49"/>
    <p:sldId id="664" r:id="rId50"/>
    <p:sldId id="638" r:id="rId51"/>
    <p:sldId id="640" r:id="rId52"/>
    <p:sldId id="641" r:id="rId53"/>
    <p:sldId id="642" r:id="rId54"/>
    <p:sldId id="665" r:id="rId55"/>
    <p:sldId id="581" r:id="rId56"/>
    <p:sldId id="582" r:id="rId57"/>
    <p:sldId id="583" r:id="rId58"/>
    <p:sldId id="584" r:id="rId59"/>
    <p:sldId id="585" r:id="rId60"/>
    <p:sldId id="666" r:id="rId61"/>
    <p:sldId id="645" r:id="rId62"/>
    <p:sldId id="646" r:id="rId63"/>
    <p:sldId id="647" r:id="rId64"/>
    <p:sldId id="648" r:id="rId65"/>
    <p:sldId id="649" r:id="rId6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2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1AD"/>
    <a:srgbClr val="120F71"/>
    <a:srgbClr val="BE1E11"/>
    <a:srgbClr val="8B8278"/>
    <a:srgbClr val="FFA102"/>
    <a:srgbClr val="F34E0D"/>
    <a:srgbClr val="DA46BA"/>
    <a:srgbClr val="000000"/>
    <a:srgbClr val="17AAFF"/>
    <a:srgbClr val="E1E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14" autoAdjust="0"/>
    <p:restoredTop sz="98579" autoAdjust="0"/>
  </p:normalViewPr>
  <p:slideViewPr>
    <p:cSldViewPr snapToGrid="0">
      <p:cViewPr varScale="1">
        <p:scale>
          <a:sx n="81" d="100"/>
          <a:sy n="81" d="100"/>
        </p:scale>
        <p:origin x="1146" y="78"/>
      </p:cViewPr>
      <p:guideLst>
        <p:guide orient="horz" pos="4292"/>
        <p:guide/>
      </p:guideLst>
    </p:cSldViewPr>
  </p:slideViewPr>
  <p:outlineViewPr>
    <p:cViewPr>
      <p:scale>
        <a:sx n="33" d="100"/>
        <a:sy n="33" d="100"/>
      </p:scale>
      <p:origin x="48" y="3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-277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\Disk%20Google\Perfect%20Crowd\ProjektyPC\projekty2015\FashionReport2015\Vlna%201\02%20Data\Zoot%20-%20rust%20znalosti%20znack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DOKUMENTY\2.%20PR&#193;CA-PERFECT%20CROWD\261.%20Zoot%20-%20Fashion%20report%20-%202.%20vlna%20leto%202015_16062015\CZ_Vyhodnoceni_Zoot%20-%20Fashion%20report%20-%202.%20vlna%20leto%202015_1606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63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'KU6'!$B$29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'KU6'!$C$23:$AE$23</c:f>
              <c:strCache>
                <c:ptCount val="29"/>
                <c:pt idx="0">
                  <c:v>Něco jiného</c:v>
                </c:pt>
                <c:pt idx="1">
                  <c:v>Deník</c:v>
                </c:pt>
                <c:pt idx="2">
                  <c:v>Samostatný MP3 přehrávač, iPod</c:v>
                </c:pt>
                <c:pt idx="3">
                  <c:v>Starší dioptrické brýle</c:v>
                </c:pt>
                <c:pt idx="4">
                  <c:v>Fén</c:v>
                </c:pt>
                <c:pt idx="5">
                  <c:v>Antikoncepce</c:v>
                </c:pt>
                <c:pt idx="6">
                  <c:v>Alkohol</c:v>
                </c:pt>
                <c:pt idx="7">
                  <c:v>Tablet, čtečku</c:v>
                </c:pt>
                <c:pt idx="8">
                  <c:v>Cigarety</c:v>
                </c:pt>
                <c:pt idx="9">
                  <c:v>Papírovou mapu, průvodce</c:v>
                </c:pt>
                <c:pt idx="10">
                  <c:v>Dekorativní kosmetika, makeup</c:v>
                </c:pt>
                <c:pt idx="11">
                  <c:v>Léky na alergii</c:v>
                </c:pt>
                <c:pt idx="12">
                  <c:v>Společenské hry</c:v>
                </c:pt>
                <c:pt idx="13">
                  <c:v>Časopis</c:v>
                </c:pt>
                <c:pt idx="14">
                  <c:v>Antibakteriální gel, vlhčené ubrousky</c:v>
                </c:pt>
                <c:pt idx="15">
                  <c:v>Pleťová kosmetika</c:v>
                </c:pt>
                <c:pt idx="16">
                  <c:v>Vlastní toaletní papír</c:v>
                </c:pt>
                <c:pt idx="17">
                  <c:v>Léky na průjem</c:v>
                </c:pt>
                <c:pt idx="18">
                  <c:v>Kniha</c:v>
                </c:pt>
                <c:pt idx="19">
                  <c:v>Tělová kosmetika</c:v>
                </c:pt>
                <c:pt idx="20">
                  <c:v>Fotoaparát</c:v>
                </c:pt>
                <c:pt idx="21">
                  <c:v>Léky na bolest</c:v>
                </c:pt>
                <c:pt idx="22">
                  <c:v>Náplast, obvaz</c:v>
                </c:pt>
                <c:pt idx="23">
                  <c:v>Papírové kapesníky</c:v>
                </c:pt>
                <c:pt idx="24">
                  <c:v>Vlastní ručník</c:v>
                </c:pt>
                <c:pt idx="25">
                  <c:v>Sluneční brýle</c:v>
                </c:pt>
                <c:pt idx="26">
                  <c:v>Opalovací krém</c:v>
                </c:pt>
                <c:pt idx="27">
                  <c:v>Osobní hygiena</c:v>
                </c:pt>
                <c:pt idx="28">
                  <c:v>Mobil</c:v>
                </c:pt>
              </c:strCache>
            </c:strRef>
          </c:cat>
          <c:val>
            <c:numRef>
              <c:f>'KU6'!$C$29:$AE$29</c:f>
              <c:numCache>
                <c:formatCode>0</c:formatCode>
                <c:ptCount val="29"/>
                <c:pt idx="0">
                  <c:v>9.2129929788606653</c:v>
                </c:pt>
                <c:pt idx="1">
                  <c:v>7.0689041447527288</c:v>
                </c:pt>
                <c:pt idx="2">
                  <c:v>14.793578573494887</c:v>
                </c:pt>
                <c:pt idx="3">
                  <c:v>13.813659976298432</c:v>
                </c:pt>
                <c:pt idx="4">
                  <c:v>6.4867304402055526</c:v>
                </c:pt>
                <c:pt idx="5">
                  <c:v>7.2308306578705208</c:v>
                </c:pt>
                <c:pt idx="6">
                  <c:v>31.912139097923014</c:v>
                </c:pt>
                <c:pt idx="7">
                  <c:v>30.872482548933082</c:v>
                </c:pt>
                <c:pt idx="8">
                  <c:v>21.518327036895563</c:v>
                </c:pt>
                <c:pt idx="9">
                  <c:v>24.100175499942843</c:v>
                </c:pt>
                <c:pt idx="10">
                  <c:v>3.105738381998528</c:v>
                </c:pt>
                <c:pt idx="11">
                  <c:v>26.205408476986836</c:v>
                </c:pt>
                <c:pt idx="12">
                  <c:v>30.998509460446478</c:v>
                </c:pt>
                <c:pt idx="13">
                  <c:v>35.558523224586821</c:v>
                </c:pt>
                <c:pt idx="14">
                  <c:v>25.165290603172423</c:v>
                </c:pt>
                <c:pt idx="15">
                  <c:v>26.568412647257816</c:v>
                </c:pt>
                <c:pt idx="16">
                  <c:v>38.091654222818455</c:v>
                </c:pt>
                <c:pt idx="17">
                  <c:v>39.980673921045792</c:v>
                </c:pt>
                <c:pt idx="18">
                  <c:v>33.273733182126506</c:v>
                </c:pt>
                <c:pt idx="19">
                  <c:v>51.311658682767394</c:v>
                </c:pt>
                <c:pt idx="20">
                  <c:v>71.32873119154462</c:v>
                </c:pt>
                <c:pt idx="21">
                  <c:v>65.879280484482479</c:v>
                </c:pt>
                <c:pt idx="22">
                  <c:v>57.479289728430338</c:v>
                </c:pt>
                <c:pt idx="23">
                  <c:v>67.976449230008186</c:v>
                </c:pt>
                <c:pt idx="24">
                  <c:v>72.565634415643686</c:v>
                </c:pt>
                <c:pt idx="25">
                  <c:v>84.390522005631325</c:v>
                </c:pt>
                <c:pt idx="26">
                  <c:v>80.870685172699638</c:v>
                </c:pt>
                <c:pt idx="27">
                  <c:v>77.415517095437295</c:v>
                </c:pt>
                <c:pt idx="28">
                  <c:v>92.951859835188216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8416216"/>
        <c:axId val="248416608"/>
      </c:barChart>
      <c:catAx>
        <c:axId val="248416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48416608"/>
        <c:crosses val="autoZero"/>
        <c:auto val="1"/>
        <c:lblAlgn val="ctr"/>
        <c:lblOffset val="100"/>
        <c:noMultiLvlLbl val="0"/>
      </c:catAx>
      <c:valAx>
        <c:axId val="248416608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84162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KU6_dovCZ!$B$23</c:f>
              <c:strCache>
                <c:ptCount val="1"/>
                <c:pt idx="0">
                  <c:v>Dovolená v přírodě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KU6_dovCZ!$C$21:$AE$21</c:f>
              <c:strCache>
                <c:ptCount val="29"/>
                <c:pt idx="0">
                  <c:v>Něco jiného</c:v>
                </c:pt>
                <c:pt idx="1">
                  <c:v>Deník</c:v>
                </c:pt>
                <c:pt idx="2">
                  <c:v>Samostatný MP3 přehrávač, iPod</c:v>
                </c:pt>
                <c:pt idx="3">
                  <c:v>Starší dioptrické brýle</c:v>
                </c:pt>
                <c:pt idx="4">
                  <c:v>Fén</c:v>
                </c:pt>
                <c:pt idx="5">
                  <c:v>Antikoncepce</c:v>
                </c:pt>
                <c:pt idx="6">
                  <c:v>Alkohol</c:v>
                </c:pt>
                <c:pt idx="7">
                  <c:v>Tablet, čtečku</c:v>
                </c:pt>
                <c:pt idx="8">
                  <c:v>Cigarety</c:v>
                </c:pt>
                <c:pt idx="9">
                  <c:v>Papírovou mapu, průvodce</c:v>
                </c:pt>
                <c:pt idx="10">
                  <c:v>Dekorativní kosmetika, makeup</c:v>
                </c:pt>
                <c:pt idx="11">
                  <c:v>Léky na alergii</c:v>
                </c:pt>
                <c:pt idx="12">
                  <c:v>Společenské hry</c:v>
                </c:pt>
                <c:pt idx="13">
                  <c:v>Časopis</c:v>
                </c:pt>
                <c:pt idx="14">
                  <c:v>Antibakteriální gel, vlhčené ubrousky</c:v>
                </c:pt>
                <c:pt idx="15">
                  <c:v>Pleťová kosmetika</c:v>
                </c:pt>
                <c:pt idx="16">
                  <c:v>Vlastní toaletní papír</c:v>
                </c:pt>
                <c:pt idx="17">
                  <c:v>Léky na průjem</c:v>
                </c:pt>
                <c:pt idx="18">
                  <c:v>Kniha</c:v>
                </c:pt>
                <c:pt idx="19">
                  <c:v>Tělová kosmetika</c:v>
                </c:pt>
                <c:pt idx="20">
                  <c:v>Fotoaparát</c:v>
                </c:pt>
                <c:pt idx="21">
                  <c:v>Léky na bolest</c:v>
                </c:pt>
                <c:pt idx="22">
                  <c:v>Náplast, obvaz</c:v>
                </c:pt>
                <c:pt idx="23">
                  <c:v>Papírové kapesníky</c:v>
                </c:pt>
                <c:pt idx="24">
                  <c:v>Vlastní ručník</c:v>
                </c:pt>
                <c:pt idx="25">
                  <c:v>Sluneční brýle</c:v>
                </c:pt>
                <c:pt idx="26">
                  <c:v>Opalovací krém</c:v>
                </c:pt>
                <c:pt idx="27">
                  <c:v>Osobní hygiena</c:v>
                </c:pt>
                <c:pt idx="28">
                  <c:v>Mobil</c:v>
                </c:pt>
              </c:strCache>
            </c:strRef>
          </c:cat>
          <c:val>
            <c:numRef>
              <c:f>KU6_dovCZ!$C$23:$AE$23</c:f>
              <c:numCache>
                <c:formatCode>0</c:formatCode>
                <c:ptCount val="29"/>
                <c:pt idx="0">
                  <c:v>5.1719203954351496</c:v>
                </c:pt>
                <c:pt idx="1">
                  <c:v>6.8748356723083175</c:v>
                </c:pt>
                <c:pt idx="2">
                  <c:v>13.548520917902346</c:v>
                </c:pt>
                <c:pt idx="3">
                  <c:v>13.757509716926311</c:v>
                </c:pt>
                <c:pt idx="4">
                  <c:v>17.879673415409737</c:v>
                </c:pt>
                <c:pt idx="5">
                  <c:v>16.544780206335101</c:v>
                </c:pt>
                <c:pt idx="6">
                  <c:v>28.754591881449837</c:v>
                </c:pt>
                <c:pt idx="7">
                  <c:v>22.425862624980127</c:v>
                </c:pt>
                <c:pt idx="8">
                  <c:v>19.948294455843637</c:v>
                </c:pt>
                <c:pt idx="9">
                  <c:v>46.020523521472477</c:v>
                </c:pt>
                <c:pt idx="10">
                  <c:v>22.531886869010052</c:v>
                </c:pt>
                <c:pt idx="11">
                  <c:v>26.347484233202334</c:v>
                </c:pt>
                <c:pt idx="12">
                  <c:v>46.124544959200236</c:v>
                </c:pt>
                <c:pt idx="13">
                  <c:v>43.165837315265001</c:v>
                </c:pt>
                <c:pt idx="14">
                  <c:v>38.040900806230795</c:v>
                </c:pt>
                <c:pt idx="15">
                  <c:v>36.829043879646655</c:v>
                </c:pt>
                <c:pt idx="16">
                  <c:v>53.251571126177311</c:v>
                </c:pt>
                <c:pt idx="17">
                  <c:v>48.379048776900028</c:v>
                </c:pt>
                <c:pt idx="18">
                  <c:v>55.149420859936392</c:v>
                </c:pt>
                <c:pt idx="19">
                  <c:v>50.782903359224584</c:v>
                </c:pt>
                <c:pt idx="20">
                  <c:v>74.831889511393612</c:v>
                </c:pt>
                <c:pt idx="21">
                  <c:v>75.880010019758373</c:v>
                </c:pt>
                <c:pt idx="22">
                  <c:v>82.711042005956259</c:v>
                </c:pt>
                <c:pt idx="23">
                  <c:v>76.886892936825078</c:v>
                </c:pt>
                <c:pt idx="24">
                  <c:v>84.852573513991331</c:v>
                </c:pt>
                <c:pt idx="25">
                  <c:v>83.219930950528493</c:v>
                </c:pt>
                <c:pt idx="26">
                  <c:v>83.93421449644471</c:v>
                </c:pt>
                <c:pt idx="27">
                  <c:v>93.315167270297636</c:v>
                </c:pt>
                <c:pt idx="28">
                  <c:v>95.497845067175675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50087456"/>
        <c:axId val="250083144"/>
      </c:barChart>
      <c:catAx>
        <c:axId val="250087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50083144"/>
        <c:crosses val="autoZero"/>
        <c:auto val="1"/>
        <c:lblAlgn val="ctr"/>
        <c:lblOffset val="100"/>
        <c:noMultiLvlLbl val="0"/>
      </c:catAx>
      <c:valAx>
        <c:axId val="250083144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500874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80506933110470336"/>
          <c:y val="6.497761758088702E-2"/>
          <c:w val="0.1340122778844933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KU6_dovCZ!$B$22</c:f>
              <c:strCache>
                <c:ptCount val="1"/>
                <c:pt idx="0">
                  <c:v>Celkem ČR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KU6_dovCZ!$C$21:$AE$21</c:f>
              <c:strCache>
                <c:ptCount val="29"/>
                <c:pt idx="0">
                  <c:v>Něco jiného</c:v>
                </c:pt>
                <c:pt idx="1">
                  <c:v>Deník</c:v>
                </c:pt>
                <c:pt idx="2">
                  <c:v>Samostatný MP3 přehrávač, iPod</c:v>
                </c:pt>
                <c:pt idx="3">
                  <c:v>Starší dioptrické brýle</c:v>
                </c:pt>
                <c:pt idx="4">
                  <c:v>Fén</c:v>
                </c:pt>
                <c:pt idx="5">
                  <c:v>Antikoncepce</c:v>
                </c:pt>
                <c:pt idx="6">
                  <c:v>Alkohol</c:v>
                </c:pt>
                <c:pt idx="7">
                  <c:v>Tablet, čtečku</c:v>
                </c:pt>
                <c:pt idx="8">
                  <c:v>Cigarety</c:v>
                </c:pt>
                <c:pt idx="9">
                  <c:v>Papírovou mapu, průvodce</c:v>
                </c:pt>
                <c:pt idx="10">
                  <c:v>Dekorativní kosmetika, makeup</c:v>
                </c:pt>
                <c:pt idx="11">
                  <c:v>Léky na alergii</c:v>
                </c:pt>
                <c:pt idx="12">
                  <c:v>Společenské hry</c:v>
                </c:pt>
                <c:pt idx="13">
                  <c:v>Časopis</c:v>
                </c:pt>
                <c:pt idx="14">
                  <c:v>Antibakteriální gel, vlhčené ubrousky</c:v>
                </c:pt>
                <c:pt idx="15">
                  <c:v>Pleťová kosmetika</c:v>
                </c:pt>
                <c:pt idx="16">
                  <c:v>Vlastní toaletní papír</c:v>
                </c:pt>
                <c:pt idx="17">
                  <c:v>Léky na průjem</c:v>
                </c:pt>
                <c:pt idx="18">
                  <c:v>Kniha</c:v>
                </c:pt>
                <c:pt idx="19">
                  <c:v>Tělová kosmetika</c:v>
                </c:pt>
                <c:pt idx="20">
                  <c:v>Fotoaparát</c:v>
                </c:pt>
                <c:pt idx="21">
                  <c:v>Léky na bolest</c:v>
                </c:pt>
                <c:pt idx="22">
                  <c:v>Náplast, obvaz</c:v>
                </c:pt>
                <c:pt idx="23">
                  <c:v>Papírové kapesníky</c:v>
                </c:pt>
                <c:pt idx="24">
                  <c:v>Vlastní ručník</c:v>
                </c:pt>
                <c:pt idx="25">
                  <c:v>Sluneční brýle</c:v>
                </c:pt>
                <c:pt idx="26">
                  <c:v>Opalovací krém</c:v>
                </c:pt>
                <c:pt idx="27">
                  <c:v>Osobní hygiena</c:v>
                </c:pt>
                <c:pt idx="28">
                  <c:v>Mobil</c:v>
                </c:pt>
              </c:strCache>
            </c:strRef>
          </c:cat>
          <c:val>
            <c:numRef>
              <c:f>KU6_dovCZ!$C$22:$AE$22</c:f>
              <c:numCache>
                <c:formatCode>0</c:formatCode>
                <c:ptCount val="29"/>
                <c:pt idx="0">
                  <c:v>6.0409097846638016</c:v>
                </c:pt>
                <c:pt idx="1">
                  <c:v>7.0598075927384141</c:v>
                </c:pt>
                <c:pt idx="2">
                  <c:v>13.961509821499421</c:v>
                </c:pt>
                <c:pt idx="3">
                  <c:v>14.887497729164991</c:v>
                </c:pt>
                <c:pt idx="4">
                  <c:v>17.455996834747978</c:v>
                </c:pt>
                <c:pt idx="5">
                  <c:v>20.873703888185972</c:v>
                </c:pt>
                <c:pt idx="6">
                  <c:v>22.940133174792347</c:v>
                </c:pt>
                <c:pt idx="7">
                  <c:v>23.937952619476238</c:v>
                </c:pt>
                <c:pt idx="8">
                  <c:v>24.168418043995121</c:v>
                </c:pt>
                <c:pt idx="9">
                  <c:v>35.294236652343464</c:v>
                </c:pt>
                <c:pt idx="10">
                  <c:v>35.332085628342114</c:v>
                </c:pt>
                <c:pt idx="11">
                  <c:v>35.413432321553117</c:v>
                </c:pt>
                <c:pt idx="12">
                  <c:v>38.282206714132357</c:v>
                </c:pt>
                <c:pt idx="13">
                  <c:v>40.494573018683035</c:v>
                </c:pt>
                <c:pt idx="14">
                  <c:v>42.445756071355</c:v>
                </c:pt>
                <c:pt idx="15">
                  <c:v>43.150852939660957</c:v>
                </c:pt>
                <c:pt idx="16">
                  <c:v>49.841402503516171</c:v>
                </c:pt>
                <c:pt idx="17">
                  <c:v>49.960371552261115</c:v>
                </c:pt>
                <c:pt idx="18">
                  <c:v>51.279595927357256</c:v>
                </c:pt>
                <c:pt idx="19">
                  <c:v>61.054001729667171</c:v>
                </c:pt>
                <c:pt idx="20">
                  <c:v>71.896741718937648</c:v>
                </c:pt>
                <c:pt idx="21">
                  <c:v>73.85860879903656</c:v>
                </c:pt>
                <c:pt idx="22">
                  <c:v>75.20948571037006</c:v>
                </c:pt>
                <c:pt idx="23">
                  <c:v>77.374713276201803</c:v>
                </c:pt>
                <c:pt idx="24">
                  <c:v>84.504593024971399</c:v>
                </c:pt>
                <c:pt idx="25">
                  <c:v>86.494475593665371</c:v>
                </c:pt>
                <c:pt idx="26">
                  <c:v>86.759049017719661</c:v>
                </c:pt>
                <c:pt idx="27">
                  <c:v>91.152569456353973</c:v>
                </c:pt>
                <c:pt idx="28">
                  <c:v>93.485971736697721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50086280"/>
        <c:axId val="250084320"/>
      </c:barChart>
      <c:catAx>
        <c:axId val="2500862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1"/>
          <a:lstStyle/>
          <a:p>
            <a:pPr>
              <a:defRPr sz="900" b="0"/>
            </a:pPr>
            <a:endParaRPr lang="cs-CZ"/>
          </a:p>
        </c:txPr>
        <c:crossAx val="250084320"/>
        <c:crosses val="autoZero"/>
        <c:auto val="1"/>
        <c:lblAlgn val="ctr"/>
        <c:lblOffset val="100"/>
        <c:noMultiLvlLbl val="0"/>
      </c:catAx>
      <c:valAx>
        <c:axId val="25008432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500862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6209274754493808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'U2'!$C$20</c:f>
              <c:strCache>
                <c:ptCount val="1"/>
                <c:pt idx="0">
                  <c:v>Do 300 Kč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'U2'!$B$21:$B$26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'U2'!$C$21:$C$26</c:f>
              <c:numCache>
                <c:formatCode>0</c:formatCode>
                <c:ptCount val="6"/>
                <c:pt idx="0">
                  <c:v>5.8891467111862053</c:v>
                </c:pt>
                <c:pt idx="1">
                  <c:v>4.0501064748312281</c:v>
                </c:pt>
                <c:pt idx="2">
                  <c:v>7.8595135255548705</c:v>
                </c:pt>
                <c:pt idx="3">
                  <c:v>5.6759132486718666</c:v>
                </c:pt>
                <c:pt idx="4">
                  <c:v>3.4394201183155704</c:v>
                </c:pt>
                <c:pt idx="5">
                  <c:v>8.2682626188460056</c:v>
                </c:pt>
              </c:numCache>
            </c:numRef>
          </c:val>
        </c:ser>
        <c:ser>
          <c:idx val="1"/>
          <c:order val="1"/>
          <c:tx>
            <c:strRef>
              <c:f>'U2'!$D$20</c:f>
              <c:strCache>
                <c:ptCount val="1"/>
                <c:pt idx="0">
                  <c:v>301-500 Kč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'U2'!$B$21:$B$26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'U2'!$D$21:$D$26</c:f>
              <c:numCache>
                <c:formatCode>0</c:formatCode>
                <c:ptCount val="6"/>
                <c:pt idx="0">
                  <c:v>14.726586921400179</c:v>
                </c:pt>
                <c:pt idx="1">
                  <c:v>14.095429090476843</c:v>
                </c:pt>
                <c:pt idx="2">
                  <c:v>15.402815978326698</c:v>
                </c:pt>
                <c:pt idx="3">
                  <c:v>1.5387491985655255</c:v>
                </c:pt>
                <c:pt idx="4">
                  <c:v>1.3111064416377347</c:v>
                </c:pt>
                <c:pt idx="5">
                  <c:v>1.8026129902921968</c:v>
                </c:pt>
              </c:numCache>
            </c:numRef>
          </c:val>
        </c:ser>
        <c:ser>
          <c:idx val="2"/>
          <c:order val="2"/>
          <c:tx>
            <c:strRef>
              <c:f>'U2'!$E$20</c:f>
              <c:strCache>
                <c:ptCount val="1"/>
                <c:pt idx="0">
                  <c:v>501-1000 Kč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'U2'!$B$21:$B$26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'U2'!$E$21:$E$26</c:f>
              <c:numCache>
                <c:formatCode>0</c:formatCode>
                <c:ptCount val="6"/>
                <c:pt idx="0">
                  <c:v>26.869073905916096</c:v>
                </c:pt>
                <c:pt idx="1">
                  <c:v>29.401199039552473</c:v>
                </c:pt>
                <c:pt idx="2">
                  <c:v>24.156128732386499</c:v>
                </c:pt>
                <c:pt idx="3">
                  <c:v>23.186677116661155</c:v>
                </c:pt>
                <c:pt idx="4">
                  <c:v>24.322798778475558</c:v>
                </c:pt>
                <c:pt idx="5">
                  <c:v>21.869783165828146</c:v>
                </c:pt>
              </c:numCache>
            </c:numRef>
          </c:val>
        </c:ser>
        <c:ser>
          <c:idx val="3"/>
          <c:order val="3"/>
          <c:tx>
            <c:strRef>
              <c:f>'U2'!$F$20</c:f>
              <c:strCache>
                <c:ptCount val="1"/>
                <c:pt idx="0">
                  <c:v>1001-1500 Kč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'U2'!$B$21:$B$26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'U2'!$F$21:$F$26</c:f>
              <c:numCache>
                <c:formatCode>0</c:formatCode>
                <c:ptCount val="6"/>
                <c:pt idx="0">
                  <c:v>17.339676734284932</c:v>
                </c:pt>
                <c:pt idx="1">
                  <c:v>17.148999286783802</c:v>
                </c:pt>
                <c:pt idx="2">
                  <c:v>17.543970532418161</c:v>
                </c:pt>
                <c:pt idx="3">
                  <c:v>27.898602927388016</c:v>
                </c:pt>
                <c:pt idx="4">
                  <c:v>28.42515518842</c:v>
                </c:pt>
                <c:pt idx="5">
                  <c:v>27.288269095496243</c:v>
                </c:pt>
              </c:numCache>
            </c:numRef>
          </c:val>
        </c:ser>
        <c:ser>
          <c:idx val="4"/>
          <c:order val="4"/>
          <c:tx>
            <c:strRef>
              <c:f>'U2'!$G$20</c:f>
              <c:strCache>
                <c:ptCount val="1"/>
                <c:pt idx="0">
                  <c:v>1501-2000 Kč</c:v>
                </c:pt>
              </c:strCache>
            </c:strRef>
          </c:tx>
          <c:spPr>
            <a:solidFill>
              <a:srgbClr val="7391AD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'U2'!$B$21:$B$26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'U2'!$G$21:$G$26</c:f>
              <c:numCache>
                <c:formatCode>0</c:formatCode>
                <c:ptCount val="6"/>
                <c:pt idx="0">
                  <c:v>21.99796855366986</c:v>
                </c:pt>
                <c:pt idx="1">
                  <c:v>21.869109203166794</c:v>
                </c:pt>
                <c:pt idx="2">
                  <c:v>22.13602980047305</c:v>
                </c:pt>
                <c:pt idx="3">
                  <c:v>3.194098311498998</c:v>
                </c:pt>
                <c:pt idx="4">
                  <c:v>3.58745164960775</c:v>
                </c:pt>
                <c:pt idx="5">
                  <c:v>2.7381571487646124</c:v>
                </c:pt>
              </c:numCache>
            </c:numRef>
          </c:val>
        </c:ser>
        <c:ser>
          <c:idx val="5"/>
          <c:order val="5"/>
          <c:tx>
            <c:strRef>
              <c:f>'U2'!$H$20</c:f>
              <c:strCache>
                <c:ptCount val="1"/>
                <c:pt idx="0">
                  <c:v>Nad 2000 Kč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'U2'!$B$21:$B$26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'U2'!$H$21:$H$26</c:f>
              <c:numCache>
                <c:formatCode>0</c:formatCode>
                <c:ptCount val="6"/>
                <c:pt idx="0">
                  <c:v>13.177547173542717</c:v>
                </c:pt>
                <c:pt idx="1">
                  <c:v>13.435156905188872</c:v>
                </c:pt>
                <c:pt idx="2">
                  <c:v>12.90154143084073</c:v>
                </c:pt>
                <c:pt idx="3">
                  <c:v>38.505959197214437</c:v>
                </c:pt>
                <c:pt idx="4">
                  <c:v>38.914067823543377</c:v>
                </c:pt>
                <c:pt idx="5">
                  <c:v>38.032914980772794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0083928"/>
        <c:axId val="250085104"/>
      </c:barChart>
      <c:catAx>
        <c:axId val="250083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50085104"/>
        <c:crosses val="autoZero"/>
        <c:auto val="1"/>
        <c:lblAlgn val="ctr"/>
        <c:lblOffset val="100"/>
        <c:noMultiLvlLbl val="0"/>
      </c:catAx>
      <c:valAx>
        <c:axId val="2500851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50083928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0936018414364868"/>
          <c:y val="7.7325472366250175E-2"/>
          <c:w val="0.16116068824730242"/>
          <c:h val="0.8309720839576023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4952661125692621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U2_dovCZ!$C$21</c:f>
              <c:strCache>
                <c:ptCount val="1"/>
                <c:pt idx="0">
                  <c:v>Do 300 Kč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U2_dovCZ!$B$22:$B$26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U2_dovCZ!$C$22:$C$26</c:f>
              <c:numCache>
                <c:formatCode>0</c:formatCode>
                <c:ptCount val="5"/>
                <c:pt idx="0">
                  <c:v>5.8891467111862053</c:v>
                </c:pt>
                <c:pt idx="1">
                  <c:v>9.5900992175305309</c:v>
                </c:pt>
                <c:pt idx="2">
                  <c:v>2.9032144436571174</c:v>
                </c:pt>
                <c:pt idx="3">
                  <c:v>10.331467175098421</c:v>
                </c:pt>
                <c:pt idx="4">
                  <c:v>3.6159482983641431</c:v>
                </c:pt>
              </c:numCache>
            </c:numRef>
          </c:val>
        </c:ser>
        <c:ser>
          <c:idx val="1"/>
          <c:order val="1"/>
          <c:tx>
            <c:strRef>
              <c:f>U2_dovCZ!$D$21</c:f>
              <c:strCache>
                <c:ptCount val="1"/>
                <c:pt idx="0">
                  <c:v>301-500 Kč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U2_dovCZ!$B$22:$B$26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U2_dovCZ!$D$22:$D$26</c:f>
              <c:numCache>
                <c:formatCode>0</c:formatCode>
                <c:ptCount val="5"/>
                <c:pt idx="0">
                  <c:v>14.726586921400179</c:v>
                </c:pt>
                <c:pt idx="1">
                  <c:v>15.348573170260321</c:v>
                </c:pt>
                <c:pt idx="2">
                  <c:v>13.074760308849212</c:v>
                </c:pt>
                <c:pt idx="3">
                  <c:v>9.1179237808319762</c:v>
                </c:pt>
                <c:pt idx="4">
                  <c:v>16.487471600882685</c:v>
                </c:pt>
              </c:numCache>
            </c:numRef>
          </c:val>
        </c:ser>
        <c:ser>
          <c:idx val="2"/>
          <c:order val="2"/>
          <c:tx>
            <c:strRef>
              <c:f>U2_dovCZ!$E$21</c:f>
              <c:strCache>
                <c:ptCount val="1"/>
                <c:pt idx="0">
                  <c:v>501-1000 Kč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U2_dovCZ!$B$22:$B$26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U2_dovCZ!$E$22:$E$26</c:f>
              <c:numCache>
                <c:formatCode>0</c:formatCode>
                <c:ptCount val="5"/>
                <c:pt idx="0">
                  <c:v>26.869073905916096</c:v>
                </c:pt>
                <c:pt idx="1">
                  <c:v>29.046666443468744</c:v>
                </c:pt>
                <c:pt idx="2">
                  <c:v>22.347818262703722</c:v>
                </c:pt>
                <c:pt idx="3">
                  <c:v>21.237606130500435</c:v>
                </c:pt>
                <c:pt idx="4">
                  <c:v>32.864946688990678</c:v>
                </c:pt>
              </c:numCache>
            </c:numRef>
          </c:val>
        </c:ser>
        <c:ser>
          <c:idx val="3"/>
          <c:order val="3"/>
          <c:tx>
            <c:strRef>
              <c:f>U2_dovCZ!$F$21</c:f>
              <c:strCache>
                <c:ptCount val="1"/>
                <c:pt idx="0">
                  <c:v>1001-1500 Kč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U2_dovCZ!$B$22:$B$26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U2_dovCZ!$F$22:$F$26</c:f>
              <c:numCache>
                <c:formatCode>0</c:formatCode>
                <c:ptCount val="5"/>
                <c:pt idx="0">
                  <c:v>17.339676734284932</c:v>
                </c:pt>
                <c:pt idx="1">
                  <c:v>11.598187063154567</c:v>
                </c:pt>
                <c:pt idx="2">
                  <c:v>14.733020169153155</c:v>
                </c:pt>
                <c:pt idx="3">
                  <c:v>30.900012299390493</c:v>
                </c:pt>
                <c:pt idx="4">
                  <c:v>23.514555029789864</c:v>
                </c:pt>
              </c:numCache>
            </c:numRef>
          </c:val>
        </c:ser>
        <c:ser>
          <c:idx val="4"/>
          <c:order val="4"/>
          <c:tx>
            <c:strRef>
              <c:f>U2_dovCZ!$G$21</c:f>
              <c:strCache>
                <c:ptCount val="1"/>
                <c:pt idx="0">
                  <c:v>1501-2000 Kč</c:v>
                </c:pt>
              </c:strCache>
            </c:strRef>
          </c:tx>
          <c:spPr>
            <a:solidFill>
              <a:srgbClr val="7391AD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U2_dovCZ!$B$22:$B$26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U2_dovCZ!$G$22:$G$26</c:f>
              <c:numCache>
                <c:formatCode>0</c:formatCode>
                <c:ptCount val="5"/>
                <c:pt idx="0">
                  <c:v>21.99796855366986</c:v>
                </c:pt>
                <c:pt idx="1">
                  <c:v>21.16863284247825</c:v>
                </c:pt>
                <c:pt idx="2">
                  <c:v>25.923110358327715</c:v>
                </c:pt>
                <c:pt idx="3">
                  <c:v>25.929438322755921</c:v>
                </c:pt>
                <c:pt idx="4">
                  <c:v>18.343446159737343</c:v>
                </c:pt>
              </c:numCache>
            </c:numRef>
          </c:val>
        </c:ser>
        <c:ser>
          <c:idx val="5"/>
          <c:order val="5"/>
          <c:tx>
            <c:strRef>
              <c:f>U2_dovCZ!$H$21</c:f>
              <c:strCache>
                <c:ptCount val="1"/>
                <c:pt idx="0">
                  <c:v>Nad 2000 Kč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U2_dovCZ!$B$22:$B$26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U2_dovCZ!$H$22:$H$26</c:f>
              <c:numCache>
                <c:formatCode>0</c:formatCode>
                <c:ptCount val="5"/>
                <c:pt idx="0">
                  <c:v>13.177547173542717</c:v>
                </c:pt>
                <c:pt idx="1">
                  <c:v>13.24784126310759</c:v>
                </c:pt>
                <c:pt idx="2">
                  <c:v>21.018076457309082</c:v>
                </c:pt>
                <c:pt idx="3">
                  <c:v>2.4835522914227584</c:v>
                </c:pt>
                <c:pt idx="4">
                  <c:v>5.1736322222352786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0088632"/>
        <c:axId val="250086672"/>
      </c:barChart>
      <c:catAx>
        <c:axId val="250088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50086672"/>
        <c:crosses val="autoZero"/>
        <c:auto val="1"/>
        <c:lblAlgn val="ctr"/>
        <c:lblOffset val="100"/>
        <c:noMultiLvlLbl val="0"/>
      </c:catAx>
      <c:valAx>
        <c:axId val="2500866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5008863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50883108361454821"/>
          <c:y val="6.4657219009163047E-2"/>
          <c:w val="0.16116068824730242"/>
          <c:h val="0.8309720839576023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6209274754493808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U2_del!$C$20</c:f>
              <c:strCache>
                <c:ptCount val="1"/>
                <c:pt idx="0">
                  <c:v>Do 300 Kč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U2_del!$B$21:$B$26</c:f>
              <c:strCache>
                <c:ptCount val="6"/>
                <c:pt idx="0">
                  <c:v>Celkem ČR</c:v>
                </c:pt>
                <c:pt idx="1">
                  <c:v>Dovolená 7 a méně dní</c:v>
                </c:pt>
                <c:pt idx="2">
                  <c:v>Dovolená 8 a více dní</c:v>
                </c:pt>
                <c:pt idx="3">
                  <c:v>Celkem SR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U2_del!$C$21:$C$26</c:f>
              <c:numCache>
                <c:formatCode>0</c:formatCode>
                <c:ptCount val="6"/>
                <c:pt idx="0">
                  <c:v>5.8891467111862053</c:v>
                </c:pt>
                <c:pt idx="1">
                  <c:v>8.8888811147541169</c:v>
                </c:pt>
                <c:pt idx="2">
                  <c:v>4.5900358793759182</c:v>
                </c:pt>
                <c:pt idx="3">
                  <c:v>5.6759132486718666</c:v>
                </c:pt>
                <c:pt idx="4">
                  <c:v>4.2844350404653539</c:v>
                </c:pt>
                <c:pt idx="5">
                  <c:v>5.6021173111950624</c:v>
                </c:pt>
              </c:numCache>
            </c:numRef>
          </c:val>
        </c:ser>
        <c:ser>
          <c:idx val="1"/>
          <c:order val="1"/>
          <c:tx>
            <c:strRef>
              <c:f>U2_del!$D$20</c:f>
              <c:strCache>
                <c:ptCount val="1"/>
                <c:pt idx="0">
                  <c:v>301-500 Kč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U2_del!$B$21:$B$26</c:f>
              <c:strCache>
                <c:ptCount val="6"/>
                <c:pt idx="0">
                  <c:v>Celkem ČR</c:v>
                </c:pt>
                <c:pt idx="1">
                  <c:v>Dovolená 7 a méně dní</c:v>
                </c:pt>
                <c:pt idx="2">
                  <c:v>Dovolená 8 a více dní</c:v>
                </c:pt>
                <c:pt idx="3">
                  <c:v>Celkem SR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U2_del!$D$21:$D$26</c:f>
              <c:numCache>
                <c:formatCode>0</c:formatCode>
                <c:ptCount val="6"/>
                <c:pt idx="0">
                  <c:v>14.726586921400179</c:v>
                </c:pt>
                <c:pt idx="1">
                  <c:v>17.667911226457704</c:v>
                </c:pt>
                <c:pt idx="2">
                  <c:v>9.6106048062829803</c:v>
                </c:pt>
                <c:pt idx="3">
                  <c:v>1.5387491985655255</c:v>
                </c:pt>
                <c:pt idx="4">
                  <c:v>2.801525124125869</c:v>
                </c:pt>
                <c:pt idx="5">
                  <c:v>0.96094759759884973</c:v>
                </c:pt>
              </c:numCache>
            </c:numRef>
          </c:val>
        </c:ser>
        <c:ser>
          <c:idx val="2"/>
          <c:order val="2"/>
          <c:tx>
            <c:strRef>
              <c:f>U2_del!$E$20</c:f>
              <c:strCache>
                <c:ptCount val="1"/>
                <c:pt idx="0">
                  <c:v>501-1000 Kč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U2_del!$B$21:$B$26</c:f>
              <c:strCache>
                <c:ptCount val="6"/>
                <c:pt idx="0">
                  <c:v>Celkem ČR</c:v>
                </c:pt>
                <c:pt idx="1">
                  <c:v>Dovolená 7 a méně dní</c:v>
                </c:pt>
                <c:pt idx="2">
                  <c:v>Dovolená 8 a více dní</c:v>
                </c:pt>
                <c:pt idx="3">
                  <c:v>Celkem SR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U2_del!$E$21:$E$26</c:f>
              <c:numCache>
                <c:formatCode>0</c:formatCode>
                <c:ptCount val="6"/>
                <c:pt idx="0">
                  <c:v>26.869073905916096</c:v>
                </c:pt>
                <c:pt idx="1">
                  <c:v>28.497583688955118</c:v>
                </c:pt>
                <c:pt idx="2">
                  <c:v>23.140408624352009</c:v>
                </c:pt>
                <c:pt idx="3">
                  <c:v>23.186677116661155</c:v>
                </c:pt>
                <c:pt idx="4">
                  <c:v>20.112544811897585</c:v>
                </c:pt>
                <c:pt idx="5">
                  <c:v>16.850769266558792</c:v>
                </c:pt>
              </c:numCache>
            </c:numRef>
          </c:val>
        </c:ser>
        <c:ser>
          <c:idx val="3"/>
          <c:order val="3"/>
          <c:tx>
            <c:strRef>
              <c:f>U2_del!$F$20</c:f>
              <c:strCache>
                <c:ptCount val="1"/>
                <c:pt idx="0">
                  <c:v>1001-1500 Kč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U2_del!$B$21:$B$26</c:f>
              <c:strCache>
                <c:ptCount val="6"/>
                <c:pt idx="0">
                  <c:v>Celkem ČR</c:v>
                </c:pt>
                <c:pt idx="1">
                  <c:v>Dovolená 7 a méně dní</c:v>
                </c:pt>
                <c:pt idx="2">
                  <c:v>Dovolená 8 a více dní</c:v>
                </c:pt>
                <c:pt idx="3">
                  <c:v>Celkem SR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U2_del!$F$21:$F$26</c:f>
              <c:numCache>
                <c:formatCode>0</c:formatCode>
                <c:ptCount val="6"/>
                <c:pt idx="0">
                  <c:v>17.339676734284932</c:v>
                </c:pt>
                <c:pt idx="1">
                  <c:v>15.919823185166775</c:v>
                </c:pt>
                <c:pt idx="2">
                  <c:v>17.748401071434326</c:v>
                </c:pt>
                <c:pt idx="3">
                  <c:v>27.898602927388016</c:v>
                </c:pt>
                <c:pt idx="4">
                  <c:v>33.961004451317493</c:v>
                </c:pt>
                <c:pt idx="5">
                  <c:v>25.273821407567411</c:v>
                </c:pt>
              </c:numCache>
            </c:numRef>
          </c:val>
        </c:ser>
        <c:ser>
          <c:idx val="4"/>
          <c:order val="4"/>
          <c:tx>
            <c:strRef>
              <c:f>U2_del!$G$20</c:f>
              <c:strCache>
                <c:ptCount val="1"/>
                <c:pt idx="0">
                  <c:v>1501-2000 Kč</c:v>
                </c:pt>
              </c:strCache>
            </c:strRef>
          </c:tx>
          <c:spPr>
            <a:solidFill>
              <a:srgbClr val="7391AD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U2_del!$B$21:$B$26</c:f>
              <c:strCache>
                <c:ptCount val="6"/>
                <c:pt idx="0">
                  <c:v>Celkem ČR</c:v>
                </c:pt>
                <c:pt idx="1">
                  <c:v>Dovolená 7 a méně dní</c:v>
                </c:pt>
                <c:pt idx="2">
                  <c:v>Dovolená 8 a více dní</c:v>
                </c:pt>
                <c:pt idx="3">
                  <c:v>Celkem SR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U2_del!$G$21:$G$26</c:f>
              <c:numCache>
                <c:formatCode>0</c:formatCode>
                <c:ptCount val="6"/>
                <c:pt idx="0">
                  <c:v>21.99796855366986</c:v>
                </c:pt>
                <c:pt idx="1">
                  <c:v>21.878056324176558</c:v>
                </c:pt>
                <c:pt idx="2">
                  <c:v>24.764148384206518</c:v>
                </c:pt>
                <c:pt idx="3">
                  <c:v>3.194098311498998</c:v>
                </c:pt>
                <c:pt idx="4">
                  <c:v>2.440407408527431</c:v>
                </c:pt>
                <c:pt idx="5">
                  <c:v>4.1379539878210752</c:v>
                </c:pt>
              </c:numCache>
            </c:numRef>
          </c:val>
        </c:ser>
        <c:ser>
          <c:idx val="5"/>
          <c:order val="5"/>
          <c:tx>
            <c:strRef>
              <c:f>U2_del!$H$20</c:f>
              <c:strCache>
                <c:ptCount val="1"/>
                <c:pt idx="0">
                  <c:v>Nad 2000 Kč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U2_del!$B$21:$B$26</c:f>
              <c:strCache>
                <c:ptCount val="6"/>
                <c:pt idx="0">
                  <c:v>Celkem ČR</c:v>
                </c:pt>
                <c:pt idx="1">
                  <c:v>Dovolená 7 a méně dní</c:v>
                </c:pt>
                <c:pt idx="2">
                  <c:v>Dovolená 8 a více dní</c:v>
                </c:pt>
                <c:pt idx="3">
                  <c:v>Celkem SR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U2_del!$H$21:$H$26</c:f>
              <c:numCache>
                <c:formatCode>0</c:formatCode>
                <c:ptCount val="6"/>
                <c:pt idx="0">
                  <c:v>13.177547173542717</c:v>
                </c:pt>
                <c:pt idx="1">
                  <c:v>7.1477444604897258</c:v>
                </c:pt>
                <c:pt idx="2">
                  <c:v>20.146401234348254</c:v>
                </c:pt>
                <c:pt idx="3">
                  <c:v>38.505959197214437</c:v>
                </c:pt>
                <c:pt idx="4">
                  <c:v>36.400083163666267</c:v>
                </c:pt>
                <c:pt idx="5">
                  <c:v>47.174390429258807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0497576"/>
        <c:axId val="250494440"/>
      </c:barChart>
      <c:catAx>
        <c:axId val="250497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50494440"/>
        <c:crosses val="autoZero"/>
        <c:auto val="1"/>
        <c:lblAlgn val="ctr"/>
        <c:lblOffset val="100"/>
        <c:noMultiLvlLbl val="0"/>
      </c:catAx>
      <c:valAx>
        <c:axId val="2504944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50497576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0936018414364868"/>
          <c:y val="7.7325472366250175E-2"/>
          <c:w val="0.16116068824730242"/>
          <c:h val="0.8309720839576023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6209274754493808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'KU3'!$C$20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'KU3'!$B$21:$B$26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'KU3'!$C$21:$C$26</c:f>
              <c:numCache>
                <c:formatCode>0</c:formatCode>
                <c:ptCount val="6"/>
                <c:pt idx="0">
                  <c:v>39.367040646405435</c:v>
                </c:pt>
                <c:pt idx="1">
                  <c:v>47.483200580718574</c:v>
                </c:pt>
                <c:pt idx="2">
                  <c:v>31.477543429943879</c:v>
                </c:pt>
                <c:pt idx="3">
                  <c:v>44.324111424095456</c:v>
                </c:pt>
                <c:pt idx="4">
                  <c:v>55.402871608357927</c:v>
                </c:pt>
                <c:pt idx="5">
                  <c:v>32.63489589603401</c:v>
                </c:pt>
              </c:numCache>
            </c:numRef>
          </c:val>
        </c:ser>
        <c:ser>
          <c:idx val="1"/>
          <c:order val="1"/>
          <c:tx>
            <c:strRef>
              <c:f>'KU3'!$D$20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A10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'KU3'!$B$21:$B$26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'KU3'!$D$21:$D$26</c:f>
              <c:numCache>
                <c:formatCode>0</c:formatCode>
                <c:ptCount val="6"/>
                <c:pt idx="0">
                  <c:v>60.632959353594565</c:v>
                </c:pt>
                <c:pt idx="1">
                  <c:v>52.516799419281433</c:v>
                </c:pt>
                <c:pt idx="2">
                  <c:v>68.522456570056107</c:v>
                </c:pt>
                <c:pt idx="3">
                  <c:v>55.675888575904544</c:v>
                </c:pt>
                <c:pt idx="4">
                  <c:v>44.597128391642066</c:v>
                </c:pt>
                <c:pt idx="5">
                  <c:v>67.365104103965976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0496008"/>
        <c:axId val="250494832"/>
      </c:barChart>
      <c:catAx>
        <c:axId val="250496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50494832"/>
        <c:crosses val="autoZero"/>
        <c:auto val="1"/>
        <c:lblAlgn val="ctr"/>
        <c:lblOffset val="100"/>
        <c:noMultiLvlLbl val="0"/>
      </c:catAx>
      <c:valAx>
        <c:axId val="2504948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50496008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5962471431539582"/>
          <c:y val="7.7325376433209012E-2"/>
          <c:w val="6.5733300436318309E-2"/>
          <c:h val="0.8222582582386024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6209274754493808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KU3_dovCZ!$C$21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KU3_dovCZ!$B$22:$B$26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KU3_dovCZ!$C$22:$C$26</c:f>
              <c:numCache>
                <c:formatCode>0</c:formatCode>
                <c:ptCount val="5"/>
                <c:pt idx="0">
                  <c:v>39.367040646405435</c:v>
                </c:pt>
                <c:pt idx="1">
                  <c:v>32.226668070793899</c:v>
                </c:pt>
                <c:pt idx="2">
                  <c:v>58.63677517364043</c:v>
                </c:pt>
                <c:pt idx="3">
                  <c:v>28.059423145838785</c:v>
                </c:pt>
                <c:pt idx="4">
                  <c:v>44.824974551811295</c:v>
                </c:pt>
              </c:numCache>
            </c:numRef>
          </c:val>
        </c:ser>
        <c:ser>
          <c:idx val="1"/>
          <c:order val="1"/>
          <c:tx>
            <c:strRef>
              <c:f>KU3_dovCZ!$D$21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A10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KU3_dovCZ!$B$22:$B$26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KU3_dovCZ!$D$22:$D$26</c:f>
              <c:numCache>
                <c:formatCode>0</c:formatCode>
                <c:ptCount val="5"/>
                <c:pt idx="0">
                  <c:v>60.632959353594565</c:v>
                </c:pt>
                <c:pt idx="1">
                  <c:v>67.773331929206094</c:v>
                </c:pt>
                <c:pt idx="2">
                  <c:v>41.363224826359563</c:v>
                </c:pt>
                <c:pt idx="3">
                  <c:v>71.940576854161222</c:v>
                </c:pt>
                <c:pt idx="4">
                  <c:v>55.175025448188705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0495616"/>
        <c:axId val="250498360"/>
      </c:barChart>
      <c:catAx>
        <c:axId val="25049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50498360"/>
        <c:crosses val="autoZero"/>
        <c:auto val="1"/>
        <c:lblAlgn val="ctr"/>
        <c:lblOffset val="100"/>
        <c:noMultiLvlLbl val="0"/>
      </c:catAx>
      <c:valAx>
        <c:axId val="2504983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50495616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5962471431539582"/>
          <c:y val="7.7325376433209012E-2"/>
          <c:w val="6.5733300436318309E-2"/>
          <c:h val="0.8222582582386024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6209274754493808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'KU5'!$C$20</c:f>
              <c:strCache>
                <c:ptCount val="1"/>
                <c:pt idx="0">
                  <c:v>Žabky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'KU5'!$B$21:$B$26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'KU5'!$C$21:$C$26</c:f>
              <c:numCache>
                <c:formatCode>0</c:formatCode>
                <c:ptCount val="6"/>
                <c:pt idx="0">
                  <c:v>20.899224937297802</c:v>
                </c:pt>
                <c:pt idx="1">
                  <c:v>28.430220950561711</c:v>
                </c:pt>
                <c:pt idx="2">
                  <c:v>13.578549572999821</c:v>
                </c:pt>
                <c:pt idx="3">
                  <c:v>29.71746643151852</c:v>
                </c:pt>
                <c:pt idx="4">
                  <c:v>30.145220734946509</c:v>
                </c:pt>
                <c:pt idx="5">
                  <c:v>29.266142261425188</c:v>
                </c:pt>
              </c:numCache>
            </c:numRef>
          </c:val>
        </c:ser>
        <c:ser>
          <c:idx val="1"/>
          <c:order val="1"/>
          <c:tx>
            <c:strRef>
              <c:f>'KU5'!$D$20</c:f>
              <c:strCache>
                <c:ptCount val="1"/>
                <c:pt idx="0">
                  <c:v>Sandály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'KU5'!$B$21:$B$26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'KU5'!$D$21:$D$26</c:f>
              <c:numCache>
                <c:formatCode>0</c:formatCode>
                <c:ptCount val="6"/>
                <c:pt idx="0">
                  <c:v>34.898970961168331</c:v>
                </c:pt>
                <c:pt idx="1">
                  <c:v>33.968191536444053</c:v>
                </c:pt>
                <c:pt idx="2">
                  <c:v>35.803756197035298</c:v>
                </c:pt>
                <c:pt idx="3">
                  <c:v>29.151143388804847</c:v>
                </c:pt>
                <c:pt idx="4">
                  <c:v>35.800816120454485</c:v>
                </c:pt>
                <c:pt idx="5">
                  <c:v>22.135064291638194</c:v>
                </c:pt>
              </c:numCache>
            </c:numRef>
          </c:val>
        </c:ser>
        <c:ser>
          <c:idx val="2"/>
          <c:order val="2"/>
          <c:tx>
            <c:strRef>
              <c:f>'KU5'!$E$20</c:f>
              <c:strCache>
                <c:ptCount val="1"/>
                <c:pt idx="0">
                  <c:v>Sportovní otevřená obuv, outdoorové sandály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'KU5'!$B$21:$B$26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'KU5'!$E$21:$E$26</c:f>
              <c:numCache>
                <c:formatCode>0</c:formatCode>
                <c:ptCount val="6"/>
                <c:pt idx="0">
                  <c:v>17.104261394111973</c:v>
                </c:pt>
                <c:pt idx="1">
                  <c:v>13.654533588133507</c:v>
                </c:pt>
                <c:pt idx="2">
                  <c:v>20.45764749580173</c:v>
                </c:pt>
                <c:pt idx="3">
                  <c:v>13.105386167218528</c:v>
                </c:pt>
                <c:pt idx="4">
                  <c:v>11.470234450659074</c:v>
                </c:pt>
                <c:pt idx="5">
                  <c:v>14.830637054325409</c:v>
                </c:pt>
              </c:numCache>
            </c:numRef>
          </c:val>
        </c:ser>
        <c:ser>
          <c:idx val="3"/>
          <c:order val="3"/>
          <c:tx>
            <c:strRef>
              <c:f>'KU5'!$F$20</c:f>
              <c:strCache>
                <c:ptCount val="1"/>
                <c:pt idx="0">
                  <c:v>Sportovní uzavřená obuv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'KU5'!$B$21:$B$26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'KU5'!$F$21:$F$26</c:f>
              <c:numCache>
                <c:formatCode>0</c:formatCode>
                <c:ptCount val="6"/>
                <c:pt idx="0">
                  <c:v>16.924752800333991</c:v>
                </c:pt>
                <c:pt idx="1">
                  <c:v>11.590569755890781</c:v>
                </c:pt>
                <c:pt idx="2">
                  <c:v>22.109966327646337</c:v>
                </c:pt>
                <c:pt idx="3">
                  <c:v>15.578898508387587</c:v>
                </c:pt>
                <c:pt idx="4">
                  <c:v>12.216151138010387</c:v>
                </c:pt>
                <c:pt idx="5">
                  <c:v>19.126938011453852</c:v>
                </c:pt>
              </c:numCache>
            </c:numRef>
          </c:val>
        </c:ser>
        <c:ser>
          <c:idx val="4"/>
          <c:order val="4"/>
          <c:tx>
            <c:strRef>
              <c:f>'KU5'!$G$20</c:f>
              <c:strCache>
                <c:ptCount val="1"/>
                <c:pt idx="0">
                  <c:v>Turistická uzavřená obuv</c:v>
                </c:pt>
              </c:strCache>
            </c:strRef>
          </c:tx>
          <c:spPr>
            <a:solidFill>
              <a:srgbClr val="7391AD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'KU5'!$B$21:$B$26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'KU5'!$G$21:$G$26</c:f>
              <c:numCache>
                <c:formatCode>0</c:formatCode>
                <c:ptCount val="6"/>
                <c:pt idx="0">
                  <c:v>6.7196524580710637</c:v>
                </c:pt>
                <c:pt idx="1">
                  <c:v>7.6954243461774281</c:v>
                </c:pt>
                <c:pt idx="2">
                  <c:v>5.7711312784218318</c:v>
                </c:pt>
                <c:pt idx="3">
                  <c:v>8.2593876494759417</c:v>
                </c:pt>
                <c:pt idx="4">
                  <c:v>6.7975479819277522</c:v>
                </c:pt>
                <c:pt idx="5">
                  <c:v>9.8017767487285781</c:v>
                </c:pt>
              </c:numCache>
            </c:numRef>
          </c:val>
        </c:ser>
        <c:ser>
          <c:idx val="5"/>
          <c:order val="5"/>
          <c:tx>
            <c:strRef>
              <c:f>'KU5'!$H$20</c:f>
              <c:strCache>
                <c:ptCount val="1"/>
                <c:pt idx="0">
                  <c:v>Jiná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'KU5'!$B$21:$B$26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'KU5'!$H$21:$H$26</c:f>
              <c:numCache>
                <c:formatCode>0</c:formatCode>
                <c:ptCount val="6"/>
                <c:pt idx="0">
                  <c:v>3.4531374490168409</c:v>
                </c:pt>
                <c:pt idx="1">
                  <c:v>4.6610598227925131</c:v>
                </c:pt>
                <c:pt idx="2">
                  <c:v>2.278949128094983</c:v>
                </c:pt>
                <c:pt idx="3">
                  <c:v>4.1877178545945712</c:v>
                </c:pt>
                <c:pt idx="4">
                  <c:v>3.5700295740018047</c:v>
                </c:pt>
                <c:pt idx="5">
                  <c:v>4.8394416324287794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0496792"/>
        <c:axId val="250497184"/>
      </c:barChart>
      <c:catAx>
        <c:axId val="250496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50497184"/>
        <c:crosses val="autoZero"/>
        <c:auto val="1"/>
        <c:lblAlgn val="ctr"/>
        <c:lblOffset val="100"/>
        <c:noMultiLvlLbl val="0"/>
      </c:catAx>
      <c:valAx>
        <c:axId val="2504971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5049679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0936018414364868"/>
          <c:y val="7.7325472366250175E-2"/>
          <c:w val="0.16116068824730242"/>
          <c:h val="0.8309720839576023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4952661125692621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KU5_dovCZ!$C$21</c:f>
              <c:strCache>
                <c:ptCount val="1"/>
                <c:pt idx="0">
                  <c:v>Žabky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KU5_dovCZ!$B$22:$B$26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KU5_dovCZ!$C$22:$C$26</c:f>
              <c:numCache>
                <c:formatCode>0</c:formatCode>
                <c:ptCount val="5"/>
                <c:pt idx="0">
                  <c:v>20.899224937297802</c:v>
                </c:pt>
                <c:pt idx="1">
                  <c:v>13.365254547200076</c:v>
                </c:pt>
                <c:pt idx="2">
                  <c:v>38.123505901167789</c:v>
                </c:pt>
                <c:pt idx="3">
                  <c:v>15.655420161182759</c:v>
                </c:pt>
                <c:pt idx="4">
                  <c:v>15.725726887331373</c:v>
                </c:pt>
              </c:numCache>
            </c:numRef>
          </c:val>
        </c:ser>
        <c:ser>
          <c:idx val="1"/>
          <c:order val="1"/>
          <c:tx>
            <c:strRef>
              <c:f>KU5_dovCZ!$D$21</c:f>
              <c:strCache>
                <c:ptCount val="1"/>
                <c:pt idx="0">
                  <c:v>Sandály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KU5_dovCZ!$B$22:$B$26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KU5_dovCZ!$D$22:$D$26</c:f>
              <c:numCache>
                <c:formatCode>0</c:formatCode>
                <c:ptCount val="5"/>
                <c:pt idx="0">
                  <c:v>34.898970961168331</c:v>
                </c:pt>
                <c:pt idx="1">
                  <c:v>23.526373910598995</c:v>
                </c:pt>
                <c:pt idx="2">
                  <c:v>39.23446183675533</c:v>
                </c:pt>
                <c:pt idx="3">
                  <c:v>46.101793417759083</c:v>
                </c:pt>
                <c:pt idx="4">
                  <c:v>41.901943861400007</c:v>
                </c:pt>
              </c:numCache>
            </c:numRef>
          </c:val>
        </c:ser>
        <c:ser>
          <c:idx val="2"/>
          <c:order val="2"/>
          <c:tx>
            <c:strRef>
              <c:f>KU5_dovCZ!$E$21</c:f>
              <c:strCache>
                <c:ptCount val="1"/>
                <c:pt idx="0">
                  <c:v>Sportovní otevřená obuv, outdoorové sandály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KU5_dovCZ!$B$22:$B$26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KU5_dovCZ!$E$22:$E$26</c:f>
              <c:numCache>
                <c:formatCode>0</c:formatCode>
                <c:ptCount val="5"/>
                <c:pt idx="0">
                  <c:v>17.104261394111973</c:v>
                </c:pt>
                <c:pt idx="1">
                  <c:v>28.897987019733645</c:v>
                </c:pt>
                <c:pt idx="2">
                  <c:v>9.0087568772361379</c:v>
                </c:pt>
                <c:pt idx="3">
                  <c:v>15.843986695528701</c:v>
                </c:pt>
                <c:pt idx="4">
                  <c:v>12.892256563200799</c:v>
                </c:pt>
              </c:numCache>
            </c:numRef>
          </c:val>
        </c:ser>
        <c:ser>
          <c:idx val="3"/>
          <c:order val="3"/>
          <c:tx>
            <c:strRef>
              <c:f>KU5_dovCZ!$F$21</c:f>
              <c:strCache>
                <c:ptCount val="1"/>
                <c:pt idx="0">
                  <c:v>Sportovní uzavřená obuv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KU5_dovCZ!$B$22:$B$26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KU5_dovCZ!$F$22:$F$26</c:f>
              <c:numCache>
                <c:formatCode>0</c:formatCode>
                <c:ptCount val="5"/>
                <c:pt idx="0">
                  <c:v>16.924752800333991</c:v>
                </c:pt>
                <c:pt idx="1">
                  <c:v>21.570369309571948</c:v>
                </c:pt>
                <c:pt idx="2">
                  <c:v>9.2210282186477173</c:v>
                </c:pt>
                <c:pt idx="3">
                  <c:v>17.33954568637596</c:v>
                </c:pt>
                <c:pt idx="4">
                  <c:v>9.0399233443650555</c:v>
                </c:pt>
              </c:numCache>
            </c:numRef>
          </c:val>
        </c:ser>
        <c:ser>
          <c:idx val="4"/>
          <c:order val="4"/>
          <c:tx>
            <c:strRef>
              <c:f>KU5_dovCZ!$G$21</c:f>
              <c:strCache>
                <c:ptCount val="1"/>
                <c:pt idx="0">
                  <c:v>Turistická uzavřená obuv</c:v>
                </c:pt>
              </c:strCache>
            </c:strRef>
          </c:tx>
          <c:spPr>
            <a:solidFill>
              <a:srgbClr val="7391AD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KU5_dovCZ!$B$22:$B$26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KU5_dovCZ!$G$22:$G$26</c:f>
              <c:numCache>
                <c:formatCode>0</c:formatCode>
                <c:ptCount val="5"/>
                <c:pt idx="0">
                  <c:v>6.7196524580710637</c:v>
                </c:pt>
                <c:pt idx="1">
                  <c:v>11.655952377115394</c:v>
                </c:pt>
                <c:pt idx="2">
                  <c:v>1.5778545165097408</c:v>
                </c:pt>
                <c:pt idx="3">
                  <c:v>0</c:v>
                </c:pt>
                <c:pt idx="4">
                  <c:v>11.337629301077722</c:v>
                </c:pt>
              </c:numCache>
            </c:numRef>
          </c:val>
        </c:ser>
        <c:ser>
          <c:idx val="5"/>
          <c:order val="5"/>
          <c:tx>
            <c:strRef>
              <c:f>KU5_dovCZ!$H$21</c:f>
              <c:strCache>
                <c:ptCount val="1"/>
                <c:pt idx="0">
                  <c:v>Jiná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KU5_dovCZ!$B$22:$B$26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KU5_dovCZ!$H$22:$H$26</c:f>
              <c:numCache>
                <c:formatCode>0</c:formatCode>
                <c:ptCount val="5"/>
                <c:pt idx="0">
                  <c:v>3.4531374490168409</c:v>
                </c:pt>
                <c:pt idx="1">
                  <c:v>0.98406283577992748</c:v>
                </c:pt>
                <c:pt idx="2">
                  <c:v>2.8343926496832763</c:v>
                </c:pt>
                <c:pt idx="3">
                  <c:v>5.0592540391534939</c:v>
                </c:pt>
                <c:pt idx="4">
                  <c:v>9.1025200426250468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0497968"/>
        <c:axId val="250490912"/>
      </c:barChart>
      <c:catAx>
        <c:axId val="25049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50490912"/>
        <c:crosses val="autoZero"/>
        <c:auto val="1"/>
        <c:lblAlgn val="ctr"/>
        <c:lblOffset val="100"/>
        <c:noMultiLvlLbl val="0"/>
      </c:catAx>
      <c:valAx>
        <c:axId val="2504909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50497968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50883108361454821"/>
          <c:y val="6.4657219009163047E-2"/>
          <c:w val="0.16116068824730242"/>
          <c:h val="0.8309720839576023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6209274754493808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PL1A!$C$16</c:f>
              <c:strCache>
                <c:ptCount val="1"/>
                <c:pt idx="0">
                  <c:v>Jednodílné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PL1A!$B$17:$B$18</c:f>
              <c:strCache>
                <c:ptCount val="2"/>
                <c:pt idx="0">
                  <c:v>Ženy ČR</c:v>
                </c:pt>
                <c:pt idx="1">
                  <c:v>Ženy SR</c:v>
                </c:pt>
              </c:strCache>
            </c:strRef>
          </c:cat>
          <c:val>
            <c:numRef>
              <c:f>PL1A!$C$17:$C$18</c:f>
              <c:numCache>
                <c:formatCode>0</c:formatCode>
                <c:ptCount val="2"/>
                <c:pt idx="0">
                  <c:v>17.364061209264211</c:v>
                </c:pt>
                <c:pt idx="1">
                  <c:v>14.095772010585328</c:v>
                </c:pt>
              </c:numCache>
            </c:numRef>
          </c:val>
        </c:ser>
        <c:ser>
          <c:idx val="1"/>
          <c:order val="1"/>
          <c:tx>
            <c:strRef>
              <c:f>PL1A!$D$16</c:f>
              <c:strCache>
                <c:ptCount val="1"/>
                <c:pt idx="0">
                  <c:v>Dvoudílné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PL1A!$B$17:$B$18</c:f>
              <c:strCache>
                <c:ptCount val="2"/>
                <c:pt idx="0">
                  <c:v>Ženy ČR</c:v>
                </c:pt>
                <c:pt idx="1">
                  <c:v>Ženy SR</c:v>
                </c:pt>
              </c:strCache>
            </c:strRef>
          </c:cat>
          <c:val>
            <c:numRef>
              <c:f>PL1A!$D$17:$D$18</c:f>
              <c:numCache>
                <c:formatCode>0</c:formatCode>
                <c:ptCount val="2"/>
                <c:pt idx="0">
                  <c:v>69.535546368018458</c:v>
                </c:pt>
                <c:pt idx="1">
                  <c:v>70.81868763295725</c:v>
                </c:pt>
              </c:numCache>
            </c:numRef>
          </c:val>
        </c:ser>
        <c:ser>
          <c:idx val="2"/>
          <c:order val="2"/>
          <c:tx>
            <c:strRef>
              <c:f>PL1A!$E$16</c:f>
              <c:strCache>
                <c:ptCount val="1"/>
                <c:pt idx="0">
                  <c:v>Oboje typy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PL1A!$B$17:$B$18</c:f>
              <c:strCache>
                <c:ptCount val="2"/>
                <c:pt idx="0">
                  <c:v>Ženy ČR</c:v>
                </c:pt>
                <c:pt idx="1">
                  <c:v>Ženy SR</c:v>
                </c:pt>
              </c:strCache>
            </c:strRef>
          </c:cat>
          <c:val>
            <c:numRef>
              <c:f>PL1A!$E$17:$E$18</c:f>
              <c:numCache>
                <c:formatCode>0</c:formatCode>
                <c:ptCount val="2"/>
                <c:pt idx="0">
                  <c:v>10.332763711267793</c:v>
                </c:pt>
                <c:pt idx="1">
                  <c:v>12.368476955792593</c:v>
                </c:pt>
              </c:numCache>
            </c:numRef>
          </c:val>
        </c:ser>
        <c:ser>
          <c:idx val="3"/>
          <c:order val="3"/>
          <c:tx>
            <c:strRef>
              <c:f>PL1A!$F$16</c:f>
              <c:strCache>
                <c:ptCount val="1"/>
                <c:pt idx="0">
                  <c:v>Žádné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PL1A!$B$17:$B$18</c:f>
              <c:strCache>
                <c:ptCount val="2"/>
                <c:pt idx="0">
                  <c:v>Ženy ČR</c:v>
                </c:pt>
                <c:pt idx="1">
                  <c:v>Ženy SR</c:v>
                </c:pt>
              </c:strCache>
            </c:strRef>
          </c:cat>
          <c:val>
            <c:numRef>
              <c:f>PL1A!$F$17:$F$18</c:f>
              <c:numCache>
                <c:formatCode>0</c:formatCode>
                <c:ptCount val="2"/>
                <c:pt idx="0">
                  <c:v>2.7676287114495421</c:v>
                </c:pt>
                <c:pt idx="1">
                  <c:v>2.7170634006648227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0492088"/>
        <c:axId val="250492480"/>
      </c:barChart>
      <c:catAx>
        <c:axId val="250492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250492480"/>
        <c:crosses val="autoZero"/>
        <c:auto val="1"/>
        <c:lblAlgn val="ctr"/>
        <c:lblOffset val="100"/>
        <c:noMultiLvlLbl val="0"/>
      </c:catAx>
      <c:valAx>
        <c:axId val="2504924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50492088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0936018414364868"/>
          <c:y val="7.7325472366250175E-2"/>
          <c:w val="0.16116068824730242"/>
          <c:h val="0.8309720839576023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'KU6'!$B$28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'KU6'!$C$23:$AE$23</c:f>
              <c:strCache>
                <c:ptCount val="29"/>
                <c:pt idx="0">
                  <c:v>Něco jiného</c:v>
                </c:pt>
                <c:pt idx="1">
                  <c:v>Deník</c:v>
                </c:pt>
                <c:pt idx="2">
                  <c:v>Samostatný MP3 přehrávač, iPod</c:v>
                </c:pt>
                <c:pt idx="3">
                  <c:v>Starší dioptrické brýle</c:v>
                </c:pt>
                <c:pt idx="4">
                  <c:v>Fén</c:v>
                </c:pt>
                <c:pt idx="5">
                  <c:v>Antikoncepce</c:v>
                </c:pt>
                <c:pt idx="6">
                  <c:v>Alkohol</c:v>
                </c:pt>
                <c:pt idx="7">
                  <c:v>Tablet, čtečku</c:v>
                </c:pt>
                <c:pt idx="8">
                  <c:v>Cigarety</c:v>
                </c:pt>
                <c:pt idx="9">
                  <c:v>Papírovou mapu, průvodce</c:v>
                </c:pt>
                <c:pt idx="10">
                  <c:v>Dekorativní kosmetika, makeup</c:v>
                </c:pt>
                <c:pt idx="11">
                  <c:v>Léky na alergii</c:v>
                </c:pt>
                <c:pt idx="12">
                  <c:v>Společenské hry</c:v>
                </c:pt>
                <c:pt idx="13">
                  <c:v>Časopis</c:v>
                </c:pt>
                <c:pt idx="14">
                  <c:v>Antibakteriální gel, vlhčené ubrousky</c:v>
                </c:pt>
                <c:pt idx="15">
                  <c:v>Pleťová kosmetika</c:v>
                </c:pt>
                <c:pt idx="16">
                  <c:v>Vlastní toaletní papír</c:v>
                </c:pt>
                <c:pt idx="17">
                  <c:v>Léky na průjem</c:v>
                </c:pt>
                <c:pt idx="18">
                  <c:v>Kniha</c:v>
                </c:pt>
                <c:pt idx="19">
                  <c:v>Tělová kosmetika</c:v>
                </c:pt>
                <c:pt idx="20">
                  <c:v>Fotoaparát</c:v>
                </c:pt>
                <c:pt idx="21">
                  <c:v>Léky na bolest</c:v>
                </c:pt>
                <c:pt idx="22">
                  <c:v>Náplast, obvaz</c:v>
                </c:pt>
                <c:pt idx="23">
                  <c:v>Papírové kapesníky</c:v>
                </c:pt>
                <c:pt idx="24">
                  <c:v>Vlastní ručník</c:v>
                </c:pt>
                <c:pt idx="25">
                  <c:v>Sluneční brýle</c:v>
                </c:pt>
                <c:pt idx="26">
                  <c:v>Opalovací krém</c:v>
                </c:pt>
                <c:pt idx="27">
                  <c:v>Osobní hygiena</c:v>
                </c:pt>
                <c:pt idx="28">
                  <c:v>Mobil</c:v>
                </c:pt>
              </c:strCache>
            </c:strRef>
          </c:cat>
          <c:val>
            <c:numRef>
              <c:f>'KU6'!$C$28:$AE$28</c:f>
              <c:numCache>
                <c:formatCode>0</c:formatCode>
                <c:ptCount val="29"/>
                <c:pt idx="0">
                  <c:v>4.7874741828015202</c:v>
                </c:pt>
                <c:pt idx="1">
                  <c:v>6.462822233014677</c:v>
                </c:pt>
                <c:pt idx="2">
                  <c:v>15.267987476666498</c:v>
                </c:pt>
                <c:pt idx="3">
                  <c:v>14.1284914176491</c:v>
                </c:pt>
                <c:pt idx="4">
                  <c:v>23.284047622695521</c:v>
                </c:pt>
                <c:pt idx="5">
                  <c:v>15.389124436720181</c:v>
                </c:pt>
                <c:pt idx="6">
                  <c:v>14.034046045474563</c:v>
                </c:pt>
                <c:pt idx="7">
                  <c:v>23.167124798022204</c:v>
                </c:pt>
                <c:pt idx="8">
                  <c:v>18.234137037455955</c:v>
                </c:pt>
                <c:pt idx="9">
                  <c:v>21.045551432138982</c:v>
                </c:pt>
                <c:pt idx="10">
                  <c:v>66.6108112238134</c:v>
                </c:pt>
                <c:pt idx="11">
                  <c:v>47.954636732086122</c:v>
                </c:pt>
                <c:pt idx="12">
                  <c:v>36.889243973881555</c:v>
                </c:pt>
                <c:pt idx="13">
                  <c:v>42.879933724179878</c:v>
                </c:pt>
                <c:pt idx="14">
                  <c:v>59.898761263439596</c:v>
                </c:pt>
                <c:pt idx="15">
                  <c:v>82.350279432849888</c:v>
                </c:pt>
                <c:pt idx="16">
                  <c:v>36.058613685808922</c:v>
                </c:pt>
                <c:pt idx="17">
                  <c:v>56.747197861926935</c:v>
                </c:pt>
                <c:pt idx="18">
                  <c:v>61.313808021818026</c:v>
                </c:pt>
                <c:pt idx="19">
                  <c:v>85.935369658065028</c:v>
                </c:pt>
                <c:pt idx="20">
                  <c:v>77.351115626401679</c:v>
                </c:pt>
                <c:pt idx="21">
                  <c:v>86.110494355145079</c:v>
                </c:pt>
                <c:pt idx="22">
                  <c:v>78.79424295475998</c:v>
                </c:pt>
                <c:pt idx="23">
                  <c:v>85.523111164325144</c:v>
                </c:pt>
                <c:pt idx="24">
                  <c:v>84.467402717961903</c:v>
                </c:pt>
                <c:pt idx="25">
                  <c:v>93.105181492618058</c:v>
                </c:pt>
                <c:pt idx="26">
                  <c:v>92.974265572032991</c:v>
                </c:pt>
                <c:pt idx="27">
                  <c:v>94.040820534229269</c:v>
                </c:pt>
                <c:pt idx="28">
                  <c:v>97.153551228085306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8411904"/>
        <c:axId val="248412688"/>
      </c:barChart>
      <c:catAx>
        <c:axId val="248411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48412688"/>
        <c:crosses val="autoZero"/>
        <c:auto val="1"/>
        <c:lblAlgn val="ctr"/>
        <c:lblOffset val="100"/>
        <c:noMultiLvlLbl val="0"/>
      </c:catAx>
      <c:valAx>
        <c:axId val="248412688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84119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6209274754493808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PL1B!$C$16</c:f>
              <c:strCache>
                <c:ptCount val="1"/>
                <c:pt idx="0">
                  <c:v>Ve střihu „trenky“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PL1B!$B$17:$B$18</c:f>
              <c:strCache>
                <c:ptCount val="2"/>
                <c:pt idx="0">
                  <c:v>Muži ČR</c:v>
                </c:pt>
                <c:pt idx="1">
                  <c:v>Muži SR</c:v>
                </c:pt>
              </c:strCache>
            </c:strRef>
          </c:cat>
          <c:val>
            <c:numRef>
              <c:f>PL1B!$C$17:$C$18</c:f>
              <c:numCache>
                <c:formatCode>0</c:formatCode>
                <c:ptCount val="2"/>
                <c:pt idx="0">
                  <c:v>68.631198166909343</c:v>
                </c:pt>
                <c:pt idx="1">
                  <c:v>62.395461367943838</c:v>
                </c:pt>
              </c:numCache>
            </c:numRef>
          </c:val>
        </c:ser>
        <c:ser>
          <c:idx val="1"/>
          <c:order val="1"/>
          <c:tx>
            <c:strRef>
              <c:f>PL1B!$D$16</c:f>
              <c:strCache>
                <c:ptCount val="1"/>
                <c:pt idx="0">
                  <c:v>Ve střihu „slipy“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PL1B!$B$17:$B$18</c:f>
              <c:strCache>
                <c:ptCount val="2"/>
                <c:pt idx="0">
                  <c:v>Muži ČR</c:v>
                </c:pt>
                <c:pt idx="1">
                  <c:v>Muži SR</c:v>
                </c:pt>
              </c:strCache>
            </c:strRef>
          </c:cat>
          <c:val>
            <c:numRef>
              <c:f>PL1B!$D$17:$D$18</c:f>
              <c:numCache>
                <c:formatCode>0</c:formatCode>
                <c:ptCount val="2"/>
                <c:pt idx="0">
                  <c:v>21.654081385663236</c:v>
                </c:pt>
                <c:pt idx="1">
                  <c:v>18.71637525559332</c:v>
                </c:pt>
              </c:numCache>
            </c:numRef>
          </c:val>
        </c:ser>
        <c:ser>
          <c:idx val="2"/>
          <c:order val="2"/>
          <c:tx>
            <c:strRef>
              <c:f>PL1B!$E$16</c:f>
              <c:strCache>
                <c:ptCount val="1"/>
                <c:pt idx="0">
                  <c:v>Oboje typy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PL1B!$B$17:$B$18</c:f>
              <c:strCache>
                <c:ptCount val="2"/>
                <c:pt idx="0">
                  <c:v>Muži ČR</c:v>
                </c:pt>
                <c:pt idx="1">
                  <c:v>Muži SR</c:v>
                </c:pt>
              </c:strCache>
            </c:strRef>
          </c:cat>
          <c:val>
            <c:numRef>
              <c:f>PL1B!$E$17:$E$18</c:f>
              <c:numCache>
                <c:formatCode>0</c:formatCode>
                <c:ptCount val="2"/>
                <c:pt idx="0">
                  <c:v>6.1613341500834471</c:v>
                </c:pt>
                <c:pt idx="1">
                  <c:v>12.724824637668371</c:v>
                </c:pt>
              </c:numCache>
            </c:numRef>
          </c:val>
        </c:ser>
        <c:ser>
          <c:idx val="3"/>
          <c:order val="3"/>
          <c:tx>
            <c:strRef>
              <c:f>PL1B!$F$16</c:f>
              <c:strCache>
                <c:ptCount val="1"/>
                <c:pt idx="0">
                  <c:v>Žádné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PL1B!$B$17:$B$18</c:f>
              <c:strCache>
                <c:ptCount val="2"/>
                <c:pt idx="0">
                  <c:v>Muži ČR</c:v>
                </c:pt>
                <c:pt idx="1">
                  <c:v>Muži SR</c:v>
                </c:pt>
              </c:strCache>
            </c:strRef>
          </c:cat>
          <c:val>
            <c:numRef>
              <c:f>PL1B!$F$17:$F$18</c:f>
              <c:numCache>
                <c:formatCode>0</c:formatCode>
                <c:ptCount val="2"/>
                <c:pt idx="0">
                  <c:v>3.5533862973439536</c:v>
                </c:pt>
                <c:pt idx="1">
                  <c:v>6.1633387387944518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0493656"/>
        <c:axId val="330897400"/>
      </c:barChart>
      <c:catAx>
        <c:axId val="250493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330897400"/>
        <c:crosses val="autoZero"/>
        <c:auto val="1"/>
        <c:lblAlgn val="ctr"/>
        <c:lblOffset val="100"/>
        <c:noMultiLvlLbl val="0"/>
      </c:catAx>
      <c:valAx>
        <c:axId val="3308974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50493656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0936018414364868"/>
          <c:y val="7.7325472366250175E-2"/>
          <c:w val="0.16116068824730242"/>
          <c:h val="0.8309720839576023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4952661125692621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PL1B_dovCZ!$C$21</c:f>
              <c:strCache>
                <c:ptCount val="1"/>
                <c:pt idx="0">
                  <c:v>Ve střihu „trenky“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PL1B_dovCZ!$B$22:$B$26</c:f>
              <c:strCache>
                <c:ptCount val="5"/>
                <c:pt idx="0">
                  <c:v>Muži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PL1B_dovCZ!$C$22:$C$26</c:f>
              <c:numCache>
                <c:formatCode>0</c:formatCode>
                <c:ptCount val="5"/>
                <c:pt idx="0">
                  <c:v>68.631198166909343</c:v>
                </c:pt>
                <c:pt idx="1">
                  <c:v>66.998915613992622</c:v>
                </c:pt>
                <c:pt idx="2">
                  <c:v>76.349101258232096</c:v>
                </c:pt>
                <c:pt idx="3">
                  <c:v>68.429896758866917</c:v>
                </c:pt>
                <c:pt idx="4">
                  <c:v>51.313118004885325</c:v>
                </c:pt>
              </c:numCache>
            </c:numRef>
          </c:val>
        </c:ser>
        <c:ser>
          <c:idx val="1"/>
          <c:order val="1"/>
          <c:tx>
            <c:strRef>
              <c:f>PL1B_dovCZ!$D$21</c:f>
              <c:strCache>
                <c:ptCount val="1"/>
                <c:pt idx="0">
                  <c:v>Ve střihu „slipy“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PL1B_dovCZ!$B$22:$B$26</c:f>
              <c:strCache>
                <c:ptCount val="5"/>
                <c:pt idx="0">
                  <c:v>Muži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PL1B_dovCZ!$D$22:$D$26</c:f>
              <c:numCache>
                <c:formatCode>0</c:formatCode>
                <c:ptCount val="5"/>
                <c:pt idx="0">
                  <c:v>21.654081385663236</c:v>
                </c:pt>
                <c:pt idx="1">
                  <c:v>20.639040266056234</c:v>
                </c:pt>
                <c:pt idx="2">
                  <c:v>13.48027809750984</c:v>
                </c:pt>
                <c:pt idx="3">
                  <c:v>23.830696282774074</c:v>
                </c:pt>
                <c:pt idx="4">
                  <c:v>44.310568473607589</c:v>
                </c:pt>
              </c:numCache>
            </c:numRef>
          </c:val>
        </c:ser>
        <c:ser>
          <c:idx val="2"/>
          <c:order val="2"/>
          <c:tx>
            <c:strRef>
              <c:f>PL1B_dovCZ!$E$21</c:f>
              <c:strCache>
                <c:ptCount val="1"/>
                <c:pt idx="0">
                  <c:v>Oboje typy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PL1B_dovCZ!$B$22:$B$26</c:f>
              <c:strCache>
                <c:ptCount val="5"/>
                <c:pt idx="0">
                  <c:v>Muži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PL1B_dovCZ!$E$22:$E$26</c:f>
              <c:numCache>
                <c:formatCode>0</c:formatCode>
                <c:ptCount val="5"/>
                <c:pt idx="0">
                  <c:v>6.1613341500834471</c:v>
                </c:pt>
                <c:pt idx="1">
                  <c:v>6.9286995254215684</c:v>
                </c:pt>
                <c:pt idx="2">
                  <c:v>7.6903290032893032</c:v>
                </c:pt>
                <c:pt idx="3">
                  <c:v>7.7394069583590266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PL1B_dovCZ!$F$21</c:f>
              <c:strCache>
                <c:ptCount val="1"/>
                <c:pt idx="0">
                  <c:v>Žádné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PL1B_dovCZ!$B$22:$B$26</c:f>
              <c:strCache>
                <c:ptCount val="5"/>
                <c:pt idx="0">
                  <c:v>Muži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PL1B_dovCZ!$F$22:$F$26</c:f>
              <c:numCache>
                <c:formatCode>0</c:formatCode>
                <c:ptCount val="5"/>
                <c:pt idx="0">
                  <c:v>3.5533862973439536</c:v>
                </c:pt>
                <c:pt idx="1">
                  <c:v>5.4333445945295624</c:v>
                </c:pt>
                <c:pt idx="2">
                  <c:v>2.4802916409687561</c:v>
                </c:pt>
                <c:pt idx="3">
                  <c:v>0</c:v>
                </c:pt>
                <c:pt idx="4">
                  <c:v>4.3763135215070994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0901712"/>
        <c:axId val="330900928"/>
      </c:barChart>
      <c:catAx>
        <c:axId val="33090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330900928"/>
        <c:crosses val="autoZero"/>
        <c:auto val="1"/>
        <c:lblAlgn val="ctr"/>
        <c:lblOffset val="100"/>
        <c:noMultiLvlLbl val="0"/>
      </c:catAx>
      <c:valAx>
        <c:axId val="3309009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090171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48940477914953417"/>
          <c:y val="6.4657219009163047E-2"/>
          <c:w val="0.16116068824730242"/>
          <c:h val="0.8309720839576023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4952661125692621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PL1A_dovCZ!$C$21</c:f>
              <c:strCache>
                <c:ptCount val="1"/>
                <c:pt idx="0">
                  <c:v>Jednodílné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PL1A_dovCZ!$B$22:$B$26</c:f>
              <c:strCache>
                <c:ptCount val="5"/>
                <c:pt idx="0">
                  <c:v>Ženy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PL1A_dovCZ!$C$22:$C$26</c:f>
              <c:numCache>
                <c:formatCode>0</c:formatCode>
                <c:ptCount val="5"/>
                <c:pt idx="0">
                  <c:v>17.364061209264211</c:v>
                </c:pt>
                <c:pt idx="1">
                  <c:v>16.853833643334291</c:v>
                </c:pt>
                <c:pt idx="2">
                  <c:v>3.6962224404787589</c:v>
                </c:pt>
                <c:pt idx="3">
                  <c:v>18.854439406162811</c:v>
                </c:pt>
                <c:pt idx="4">
                  <c:v>20.307756861441963</c:v>
                </c:pt>
              </c:numCache>
            </c:numRef>
          </c:val>
        </c:ser>
        <c:ser>
          <c:idx val="1"/>
          <c:order val="1"/>
          <c:tx>
            <c:strRef>
              <c:f>PL1A_dovCZ!$D$21</c:f>
              <c:strCache>
                <c:ptCount val="1"/>
                <c:pt idx="0">
                  <c:v>Dvoudílné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PL1A_dovCZ!$B$22:$B$26</c:f>
              <c:strCache>
                <c:ptCount val="5"/>
                <c:pt idx="0">
                  <c:v>Ženy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PL1A_dovCZ!$D$22:$D$26</c:f>
              <c:numCache>
                <c:formatCode>0</c:formatCode>
                <c:ptCount val="5"/>
                <c:pt idx="0">
                  <c:v>69.535546368018458</c:v>
                </c:pt>
                <c:pt idx="1">
                  <c:v>66.554340250161999</c:v>
                </c:pt>
                <c:pt idx="2">
                  <c:v>88.207109315912064</c:v>
                </c:pt>
                <c:pt idx="3">
                  <c:v>68.972411810404495</c:v>
                </c:pt>
                <c:pt idx="4">
                  <c:v>71.415469482105607</c:v>
                </c:pt>
              </c:numCache>
            </c:numRef>
          </c:val>
        </c:ser>
        <c:ser>
          <c:idx val="2"/>
          <c:order val="2"/>
          <c:tx>
            <c:strRef>
              <c:f>PL1A_dovCZ!$E$21</c:f>
              <c:strCache>
                <c:ptCount val="1"/>
                <c:pt idx="0">
                  <c:v>Oboje typy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PL1A_dovCZ!$B$22:$B$26</c:f>
              <c:strCache>
                <c:ptCount val="5"/>
                <c:pt idx="0">
                  <c:v>Ženy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PL1A_dovCZ!$E$22:$E$26</c:f>
              <c:numCache>
                <c:formatCode>0</c:formatCode>
                <c:ptCount val="5"/>
                <c:pt idx="0">
                  <c:v>10.332763711267793</c:v>
                </c:pt>
                <c:pt idx="1">
                  <c:v>13.029644979322763</c:v>
                </c:pt>
                <c:pt idx="2">
                  <c:v>8.0966682436091819</c:v>
                </c:pt>
                <c:pt idx="3">
                  <c:v>12.173148783432698</c:v>
                </c:pt>
                <c:pt idx="4">
                  <c:v>4.2382623432675288</c:v>
                </c:pt>
              </c:numCache>
            </c:numRef>
          </c:val>
        </c:ser>
        <c:ser>
          <c:idx val="3"/>
          <c:order val="3"/>
          <c:tx>
            <c:strRef>
              <c:f>PL1A_dovCZ!$F$21</c:f>
              <c:strCache>
                <c:ptCount val="1"/>
                <c:pt idx="0">
                  <c:v>Žádné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PL1A_dovCZ!$B$22:$B$26</c:f>
              <c:strCache>
                <c:ptCount val="5"/>
                <c:pt idx="0">
                  <c:v>Ženy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PL1A_dovCZ!$F$22:$F$26</c:f>
              <c:numCache>
                <c:formatCode>0</c:formatCode>
                <c:ptCount val="5"/>
                <c:pt idx="0">
                  <c:v>2.7676287114495421</c:v>
                </c:pt>
                <c:pt idx="1">
                  <c:v>3.5621811271809363</c:v>
                </c:pt>
                <c:pt idx="2">
                  <c:v>0</c:v>
                </c:pt>
                <c:pt idx="3">
                  <c:v>0</c:v>
                </c:pt>
                <c:pt idx="4">
                  <c:v>4.0385113131849071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0902104"/>
        <c:axId val="330899360"/>
      </c:barChart>
      <c:catAx>
        <c:axId val="33090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330899360"/>
        <c:crosses val="autoZero"/>
        <c:auto val="1"/>
        <c:lblAlgn val="ctr"/>
        <c:lblOffset val="100"/>
        <c:noMultiLvlLbl val="0"/>
      </c:catAx>
      <c:valAx>
        <c:axId val="3308993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0902104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47774898841656083"/>
          <c:y val="6.4657219009163047E-2"/>
          <c:w val="0.16116068824730242"/>
          <c:h val="0.8309720839576023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6209274754493808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'PL2'!$C$20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'PL2'!$B$21:$B$26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'PL2'!$C$21:$C$26</c:f>
              <c:numCache>
                <c:formatCode>0</c:formatCode>
                <c:ptCount val="6"/>
                <c:pt idx="0">
                  <c:v>22.789829257479042</c:v>
                </c:pt>
                <c:pt idx="1">
                  <c:v>26.075507327583459</c:v>
                </c:pt>
                <c:pt idx="2">
                  <c:v>19.595911419723748</c:v>
                </c:pt>
                <c:pt idx="3">
                  <c:v>23.15567848888923</c:v>
                </c:pt>
                <c:pt idx="4">
                  <c:v>31.894993242238023</c:v>
                </c:pt>
                <c:pt idx="5">
                  <c:v>13.934815141330262</c:v>
                </c:pt>
              </c:numCache>
            </c:numRef>
          </c:val>
        </c:ser>
        <c:ser>
          <c:idx val="1"/>
          <c:order val="1"/>
          <c:tx>
            <c:strRef>
              <c:f>'PL2'!$D$20</c:f>
              <c:strCache>
                <c:ptCount val="1"/>
                <c:pt idx="0">
                  <c:v>Ne, i když jiné oblečení přes internet nakupuji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'PL2'!$B$21:$B$26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'PL2'!$D$21:$D$26</c:f>
              <c:numCache>
                <c:formatCode>0</c:formatCode>
                <c:ptCount val="6"/>
                <c:pt idx="0">
                  <c:v>49.310318401795818</c:v>
                </c:pt>
                <c:pt idx="1">
                  <c:v>54.74728033348709</c:v>
                </c:pt>
                <c:pt idx="2">
                  <c:v>44.025196327656282</c:v>
                </c:pt>
                <c:pt idx="3">
                  <c:v>47.440663425647308</c:v>
                </c:pt>
                <c:pt idx="4">
                  <c:v>52.988882104844137</c:v>
                </c:pt>
                <c:pt idx="5">
                  <c:v>41.58673005591212</c:v>
                </c:pt>
              </c:numCache>
            </c:numRef>
          </c:val>
        </c:ser>
        <c:ser>
          <c:idx val="2"/>
          <c:order val="2"/>
          <c:tx>
            <c:strRef>
              <c:f>'PL2'!$E$20</c:f>
              <c:strCache>
                <c:ptCount val="1"/>
                <c:pt idx="0">
                  <c:v>Ne, oblečení přes internet vůbec nenakupuji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'PL2'!$B$21:$B$26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'PL2'!$E$21:$E$26</c:f>
              <c:numCache>
                <c:formatCode>0</c:formatCode>
                <c:ptCount val="6"/>
                <c:pt idx="0">
                  <c:v>27.899852340725133</c:v>
                </c:pt>
                <c:pt idx="1">
                  <c:v>19.177212338929447</c:v>
                </c:pt>
                <c:pt idx="2">
                  <c:v>36.378892252619956</c:v>
                </c:pt>
                <c:pt idx="3">
                  <c:v>29.403658085463469</c:v>
                </c:pt>
                <c:pt idx="4">
                  <c:v>15.116124652917859</c:v>
                </c:pt>
                <c:pt idx="5">
                  <c:v>44.478454802757625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0901320"/>
        <c:axId val="330898576"/>
      </c:barChart>
      <c:catAx>
        <c:axId val="33090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330898576"/>
        <c:crosses val="autoZero"/>
        <c:auto val="1"/>
        <c:lblAlgn val="ctr"/>
        <c:lblOffset val="100"/>
        <c:noMultiLvlLbl val="0"/>
      </c:catAx>
      <c:valAx>
        <c:axId val="3308985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0901320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0936018414364868"/>
          <c:y val="7.7325472366250175E-2"/>
          <c:w val="0.17571095279756696"/>
          <c:h val="0.8689768440288637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6209274754493808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'PL3'!$C$20</c:f>
              <c:strCache>
                <c:ptCount val="1"/>
                <c:pt idx="0">
                  <c:v>Určitě ano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'PL3'!$B$21:$B$26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'PL3'!$C$21:$C$26</c:f>
              <c:numCache>
                <c:formatCode>0</c:formatCode>
                <c:ptCount val="6"/>
                <c:pt idx="0">
                  <c:v>6.9261752973180046</c:v>
                </c:pt>
                <c:pt idx="1">
                  <c:v>9.4162079933859513</c:v>
                </c:pt>
                <c:pt idx="2">
                  <c:v>4.7007449814710123</c:v>
                </c:pt>
                <c:pt idx="3">
                  <c:v>9.1886673220267188</c:v>
                </c:pt>
                <c:pt idx="4">
                  <c:v>7.1746197382673893</c:v>
                </c:pt>
                <c:pt idx="5">
                  <c:v>10.870239317802463</c:v>
                </c:pt>
              </c:numCache>
            </c:numRef>
          </c:val>
        </c:ser>
        <c:ser>
          <c:idx val="1"/>
          <c:order val="1"/>
          <c:tx>
            <c:strRef>
              <c:f>'PL3'!$D$20</c:f>
              <c:strCache>
                <c:ptCount val="1"/>
                <c:pt idx="0">
                  <c:v>Asi ano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'PL3'!$B$21:$B$26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'PL3'!$D$21:$D$26</c:f>
              <c:numCache>
                <c:formatCode>0</c:formatCode>
                <c:ptCount val="6"/>
                <c:pt idx="0">
                  <c:v>40.78988103126423</c:v>
                </c:pt>
                <c:pt idx="1">
                  <c:v>38.243801325488811</c:v>
                </c:pt>
                <c:pt idx="2">
                  <c:v>43.065402542585254</c:v>
                </c:pt>
                <c:pt idx="3">
                  <c:v>34.324091919765657</c:v>
                </c:pt>
                <c:pt idx="4">
                  <c:v>38.055015091574795</c:v>
                </c:pt>
                <c:pt idx="5">
                  <c:v>31.20906327064376</c:v>
                </c:pt>
              </c:numCache>
            </c:numRef>
          </c:val>
        </c:ser>
        <c:ser>
          <c:idx val="2"/>
          <c:order val="2"/>
          <c:tx>
            <c:strRef>
              <c:f>'PL3'!$E$20</c:f>
              <c:strCache>
                <c:ptCount val="1"/>
                <c:pt idx="0">
                  <c:v>Asi ne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'PL3'!$B$21:$B$26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'PL3'!$E$21:$E$26</c:f>
              <c:numCache>
                <c:formatCode>0</c:formatCode>
                <c:ptCount val="6"/>
                <c:pt idx="0">
                  <c:v>31.537233582746111</c:v>
                </c:pt>
                <c:pt idx="1">
                  <c:v>29.284340325889119</c:v>
                </c:pt>
                <c:pt idx="2">
                  <c:v>33.550723991966038</c:v>
                </c:pt>
                <c:pt idx="3">
                  <c:v>36.206933444732009</c:v>
                </c:pt>
                <c:pt idx="4">
                  <c:v>34.26336733539523</c:v>
                </c:pt>
                <c:pt idx="5">
                  <c:v>37.829658929349982</c:v>
                </c:pt>
              </c:numCache>
            </c:numRef>
          </c:val>
        </c:ser>
        <c:ser>
          <c:idx val="3"/>
          <c:order val="3"/>
          <c:tx>
            <c:strRef>
              <c:f>'PL3'!$F$20</c:f>
              <c:strCache>
                <c:ptCount val="1"/>
                <c:pt idx="0">
                  <c:v>Určitě ne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'PL3'!$B$21:$B$26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'PL3'!$F$21:$F$26</c:f>
              <c:numCache>
                <c:formatCode>0</c:formatCode>
                <c:ptCount val="6"/>
                <c:pt idx="0">
                  <c:v>20.746710088671655</c:v>
                </c:pt>
                <c:pt idx="1">
                  <c:v>23.055650355236111</c:v>
                </c:pt>
                <c:pt idx="2">
                  <c:v>18.683128483977697</c:v>
                </c:pt>
                <c:pt idx="3">
                  <c:v>20.280307313475607</c:v>
                </c:pt>
                <c:pt idx="4">
                  <c:v>20.506997834762579</c:v>
                </c:pt>
                <c:pt idx="5">
                  <c:v>20.091038482203786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0895832"/>
        <c:axId val="330897792"/>
      </c:barChart>
      <c:catAx>
        <c:axId val="33089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330897792"/>
        <c:crosses val="autoZero"/>
        <c:auto val="1"/>
        <c:lblAlgn val="ctr"/>
        <c:lblOffset val="100"/>
        <c:noMultiLvlLbl val="0"/>
      </c:catAx>
      <c:valAx>
        <c:axId val="3308977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089583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159739407574053"/>
          <c:y val="7.7325472366250175E-2"/>
          <c:w val="0.1545469316335458"/>
          <c:h val="0.8309720839576023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4952661125692621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PL3_dovCZ!$C$21</c:f>
              <c:strCache>
                <c:ptCount val="1"/>
                <c:pt idx="0">
                  <c:v>Určitě ano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PL3_dovCZ!$B$22:$B$26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PL3_dovCZ!$C$22:$C$26</c:f>
              <c:numCache>
                <c:formatCode>0</c:formatCode>
                <c:ptCount val="5"/>
                <c:pt idx="0">
                  <c:v>6.9261752973180046</c:v>
                </c:pt>
                <c:pt idx="1">
                  <c:v>4.7947599830333765</c:v>
                </c:pt>
                <c:pt idx="2">
                  <c:v>9.9880891228349444</c:v>
                </c:pt>
                <c:pt idx="3">
                  <c:v>5.2409167283300491</c:v>
                </c:pt>
                <c:pt idx="4">
                  <c:v>4.0359786587023398</c:v>
                </c:pt>
              </c:numCache>
            </c:numRef>
          </c:val>
        </c:ser>
        <c:ser>
          <c:idx val="1"/>
          <c:order val="1"/>
          <c:tx>
            <c:strRef>
              <c:f>PL3_dovCZ!$D$21</c:f>
              <c:strCache>
                <c:ptCount val="1"/>
                <c:pt idx="0">
                  <c:v>Asi ano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PL3_dovCZ!$B$22:$B$26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PL3_dovCZ!$D$22:$D$26</c:f>
              <c:numCache>
                <c:formatCode>0</c:formatCode>
                <c:ptCount val="5"/>
                <c:pt idx="0">
                  <c:v>40.78988103126423</c:v>
                </c:pt>
                <c:pt idx="1">
                  <c:v>37.930466077371591</c:v>
                </c:pt>
                <c:pt idx="2">
                  <c:v>44.295956927629859</c:v>
                </c:pt>
                <c:pt idx="3">
                  <c:v>41.150694283909999</c:v>
                </c:pt>
                <c:pt idx="4">
                  <c:v>49.069310114207418</c:v>
                </c:pt>
              </c:numCache>
            </c:numRef>
          </c:val>
        </c:ser>
        <c:ser>
          <c:idx val="2"/>
          <c:order val="2"/>
          <c:tx>
            <c:strRef>
              <c:f>PL3_dovCZ!$E$21</c:f>
              <c:strCache>
                <c:ptCount val="1"/>
                <c:pt idx="0">
                  <c:v>Asi ne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PL3_dovCZ!$B$22:$B$26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PL3_dovCZ!$E$22:$E$26</c:f>
              <c:numCache>
                <c:formatCode>0</c:formatCode>
                <c:ptCount val="5"/>
                <c:pt idx="0">
                  <c:v>31.537233582746111</c:v>
                </c:pt>
                <c:pt idx="1">
                  <c:v>41.832104523483274</c:v>
                </c:pt>
                <c:pt idx="2">
                  <c:v>34.547838394994102</c:v>
                </c:pt>
                <c:pt idx="3">
                  <c:v>21.77330542085986</c:v>
                </c:pt>
                <c:pt idx="4">
                  <c:v>19.411412338013072</c:v>
                </c:pt>
              </c:numCache>
            </c:numRef>
          </c:val>
        </c:ser>
        <c:ser>
          <c:idx val="3"/>
          <c:order val="3"/>
          <c:tx>
            <c:strRef>
              <c:f>PL3_dovCZ!$F$21</c:f>
              <c:strCache>
                <c:ptCount val="1"/>
                <c:pt idx="0">
                  <c:v>Určitě ne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PL3_dovCZ!$B$22:$B$26</c:f>
              <c:strCache>
                <c:ptCount val="5"/>
                <c:pt idx="0">
                  <c:v>Celkem ČR</c:v>
                </c:pt>
                <c:pt idx="1">
                  <c:v>Dovolená v přírodě</c:v>
                </c:pt>
                <c:pt idx="2">
                  <c:v>Dovolená u moře</c:v>
                </c:pt>
                <c:pt idx="3">
                  <c:v>Dovolená u vody v ČR</c:v>
                </c:pt>
                <c:pt idx="4">
                  <c:v>Dovolená ve městě</c:v>
                </c:pt>
              </c:strCache>
            </c:strRef>
          </c:cat>
          <c:val>
            <c:numRef>
              <c:f>PL3_dovCZ!$F$22:$F$26</c:f>
              <c:numCache>
                <c:formatCode>0</c:formatCode>
                <c:ptCount val="5"/>
                <c:pt idx="0">
                  <c:v>20.746710088671655</c:v>
                </c:pt>
                <c:pt idx="1">
                  <c:v>15.442669416111759</c:v>
                </c:pt>
                <c:pt idx="2">
                  <c:v>11.168115554541085</c:v>
                </c:pt>
                <c:pt idx="3">
                  <c:v>31.835083566900092</c:v>
                </c:pt>
                <c:pt idx="4">
                  <c:v>27.483298889077172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0895048"/>
        <c:axId val="330896224"/>
      </c:barChart>
      <c:catAx>
        <c:axId val="33089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330896224"/>
        <c:crosses val="autoZero"/>
        <c:auto val="1"/>
        <c:lblAlgn val="ctr"/>
        <c:lblOffset val="100"/>
        <c:noMultiLvlLbl val="0"/>
      </c:catAx>
      <c:valAx>
        <c:axId val="3308962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0895048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50883108361454821"/>
          <c:y val="6.4657219009163047E-2"/>
          <c:w val="9.63458734324876E-2"/>
          <c:h val="0.8309720839576023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09474285060199"/>
          <c:y val="2.7446320132492662E-2"/>
          <c:w val="0.29442899183056664"/>
          <c:h val="0.893835441447478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PL4_skala!$C$23</c:f>
              <c:strCache>
                <c:ptCount val="1"/>
                <c:pt idx="0">
                  <c:v>Rozhodně odpovídá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PL4_skala!$B$24:$B$28</c:f>
              <c:strCache>
                <c:ptCount val="5"/>
                <c:pt idx="0">
                  <c:v>Během nákupu plavek mám pocit, že má postava není taková, jakou bych chtěl/a mít</c:v>
                </c:pt>
                <c:pt idx="1">
                  <c:v>Nákup plavek je pro méně příjemný než nákup jiného oblečení</c:v>
                </c:pt>
                <c:pt idx="2">
                  <c:v>Vzhledem k mé postavě volím jiný typ plavek, než se mi nejvíce líbí</c:v>
                </c:pt>
                <c:pt idx="3">
                  <c:v>Plavky si zkouším déle než jiné oblečení</c:v>
                </c:pt>
                <c:pt idx="4">
                  <c:v>Občas si koupím plavky, které mi ne zcela sedí, s cílem do nich zhubnout</c:v>
                </c:pt>
              </c:strCache>
            </c:strRef>
          </c:cat>
          <c:val>
            <c:numRef>
              <c:f>PL4_skala!$C$24:$C$28</c:f>
              <c:numCache>
                <c:formatCode>0</c:formatCode>
                <c:ptCount val="5"/>
                <c:pt idx="0">
                  <c:v>31.067492756571951</c:v>
                </c:pt>
                <c:pt idx="1">
                  <c:v>12.301665673819402</c:v>
                </c:pt>
                <c:pt idx="2">
                  <c:v>14.782391799406525</c:v>
                </c:pt>
                <c:pt idx="3">
                  <c:v>11.018582760739008</c:v>
                </c:pt>
                <c:pt idx="4">
                  <c:v>4.1855217700978686</c:v>
                </c:pt>
              </c:numCache>
            </c:numRef>
          </c:val>
        </c:ser>
        <c:ser>
          <c:idx val="1"/>
          <c:order val="1"/>
          <c:tx>
            <c:strRef>
              <c:f>PL4_skala!$D$23</c:f>
              <c:strCache>
                <c:ptCount val="1"/>
                <c:pt idx="0">
                  <c:v>Spíše odpovídá  </c:v>
                </c:pt>
              </c:strCache>
            </c:strRef>
          </c:tx>
          <c:spPr>
            <a:solidFill>
              <a:srgbClr val="F34E0D"/>
            </a:solidFill>
            <a:ln>
              <a:solidFill>
                <a:srgbClr val="F34E0D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PL4_skala!$B$24:$B$28</c:f>
              <c:strCache>
                <c:ptCount val="5"/>
                <c:pt idx="0">
                  <c:v>Během nákupu plavek mám pocit, že má postava není taková, jakou bych chtěl/a mít</c:v>
                </c:pt>
                <c:pt idx="1">
                  <c:v>Nákup plavek je pro méně příjemný než nákup jiného oblečení</c:v>
                </c:pt>
                <c:pt idx="2">
                  <c:v>Vzhledem k mé postavě volím jiný typ plavek, než se mi nejvíce líbí</c:v>
                </c:pt>
                <c:pt idx="3">
                  <c:v>Plavky si zkouším déle než jiné oblečení</c:v>
                </c:pt>
                <c:pt idx="4">
                  <c:v>Občas si koupím plavky, které mi ne zcela sedí, s cílem do nich zhubnout</c:v>
                </c:pt>
              </c:strCache>
            </c:strRef>
          </c:cat>
          <c:val>
            <c:numRef>
              <c:f>PL4_skala!$D$24:$D$28</c:f>
              <c:numCache>
                <c:formatCode>0</c:formatCode>
                <c:ptCount val="5"/>
                <c:pt idx="0">
                  <c:v>34.024622858640626</c:v>
                </c:pt>
                <c:pt idx="1">
                  <c:v>29.178808676039665</c:v>
                </c:pt>
                <c:pt idx="2">
                  <c:v>25.63346873827404</c:v>
                </c:pt>
                <c:pt idx="3">
                  <c:v>22.097081639406507</c:v>
                </c:pt>
                <c:pt idx="4">
                  <c:v>12.048734494469215</c:v>
                </c:pt>
              </c:numCache>
            </c:numRef>
          </c:val>
        </c:ser>
        <c:ser>
          <c:idx val="2"/>
          <c:order val="2"/>
          <c:tx>
            <c:strRef>
              <c:f>PL4_skala!$E$23</c:f>
              <c:strCache>
                <c:ptCount val="1"/>
                <c:pt idx="0">
                  <c:v>Spíše neodpovídá</c:v>
                </c:pt>
              </c:strCache>
            </c:strRef>
          </c:tx>
          <c:spPr>
            <a:solidFill>
              <a:srgbClr val="FFA102"/>
            </a:solidFill>
            <a:ln>
              <a:solidFill>
                <a:srgbClr val="FFA102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PL4_skala!$B$24:$B$28</c:f>
              <c:strCache>
                <c:ptCount val="5"/>
                <c:pt idx="0">
                  <c:v>Během nákupu plavek mám pocit, že má postava není taková, jakou bych chtěl/a mít</c:v>
                </c:pt>
                <c:pt idx="1">
                  <c:v>Nákup plavek je pro méně příjemný než nákup jiného oblečení</c:v>
                </c:pt>
                <c:pt idx="2">
                  <c:v>Vzhledem k mé postavě volím jiný typ plavek, než se mi nejvíce líbí</c:v>
                </c:pt>
                <c:pt idx="3">
                  <c:v>Plavky si zkouším déle než jiné oblečení</c:v>
                </c:pt>
                <c:pt idx="4">
                  <c:v>Občas si koupím plavky, které mi ne zcela sedí, s cílem do nich zhubnout</c:v>
                </c:pt>
              </c:strCache>
            </c:strRef>
          </c:cat>
          <c:val>
            <c:numRef>
              <c:f>PL4_skala!$E$24:$E$28</c:f>
              <c:numCache>
                <c:formatCode>0</c:formatCode>
                <c:ptCount val="5"/>
                <c:pt idx="0">
                  <c:v>21.677976914105997</c:v>
                </c:pt>
                <c:pt idx="1">
                  <c:v>38.775649695564454</c:v>
                </c:pt>
                <c:pt idx="2">
                  <c:v>31.592008544495307</c:v>
                </c:pt>
                <c:pt idx="3">
                  <c:v>40.302690081318879</c:v>
                </c:pt>
                <c:pt idx="4">
                  <c:v>30.298564480231398</c:v>
                </c:pt>
              </c:numCache>
            </c:numRef>
          </c:val>
        </c:ser>
        <c:ser>
          <c:idx val="9"/>
          <c:order val="3"/>
          <c:tx>
            <c:strRef>
              <c:f>PL4_skala!$F$23</c:f>
              <c:strCache>
                <c:ptCount val="1"/>
                <c:pt idx="0">
                  <c:v>Rozhodně neodpovídá</c:v>
                </c:pt>
              </c:strCache>
            </c:strRef>
          </c:tx>
          <c:spPr>
            <a:solidFill>
              <a:srgbClr val="8B8278"/>
            </a:solidFill>
            <a:ln>
              <a:solidFill>
                <a:srgbClr val="8B8278"/>
              </a:solidFill>
            </a:ln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PL4_skala!$B$24:$B$28</c:f>
              <c:strCache>
                <c:ptCount val="5"/>
                <c:pt idx="0">
                  <c:v>Během nákupu plavek mám pocit, že má postava není taková, jakou bych chtěl/a mít</c:v>
                </c:pt>
                <c:pt idx="1">
                  <c:v>Nákup plavek je pro méně příjemný než nákup jiného oblečení</c:v>
                </c:pt>
                <c:pt idx="2">
                  <c:v>Vzhledem k mé postavě volím jiný typ plavek, než se mi nejvíce líbí</c:v>
                </c:pt>
                <c:pt idx="3">
                  <c:v>Plavky si zkouším déle než jiné oblečení</c:v>
                </c:pt>
                <c:pt idx="4">
                  <c:v>Občas si koupím plavky, které mi ne zcela sedí, s cílem do nich zhubnout</c:v>
                </c:pt>
              </c:strCache>
            </c:strRef>
          </c:cat>
          <c:val>
            <c:numRef>
              <c:f>PL4_skala!$F$24:$F$28</c:f>
              <c:numCache>
                <c:formatCode>0</c:formatCode>
                <c:ptCount val="5"/>
                <c:pt idx="0">
                  <c:v>13.229907470681418</c:v>
                </c:pt>
                <c:pt idx="1">
                  <c:v>19.743875954576474</c:v>
                </c:pt>
                <c:pt idx="2">
                  <c:v>27.99213091782412</c:v>
                </c:pt>
                <c:pt idx="3">
                  <c:v>26.581645518535606</c:v>
                </c:pt>
                <c:pt idx="4">
                  <c:v>53.467179255201522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0898968"/>
        <c:axId val="330900144"/>
      </c:barChart>
      <c:catAx>
        <c:axId val="3308989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330900144"/>
        <c:crosses val="autoZero"/>
        <c:auto val="1"/>
        <c:lblAlgn val="ctr"/>
        <c:lblOffset val="100"/>
        <c:noMultiLvlLbl val="0"/>
      </c:catAx>
      <c:valAx>
        <c:axId val="33090014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30898968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16709189291239532"/>
          <c:y val="0.93124819116040813"/>
          <c:w val="0.75642896910613444"/>
          <c:h val="5.1682635229519901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Helvetica"/>
          <a:cs typeface="Helvetica Neue"/>
        </a:defRPr>
      </a:pPr>
      <a:endParaRPr lang="cs-CZ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09474285060199"/>
          <c:y val="2.7446320132492662E-2"/>
          <c:w val="0.30741598574146944"/>
          <c:h val="0.893835441447478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PL4_skala!$M$23</c:f>
              <c:strCache>
                <c:ptCount val="1"/>
                <c:pt idx="0">
                  <c:v>Rozhodně odpovídá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PL4_skala!$L$24:$L$28</c:f>
              <c:strCache>
                <c:ptCount val="5"/>
                <c:pt idx="0">
                  <c:v>Během nákupu plavek mám pocit, že má postava není taková, jakou bych chtěl/a mít</c:v>
                </c:pt>
                <c:pt idx="1">
                  <c:v>Nákup plavek je pro méně příjemný než nákup jiného oblečení</c:v>
                </c:pt>
                <c:pt idx="2">
                  <c:v>Vzhledem k mé postavě volím jiný typ plavek, než se mi nejvíce líbí</c:v>
                </c:pt>
                <c:pt idx="3">
                  <c:v>Plavky si zkouším déle než jiné oblečení</c:v>
                </c:pt>
                <c:pt idx="4">
                  <c:v>Občas si koupím plavky, které mi ne zcela sedí, s cílem do nich zhubnout</c:v>
                </c:pt>
              </c:strCache>
            </c:strRef>
          </c:cat>
          <c:val>
            <c:numRef>
              <c:f>PL4_skala!$M$24:$M$28</c:f>
              <c:numCache>
                <c:formatCode>0</c:formatCode>
                <c:ptCount val="5"/>
                <c:pt idx="0">
                  <c:v>30.080490429370656</c:v>
                </c:pt>
                <c:pt idx="1">
                  <c:v>16.334116782323413</c:v>
                </c:pt>
                <c:pt idx="2">
                  <c:v>16.427081769972222</c:v>
                </c:pt>
                <c:pt idx="3">
                  <c:v>11.558235283605908</c:v>
                </c:pt>
                <c:pt idx="4">
                  <c:v>7.1571741903176225</c:v>
                </c:pt>
              </c:numCache>
            </c:numRef>
          </c:val>
        </c:ser>
        <c:ser>
          <c:idx val="1"/>
          <c:order val="1"/>
          <c:tx>
            <c:strRef>
              <c:f>PL4_skala!$N$23</c:f>
              <c:strCache>
                <c:ptCount val="1"/>
                <c:pt idx="0">
                  <c:v>Spíše odpovídá  </c:v>
                </c:pt>
              </c:strCache>
            </c:strRef>
          </c:tx>
          <c:spPr>
            <a:solidFill>
              <a:srgbClr val="F34E0D"/>
            </a:solidFill>
            <a:ln>
              <a:solidFill>
                <a:srgbClr val="F34E0D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PL4_skala!$L$24:$L$28</c:f>
              <c:strCache>
                <c:ptCount val="5"/>
                <c:pt idx="0">
                  <c:v>Během nákupu plavek mám pocit, že má postava není taková, jakou bych chtěl/a mít</c:v>
                </c:pt>
                <c:pt idx="1">
                  <c:v>Nákup plavek je pro méně příjemný než nákup jiného oblečení</c:v>
                </c:pt>
                <c:pt idx="2">
                  <c:v>Vzhledem k mé postavě volím jiný typ plavek, než se mi nejvíce líbí</c:v>
                </c:pt>
                <c:pt idx="3">
                  <c:v>Plavky si zkouším déle než jiné oblečení</c:v>
                </c:pt>
                <c:pt idx="4">
                  <c:v>Občas si koupím plavky, které mi ne zcela sedí, s cílem do nich zhubnout</c:v>
                </c:pt>
              </c:strCache>
            </c:strRef>
          </c:cat>
          <c:val>
            <c:numRef>
              <c:f>PL4_skala!$N$24:$N$28</c:f>
              <c:numCache>
                <c:formatCode>0</c:formatCode>
                <c:ptCount val="5"/>
                <c:pt idx="0">
                  <c:v>33.31462870378585</c:v>
                </c:pt>
                <c:pt idx="1">
                  <c:v>24.724339687211518</c:v>
                </c:pt>
                <c:pt idx="2">
                  <c:v>24.537681772727833</c:v>
                </c:pt>
                <c:pt idx="3">
                  <c:v>22.119956224516855</c:v>
                </c:pt>
                <c:pt idx="4">
                  <c:v>11.857150038083436</c:v>
                </c:pt>
              </c:numCache>
            </c:numRef>
          </c:val>
        </c:ser>
        <c:ser>
          <c:idx val="2"/>
          <c:order val="2"/>
          <c:tx>
            <c:strRef>
              <c:f>PL4_skala!$O$23</c:f>
              <c:strCache>
                <c:ptCount val="1"/>
                <c:pt idx="0">
                  <c:v>Spíše neodpovídá</c:v>
                </c:pt>
              </c:strCache>
            </c:strRef>
          </c:tx>
          <c:spPr>
            <a:solidFill>
              <a:srgbClr val="FFA102"/>
            </a:solidFill>
            <a:ln>
              <a:solidFill>
                <a:srgbClr val="FFA102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PL4_skala!$L$24:$L$28</c:f>
              <c:strCache>
                <c:ptCount val="5"/>
                <c:pt idx="0">
                  <c:v>Během nákupu plavek mám pocit, že má postava není taková, jakou bych chtěl/a mít</c:v>
                </c:pt>
                <c:pt idx="1">
                  <c:v>Nákup plavek je pro méně příjemný než nákup jiného oblečení</c:v>
                </c:pt>
                <c:pt idx="2">
                  <c:v>Vzhledem k mé postavě volím jiný typ plavek, než se mi nejvíce líbí</c:v>
                </c:pt>
                <c:pt idx="3">
                  <c:v>Plavky si zkouším déle než jiné oblečení</c:v>
                </c:pt>
                <c:pt idx="4">
                  <c:v>Občas si koupím plavky, které mi ne zcela sedí, s cílem do nich zhubnout</c:v>
                </c:pt>
              </c:strCache>
            </c:strRef>
          </c:cat>
          <c:val>
            <c:numRef>
              <c:f>PL4_skala!$O$24:$O$28</c:f>
              <c:numCache>
                <c:formatCode>0</c:formatCode>
                <c:ptCount val="5"/>
                <c:pt idx="0">
                  <c:v>23.40943266893392</c:v>
                </c:pt>
                <c:pt idx="1">
                  <c:v>34.244535855249438</c:v>
                </c:pt>
                <c:pt idx="2">
                  <c:v>30.638800187927352</c:v>
                </c:pt>
                <c:pt idx="3">
                  <c:v>39.310942955616824</c:v>
                </c:pt>
                <c:pt idx="4">
                  <c:v>28.651076898357331</c:v>
                </c:pt>
              </c:numCache>
            </c:numRef>
          </c:val>
        </c:ser>
        <c:ser>
          <c:idx val="9"/>
          <c:order val="3"/>
          <c:tx>
            <c:strRef>
              <c:f>PL4_skala!$P$23</c:f>
              <c:strCache>
                <c:ptCount val="1"/>
                <c:pt idx="0">
                  <c:v>Rozhodně neodpovídá</c:v>
                </c:pt>
              </c:strCache>
            </c:strRef>
          </c:tx>
          <c:spPr>
            <a:solidFill>
              <a:srgbClr val="8B8278"/>
            </a:solidFill>
            <a:ln>
              <a:solidFill>
                <a:srgbClr val="8B8278"/>
              </a:solidFill>
            </a:ln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PL4_skala!$L$24:$L$28</c:f>
              <c:strCache>
                <c:ptCount val="5"/>
                <c:pt idx="0">
                  <c:v>Během nákupu plavek mám pocit, že má postava není taková, jakou bych chtěl/a mít</c:v>
                </c:pt>
                <c:pt idx="1">
                  <c:v>Nákup plavek je pro méně příjemný než nákup jiného oblečení</c:v>
                </c:pt>
                <c:pt idx="2">
                  <c:v>Vzhledem k mé postavě volím jiný typ plavek, než se mi nejvíce líbí</c:v>
                </c:pt>
                <c:pt idx="3">
                  <c:v>Plavky si zkouším déle než jiné oblečení</c:v>
                </c:pt>
                <c:pt idx="4">
                  <c:v>Občas si koupím plavky, které mi ne zcela sedí, s cílem do nich zhubnout</c:v>
                </c:pt>
              </c:strCache>
            </c:strRef>
          </c:cat>
          <c:val>
            <c:numRef>
              <c:f>PL4_skala!$P$24:$P$28</c:f>
              <c:numCache>
                <c:formatCode>0</c:formatCode>
                <c:ptCount val="5"/>
                <c:pt idx="0">
                  <c:v>13.195448197909588</c:v>
                </c:pt>
                <c:pt idx="1">
                  <c:v>24.69700767521563</c:v>
                </c:pt>
                <c:pt idx="2">
                  <c:v>28.396436269372593</c:v>
                </c:pt>
                <c:pt idx="3">
                  <c:v>27.010865536260415</c:v>
                </c:pt>
                <c:pt idx="4">
                  <c:v>52.33459887324161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1743912"/>
        <c:axId val="331740384"/>
      </c:barChart>
      <c:catAx>
        <c:axId val="3317439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crossAx val="331740384"/>
        <c:crosses val="autoZero"/>
        <c:auto val="1"/>
        <c:lblAlgn val="ctr"/>
        <c:lblOffset val="100"/>
        <c:noMultiLvlLbl val="0"/>
      </c:catAx>
      <c:valAx>
        <c:axId val="33174038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3174391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Helvetica"/>
          <a:cs typeface="Helvetica Neue"/>
        </a:defRPr>
      </a:pPr>
      <a:endParaRPr lang="cs-CZ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63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'PL4'!$C$29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'PL4'!$D$23:$H$23</c:f>
              <c:strCache>
                <c:ptCount val="5"/>
                <c:pt idx="0">
                  <c:v>Občas si koupím plavky, které mi ne zcela sedí, s cílem do nich zhubnout</c:v>
                </c:pt>
                <c:pt idx="1">
                  <c:v>Plavky si zkouším déle než jiné oblečení</c:v>
                </c:pt>
                <c:pt idx="2">
                  <c:v>Vzhledem k mé postavě volím jiný typ plavek, než se mi nejvíce líbí</c:v>
                </c:pt>
                <c:pt idx="3">
                  <c:v>Nákup plavek je pro méně příjemný než nákup jiného oblečení</c:v>
                </c:pt>
                <c:pt idx="4">
                  <c:v>Během nákupu plavek mám pocit, že má postava není taková, jakou bych chtěl/a mít</c:v>
                </c:pt>
              </c:strCache>
            </c:strRef>
          </c:cat>
          <c:val>
            <c:numRef>
              <c:f>'PL4'!$D$29:$H$29</c:f>
              <c:numCache>
                <c:formatCode>0</c:formatCode>
                <c:ptCount val="5"/>
                <c:pt idx="0">
                  <c:v>15.296988665146813</c:v>
                </c:pt>
                <c:pt idx="1">
                  <c:v>20.067528292432055</c:v>
                </c:pt>
                <c:pt idx="2">
                  <c:v>25.100101465284354</c:v>
                </c:pt>
                <c:pt idx="3">
                  <c:v>34.641180719854837</c:v>
                </c:pt>
                <c:pt idx="4">
                  <c:v>50.712433865534791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1739992"/>
        <c:axId val="331742344"/>
      </c:barChart>
      <c:catAx>
        <c:axId val="3317399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331742344"/>
        <c:crosses val="autoZero"/>
        <c:auto val="1"/>
        <c:lblAlgn val="ctr"/>
        <c:lblOffset val="100"/>
        <c:noMultiLvlLbl val="0"/>
      </c:catAx>
      <c:valAx>
        <c:axId val="331742344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17399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'PL4'!$C$28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'PL4'!$D$23:$H$23</c:f>
              <c:strCache>
                <c:ptCount val="5"/>
                <c:pt idx="0">
                  <c:v>Občas si koupím plavky, které mi ne zcela sedí, s cílem do nich zhubnout</c:v>
                </c:pt>
                <c:pt idx="1">
                  <c:v>Plavky si zkouším déle než jiné oblečení</c:v>
                </c:pt>
                <c:pt idx="2">
                  <c:v>Vzhledem k mé postavě volím jiný typ plavek, než se mi nejvíce líbí</c:v>
                </c:pt>
                <c:pt idx="3">
                  <c:v>Nákup plavek je pro méně příjemný než nákup jiného oblečení</c:v>
                </c:pt>
                <c:pt idx="4">
                  <c:v>Během nákupu plavek mám pocit, že má postava není taková, jakou bych chtěl/a mít</c:v>
                </c:pt>
              </c:strCache>
            </c:strRef>
          </c:cat>
          <c:val>
            <c:numRef>
              <c:f>'PL4'!$D$28:$H$28</c:f>
              <c:numCache>
                <c:formatCode>0</c:formatCode>
                <c:ptCount val="5"/>
                <c:pt idx="0">
                  <c:v>22.537526374076098</c:v>
                </c:pt>
                <c:pt idx="1">
                  <c:v>46.578054065486974</c:v>
                </c:pt>
                <c:pt idx="2">
                  <c:v>56.000912558698261</c:v>
                </c:pt>
                <c:pt idx="3">
                  <c:v>47.140597644562085</c:v>
                </c:pt>
                <c:pt idx="4">
                  <c:v>75.415466284353357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1741168"/>
        <c:axId val="331737640"/>
      </c:barChart>
      <c:catAx>
        <c:axId val="3317411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331737640"/>
        <c:crosses val="autoZero"/>
        <c:auto val="1"/>
        <c:lblAlgn val="ctr"/>
        <c:lblOffset val="100"/>
        <c:noMultiLvlLbl val="0"/>
      </c:catAx>
      <c:valAx>
        <c:axId val="33173764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17411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'KU6'!$B$25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'KU6'!$C$23:$AE$23</c:f>
              <c:strCache>
                <c:ptCount val="29"/>
                <c:pt idx="0">
                  <c:v>Něco jiného</c:v>
                </c:pt>
                <c:pt idx="1">
                  <c:v>Deník</c:v>
                </c:pt>
                <c:pt idx="2">
                  <c:v>Samostatný MP3 přehrávač, iPod</c:v>
                </c:pt>
                <c:pt idx="3">
                  <c:v>Starší dioptrické brýle</c:v>
                </c:pt>
                <c:pt idx="4">
                  <c:v>Fén</c:v>
                </c:pt>
                <c:pt idx="5">
                  <c:v>Antikoncepce</c:v>
                </c:pt>
                <c:pt idx="6">
                  <c:v>Alkohol</c:v>
                </c:pt>
                <c:pt idx="7">
                  <c:v>Tablet, čtečku</c:v>
                </c:pt>
                <c:pt idx="8">
                  <c:v>Cigarety</c:v>
                </c:pt>
                <c:pt idx="9">
                  <c:v>Papírovou mapu, průvodce</c:v>
                </c:pt>
                <c:pt idx="10">
                  <c:v>Dekorativní kosmetika, makeup</c:v>
                </c:pt>
                <c:pt idx="11">
                  <c:v>Léky na alergii</c:v>
                </c:pt>
                <c:pt idx="12">
                  <c:v>Společenské hry</c:v>
                </c:pt>
                <c:pt idx="13">
                  <c:v>Časopis</c:v>
                </c:pt>
                <c:pt idx="14">
                  <c:v>Antibakteriální gel, vlhčené ubrousky</c:v>
                </c:pt>
                <c:pt idx="15">
                  <c:v>Pleťová kosmetika</c:v>
                </c:pt>
                <c:pt idx="16">
                  <c:v>Vlastní toaletní papír</c:v>
                </c:pt>
                <c:pt idx="17">
                  <c:v>Léky na průjem</c:v>
                </c:pt>
                <c:pt idx="18">
                  <c:v>Kniha</c:v>
                </c:pt>
                <c:pt idx="19">
                  <c:v>Tělová kosmetika</c:v>
                </c:pt>
                <c:pt idx="20">
                  <c:v>Fotoaparát</c:v>
                </c:pt>
                <c:pt idx="21">
                  <c:v>Léky na bolest</c:v>
                </c:pt>
                <c:pt idx="22">
                  <c:v>Náplast, obvaz</c:v>
                </c:pt>
                <c:pt idx="23">
                  <c:v>Papírové kapesníky</c:v>
                </c:pt>
                <c:pt idx="24">
                  <c:v>Vlastní ručník</c:v>
                </c:pt>
                <c:pt idx="25">
                  <c:v>Sluneční brýle</c:v>
                </c:pt>
                <c:pt idx="26">
                  <c:v>Opalovací krém</c:v>
                </c:pt>
                <c:pt idx="27">
                  <c:v>Osobní hygiena</c:v>
                </c:pt>
                <c:pt idx="28">
                  <c:v>Mobil</c:v>
                </c:pt>
              </c:strCache>
            </c:strRef>
          </c:cat>
          <c:val>
            <c:numRef>
              <c:f>'KU6'!$C$27:$AE$27</c:f>
              <c:numCache>
                <c:formatCode>0</c:formatCode>
                <c:ptCount val="29"/>
                <c:pt idx="0">
                  <c:v>6.9409050390170837</c:v>
                </c:pt>
                <c:pt idx="1">
                  <c:v>6.7577380497304649</c:v>
                </c:pt>
                <c:pt idx="2">
                  <c:v>15.037142954785171</c:v>
                </c:pt>
                <c:pt idx="3">
                  <c:v>13.975296329896889</c:v>
                </c:pt>
                <c:pt idx="4">
                  <c:v>15.1105740054047</c:v>
                </c:pt>
                <c:pt idx="5">
                  <c:v>11.419347701596884</c:v>
                </c:pt>
                <c:pt idx="6">
                  <c:v>22.733418707436563</c:v>
                </c:pt>
                <c:pt idx="7">
                  <c:v>26.916505583336509</c:v>
                </c:pt>
                <c:pt idx="8">
                  <c:v>19.832204158708638</c:v>
                </c:pt>
                <c:pt idx="9">
                  <c:v>22.531913150364012</c:v>
                </c:pt>
                <c:pt idx="10">
                  <c:v>35.709624337982213</c:v>
                </c:pt>
                <c:pt idx="11">
                  <c:v>37.371592939545309</c:v>
                </c:pt>
                <c:pt idx="12">
                  <c:v>34.022847953080294</c:v>
                </c:pt>
                <c:pt idx="13">
                  <c:v>39.317379364477738</c:v>
                </c:pt>
                <c:pt idx="14">
                  <c:v>42.997663130067593</c:v>
                </c:pt>
                <c:pt idx="15">
                  <c:v>55.207158210459383</c:v>
                </c:pt>
                <c:pt idx="16">
                  <c:v>37.047878995953383</c:v>
                </c:pt>
                <c:pt idx="17">
                  <c:v>48.588708050987229</c:v>
                </c:pt>
                <c:pt idx="18">
                  <c:v>47.669676078653424</c:v>
                </c:pt>
                <c:pt idx="19">
                  <c:v>69.087679927927582</c:v>
                </c:pt>
                <c:pt idx="20">
                  <c:v>74.42065954483175</c:v>
                </c:pt>
                <c:pt idx="21">
                  <c:v>76.266107241350269</c:v>
                </c:pt>
                <c:pt idx="22">
                  <c:v>68.422514781953765</c:v>
                </c:pt>
                <c:pt idx="23">
                  <c:v>76.985010893100707</c:v>
                </c:pt>
                <c:pt idx="24">
                  <c:v>78.676073771723281</c:v>
                </c:pt>
                <c:pt idx="25">
                  <c:v>88.864680546740189</c:v>
                </c:pt>
                <c:pt idx="26">
                  <c:v>87.084736071939076</c:v>
                </c:pt>
                <c:pt idx="27">
                  <c:v>85.951047771107753</c:v>
                </c:pt>
                <c:pt idx="28">
                  <c:v>95.109033441421033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8414256"/>
        <c:axId val="248417000"/>
      </c:barChart>
      <c:catAx>
        <c:axId val="248414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48417000"/>
        <c:crosses val="autoZero"/>
        <c:auto val="1"/>
        <c:lblAlgn val="ctr"/>
        <c:lblOffset val="100"/>
        <c:noMultiLvlLbl val="0"/>
      </c:catAx>
      <c:valAx>
        <c:axId val="24841700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84142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'PL4'!$C$25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'PL4'!$D$23:$H$23</c:f>
              <c:strCache>
                <c:ptCount val="5"/>
                <c:pt idx="0">
                  <c:v>Občas si koupím plavky, které mi ne zcela sedí, s cílem do nich zhubnout</c:v>
                </c:pt>
                <c:pt idx="1">
                  <c:v>Plavky si zkouším déle než jiné oblečení</c:v>
                </c:pt>
                <c:pt idx="2">
                  <c:v>Vzhledem k mé postavě volím jiný typ plavek, než se mi nejvíce líbí</c:v>
                </c:pt>
                <c:pt idx="3">
                  <c:v>Nákup plavek je pro méně příjemný než nákup jiného oblečení</c:v>
                </c:pt>
                <c:pt idx="4">
                  <c:v>Během nákupu plavek mám pocit, že má postava není taková, jakou bych chtěl/a mít</c:v>
                </c:pt>
              </c:strCache>
            </c:strRef>
          </c:cat>
          <c:val>
            <c:numRef>
              <c:f>'PL4'!$D$27:$H$27</c:f>
              <c:numCache>
                <c:formatCode>0</c:formatCode>
                <c:ptCount val="5"/>
                <c:pt idx="0">
                  <c:v>19.014324228401055</c:v>
                </c:pt>
                <c:pt idx="1">
                  <c:v>33.678191508122765</c:v>
                </c:pt>
                <c:pt idx="2">
                  <c:v>40.964763542700048</c:v>
                </c:pt>
                <c:pt idx="3">
                  <c:v>41.058456469534931</c:v>
                </c:pt>
                <c:pt idx="4">
                  <c:v>63.395119133156498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1741952"/>
        <c:axId val="331739208"/>
      </c:barChart>
      <c:catAx>
        <c:axId val="331741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331739208"/>
        <c:crosses val="autoZero"/>
        <c:auto val="1"/>
        <c:lblAlgn val="ctr"/>
        <c:lblOffset val="100"/>
        <c:noMultiLvlLbl val="0"/>
      </c:catAx>
      <c:valAx>
        <c:axId val="331739208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17419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63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'PL4'!$C$26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'PL4'!$D$23:$H$23</c:f>
              <c:strCache>
                <c:ptCount val="5"/>
                <c:pt idx="0">
                  <c:v>Občas si koupím plavky, které mi ne zcela sedí, s cílem do nich zhubnout</c:v>
                </c:pt>
                <c:pt idx="1">
                  <c:v>Plavky si zkouším déle než jiné oblečení</c:v>
                </c:pt>
                <c:pt idx="2">
                  <c:v>Vzhledem k mé postavě volím jiný typ plavek, než se mi nejvíce líbí</c:v>
                </c:pt>
                <c:pt idx="3">
                  <c:v>Nákup plavek je pro méně příjemný než nákup jiného oblečení</c:v>
                </c:pt>
                <c:pt idx="4">
                  <c:v>Během nákupu plavek mám pocit, že má postava není taková, jakou bych chtěl/a mít</c:v>
                </c:pt>
              </c:strCache>
            </c:strRef>
          </c:cat>
          <c:val>
            <c:numRef>
              <c:f>'PL4'!$D$26:$H$26</c:f>
              <c:numCache>
                <c:formatCode>0</c:formatCode>
                <c:ptCount val="5"/>
                <c:pt idx="0">
                  <c:v>16.108276586709501</c:v>
                </c:pt>
                <c:pt idx="1">
                  <c:v>17.969977304320722</c:v>
                </c:pt>
                <c:pt idx="2">
                  <c:v>27.268452045567535</c:v>
                </c:pt>
                <c:pt idx="3">
                  <c:v>33.781065582162682</c:v>
                </c:pt>
                <c:pt idx="4">
                  <c:v>51.857187646358149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1738032"/>
        <c:axId val="331737248"/>
      </c:barChart>
      <c:catAx>
        <c:axId val="331738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331737248"/>
        <c:crosses val="autoZero"/>
        <c:auto val="1"/>
        <c:lblAlgn val="ctr"/>
        <c:lblOffset val="100"/>
        <c:noMultiLvlLbl val="0"/>
      </c:catAx>
      <c:valAx>
        <c:axId val="331737248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17380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'PL4'!$C$25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'PL4'!$D$23:$H$23</c:f>
              <c:strCache>
                <c:ptCount val="5"/>
                <c:pt idx="0">
                  <c:v>Občas si koupím plavky, které mi ne zcela sedí, s cílem do nich zhubnout</c:v>
                </c:pt>
                <c:pt idx="1">
                  <c:v>Plavky si zkouším déle než jiné oblečení</c:v>
                </c:pt>
                <c:pt idx="2">
                  <c:v>Vzhledem k mé postavě volím jiný typ plavek, než se mi nejvíce líbí</c:v>
                </c:pt>
                <c:pt idx="3">
                  <c:v>Nákup plavek je pro méně příjemný než nákup jiného oblečení</c:v>
                </c:pt>
                <c:pt idx="4">
                  <c:v>Během nákupu plavek mám pocit, že má postava není taková, jakou bych chtěl/a mít</c:v>
                </c:pt>
              </c:strCache>
            </c:strRef>
          </c:cat>
          <c:val>
            <c:numRef>
              <c:f>'PL4'!$D$25:$H$25</c:f>
              <c:numCache>
                <c:formatCode>0</c:formatCode>
                <c:ptCount val="5"/>
                <c:pt idx="0">
                  <c:v>16.363855298055832</c:v>
                </c:pt>
                <c:pt idx="1">
                  <c:v>48.696482215543554</c:v>
                </c:pt>
                <c:pt idx="2">
                  <c:v>53.94098984770708</c:v>
                </c:pt>
                <c:pt idx="3">
                  <c:v>49.40108465540446</c:v>
                </c:pt>
                <c:pt idx="4">
                  <c:v>78.707278808401952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1738424"/>
        <c:axId val="331742736"/>
      </c:barChart>
      <c:catAx>
        <c:axId val="331738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331742736"/>
        <c:crosses val="autoZero"/>
        <c:auto val="1"/>
        <c:lblAlgn val="ctr"/>
        <c:lblOffset val="100"/>
        <c:noMultiLvlLbl val="0"/>
      </c:catAx>
      <c:valAx>
        <c:axId val="331742736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17384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80506933110470336"/>
          <c:y val="6.497761758088702E-2"/>
          <c:w val="0.1340122778844933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'PL4'!$C$24</c:f>
              <c:strCache>
                <c:ptCount val="1"/>
                <c:pt idx="0">
                  <c:v>Celkem ČR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'PL4'!$D$23:$H$23</c:f>
              <c:strCache>
                <c:ptCount val="5"/>
                <c:pt idx="0">
                  <c:v>Občas si koupím plavky, které mi ne zcela sedí, s cílem do nich zhubnout</c:v>
                </c:pt>
                <c:pt idx="1">
                  <c:v>Plavky si zkouším déle než jiné oblečení</c:v>
                </c:pt>
                <c:pt idx="2">
                  <c:v>Vzhledem k mé postavě volím jiný typ plavek, než se mi nejvíce líbí</c:v>
                </c:pt>
                <c:pt idx="3">
                  <c:v>Nákup plavek je pro méně příjemný než nákup jiného oblečení</c:v>
                </c:pt>
                <c:pt idx="4">
                  <c:v>Během nákupu plavek mám pocit, že má postava není taková, jakou bych chtěl/a mít</c:v>
                </c:pt>
              </c:strCache>
            </c:strRef>
          </c:cat>
          <c:val>
            <c:numRef>
              <c:f>'PL4'!$D$24:$H$24</c:f>
              <c:numCache>
                <c:formatCode>0</c:formatCode>
                <c:ptCount val="5"/>
                <c:pt idx="0">
                  <c:v>16.234256264567083</c:v>
                </c:pt>
                <c:pt idx="1">
                  <c:v>33.115664400145505</c:v>
                </c:pt>
                <c:pt idx="2">
                  <c:v>40.415860537680558</c:v>
                </c:pt>
                <c:pt idx="3">
                  <c:v>41.480474349859065</c:v>
                </c:pt>
                <c:pt idx="4">
                  <c:v>65.092115615212577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1738816"/>
        <c:axId val="331736856"/>
      </c:barChart>
      <c:catAx>
        <c:axId val="331738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1"/>
          <a:lstStyle/>
          <a:p>
            <a:pPr>
              <a:defRPr sz="900" b="0"/>
            </a:pPr>
            <a:endParaRPr lang="cs-CZ"/>
          </a:p>
        </c:txPr>
        <c:crossAx val="331736856"/>
        <c:crosses val="autoZero"/>
        <c:auto val="1"/>
        <c:lblAlgn val="ctr"/>
        <c:lblOffset val="100"/>
        <c:noMultiLvlLbl val="0"/>
      </c:catAx>
      <c:valAx>
        <c:axId val="331736856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17388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09474285060199"/>
          <c:y val="2.7446320132492662E-2"/>
          <c:w val="0.29442899183056664"/>
          <c:h val="0.893835441447478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PL5_skala!$C$21</c:f>
              <c:strCache>
                <c:ptCount val="1"/>
                <c:pt idx="0">
                  <c:v>Ano, vždy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PL5_skala!$B$22:$B$24</c:f>
              <c:strCache>
                <c:ptCount val="3"/>
                <c:pt idx="0">
                  <c:v>K plavkám nosím i doplňky (šátky, klenoty nebo bižuterii apod.)</c:v>
                </c:pt>
                <c:pt idx="1">
                  <c:v>Na pláž / k bazénu chodím s makeupem
[hodnotí pouze ženy]</c:v>
                </c:pt>
                <c:pt idx="2">
                  <c:v>Na opalování používám jiné plavky než na koupání nebo plavání</c:v>
                </c:pt>
              </c:strCache>
            </c:strRef>
          </c:cat>
          <c:val>
            <c:numRef>
              <c:f>PL5_skala!$C$22:$C$24</c:f>
              <c:numCache>
                <c:formatCode>0</c:formatCode>
                <c:ptCount val="3"/>
                <c:pt idx="0">
                  <c:v>5.9358447753147514</c:v>
                </c:pt>
                <c:pt idx="1">
                  <c:v>5.2758816871553362</c:v>
                </c:pt>
                <c:pt idx="2">
                  <c:v>2.9042564456419626</c:v>
                </c:pt>
              </c:numCache>
            </c:numRef>
          </c:val>
        </c:ser>
        <c:ser>
          <c:idx val="1"/>
          <c:order val="1"/>
          <c:tx>
            <c:strRef>
              <c:f>PL5_skala!$D$21</c:f>
              <c:strCache>
                <c:ptCount val="1"/>
                <c:pt idx="0">
                  <c:v>Ano, občas</c:v>
                </c:pt>
              </c:strCache>
            </c:strRef>
          </c:tx>
          <c:spPr>
            <a:solidFill>
              <a:srgbClr val="F34E0D"/>
            </a:solidFill>
            <a:ln>
              <a:solidFill>
                <a:srgbClr val="F34E0D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PL5_skala!$B$22:$B$24</c:f>
              <c:strCache>
                <c:ptCount val="3"/>
                <c:pt idx="0">
                  <c:v>K plavkám nosím i doplňky (šátky, klenoty nebo bižuterii apod.)</c:v>
                </c:pt>
                <c:pt idx="1">
                  <c:v>Na pláž / k bazénu chodím s makeupem
[hodnotí pouze ženy]</c:v>
                </c:pt>
                <c:pt idx="2">
                  <c:v>Na opalování používám jiné plavky než na koupání nebo plavání</c:v>
                </c:pt>
              </c:strCache>
            </c:strRef>
          </c:cat>
          <c:val>
            <c:numRef>
              <c:f>PL5_skala!$D$22:$D$24</c:f>
              <c:numCache>
                <c:formatCode>0</c:formatCode>
                <c:ptCount val="3"/>
                <c:pt idx="0">
                  <c:v>23.673247651825321</c:v>
                </c:pt>
                <c:pt idx="1">
                  <c:v>22.337950088715726</c:v>
                </c:pt>
                <c:pt idx="2">
                  <c:v>18.738969546655692</c:v>
                </c:pt>
              </c:numCache>
            </c:numRef>
          </c:val>
        </c:ser>
        <c:ser>
          <c:idx val="2"/>
          <c:order val="2"/>
          <c:tx>
            <c:strRef>
              <c:f>PL5_skala!$E$21</c:f>
              <c:strCache>
                <c:ptCount val="1"/>
                <c:pt idx="0">
                  <c:v>Ne, nikdy</c:v>
                </c:pt>
              </c:strCache>
            </c:strRef>
          </c:tx>
          <c:spPr>
            <a:solidFill>
              <a:srgbClr val="FFA102"/>
            </a:solidFill>
            <a:ln>
              <a:solidFill>
                <a:srgbClr val="FFA102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PL5_skala!$B$22:$B$24</c:f>
              <c:strCache>
                <c:ptCount val="3"/>
                <c:pt idx="0">
                  <c:v>K plavkám nosím i doplňky (šátky, klenoty nebo bižuterii apod.)</c:v>
                </c:pt>
                <c:pt idx="1">
                  <c:v>Na pláž / k bazénu chodím s makeupem
[hodnotí pouze ženy]</c:v>
                </c:pt>
                <c:pt idx="2">
                  <c:v>Na opalování používám jiné plavky než na koupání nebo plavání</c:v>
                </c:pt>
              </c:strCache>
            </c:strRef>
          </c:cat>
          <c:val>
            <c:numRef>
              <c:f>PL5_skala!$E$22:$E$24</c:f>
              <c:numCache>
                <c:formatCode>0</c:formatCode>
                <c:ptCount val="3"/>
                <c:pt idx="0">
                  <c:v>70.39090757285993</c:v>
                </c:pt>
                <c:pt idx="1">
                  <c:v>72.386168224128937</c:v>
                </c:pt>
                <c:pt idx="2">
                  <c:v>78.356774007702342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49547448"/>
        <c:axId val="249548232"/>
      </c:barChart>
      <c:catAx>
        <c:axId val="2495474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249548232"/>
        <c:crosses val="autoZero"/>
        <c:auto val="1"/>
        <c:lblAlgn val="ctr"/>
        <c:lblOffset val="100"/>
        <c:noMultiLvlLbl val="0"/>
      </c:catAx>
      <c:valAx>
        <c:axId val="24954823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49547448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16709189291239532"/>
          <c:y val="0.93124819116040813"/>
          <c:w val="0.75642896910613444"/>
          <c:h val="5.1682635229519901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Helvetica"/>
          <a:cs typeface="Helvetica Neue"/>
        </a:defRPr>
      </a:pPr>
      <a:endParaRPr lang="cs-CZ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09474285060199"/>
          <c:y val="2.7446320132492662E-2"/>
          <c:w val="0.30741598574146944"/>
          <c:h val="0.893835441447478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PL5_skala!$L$21</c:f>
              <c:strCache>
                <c:ptCount val="1"/>
                <c:pt idx="0">
                  <c:v>Ano, vždy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PL5_skala!$K$22:$K$24</c:f>
              <c:strCache>
                <c:ptCount val="3"/>
                <c:pt idx="0">
                  <c:v>K plavkám nosím i doplňky (šátky, klenoty nebo bižuterii apod.)</c:v>
                </c:pt>
                <c:pt idx="1">
                  <c:v>Na pláž / k bazénu chodím s makeupem</c:v>
                </c:pt>
                <c:pt idx="2">
                  <c:v>Na opalování používám jiné plavky než na koupání nebo plavání</c:v>
                </c:pt>
              </c:strCache>
            </c:strRef>
          </c:cat>
          <c:val>
            <c:numRef>
              <c:f>PL5_skala!$L$22:$L$24</c:f>
              <c:numCache>
                <c:formatCode>0</c:formatCode>
                <c:ptCount val="3"/>
                <c:pt idx="0">
                  <c:v>3.8602665966646312</c:v>
                </c:pt>
                <c:pt idx="1">
                  <c:v>4.3067718620897146</c:v>
                </c:pt>
                <c:pt idx="2">
                  <c:v>3.6422560420728418</c:v>
                </c:pt>
              </c:numCache>
            </c:numRef>
          </c:val>
        </c:ser>
        <c:ser>
          <c:idx val="1"/>
          <c:order val="1"/>
          <c:tx>
            <c:strRef>
              <c:f>PL5_skala!$M$21</c:f>
              <c:strCache>
                <c:ptCount val="1"/>
                <c:pt idx="0">
                  <c:v>Ano, občas</c:v>
                </c:pt>
              </c:strCache>
            </c:strRef>
          </c:tx>
          <c:spPr>
            <a:solidFill>
              <a:srgbClr val="F34E0D"/>
            </a:solidFill>
            <a:ln>
              <a:solidFill>
                <a:srgbClr val="F34E0D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PL5_skala!$K$22:$K$24</c:f>
              <c:strCache>
                <c:ptCount val="3"/>
                <c:pt idx="0">
                  <c:v>K plavkám nosím i doplňky (šátky, klenoty nebo bižuterii apod.)</c:v>
                </c:pt>
                <c:pt idx="1">
                  <c:v>Na pláž / k bazénu chodím s makeupem</c:v>
                </c:pt>
                <c:pt idx="2">
                  <c:v>Na opalování používám jiné plavky než na koupání nebo plavání</c:v>
                </c:pt>
              </c:strCache>
            </c:strRef>
          </c:cat>
          <c:val>
            <c:numRef>
              <c:f>PL5_skala!$M$22:$M$24</c:f>
              <c:numCache>
                <c:formatCode>0</c:formatCode>
                <c:ptCount val="3"/>
                <c:pt idx="0">
                  <c:v>22.260287995538992</c:v>
                </c:pt>
                <c:pt idx="1">
                  <c:v>24.569010070399642</c:v>
                </c:pt>
                <c:pt idx="2">
                  <c:v>24.23222927940289</c:v>
                </c:pt>
              </c:numCache>
            </c:numRef>
          </c:val>
        </c:ser>
        <c:ser>
          <c:idx val="2"/>
          <c:order val="2"/>
          <c:tx>
            <c:strRef>
              <c:f>PL5_skala!$N$21</c:f>
              <c:strCache>
                <c:ptCount val="1"/>
                <c:pt idx="0">
                  <c:v>Ne, nikdy</c:v>
                </c:pt>
              </c:strCache>
            </c:strRef>
          </c:tx>
          <c:spPr>
            <a:solidFill>
              <a:srgbClr val="FFA102"/>
            </a:solidFill>
            <a:ln>
              <a:solidFill>
                <a:srgbClr val="FFA102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PL5_skala!$K$22:$K$24</c:f>
              <c:strCache>
                <c:ptCount val="3"/>
                <c:pt idx="0">
                  <c:v>K plavkám nosím i doplňky (šátky, klenoty nebo bižuterii apod.)</c:v>
                </c:pt>
                <c:pt idx="1">
                  <c:v>Na pláž / k bazénu chodím s makeupem</c:v>
                </c:pt>
                <c:pt idx="2">
                  <c:v>Na opalování používám jiné plavky než na koupání nebo plavání</c:v>
                </c:pt>
              </c:strCache>
            </c:strRef>
          </c:cat>
          <c:val>
            <c:numRef>
              <c:f>PL5_skala!$N$22:$N$24</c:f>
              <c:numCache>
                <c:formatCode>0</c:formatCode>
                <c:ptCount val="3"/>
                <c:pt idx="0">
                  <c:v>73.879445407796368</c:v>
                </c:pt>
                <c:pt idx="1">
                  <c:v>71.12421806751064</c:v>
                </c:pt>
                <c:pt idx="2">
                  <c:v>72.125514678524254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49549408"/>
        <c:axId val="249548624"/>
      </c:barChart>
      <c:catAx>
        <c:axId val="2495494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crossAx val="249548624"/>
        <c:crosses val="autoZero"/>
        <c:auto val="1"/>
        <c:lblAlgn val="ctr"/>
        <c:lblOffset val="100"/>
        <c:noMultiLvlLbl val="0"/>
      </c:catAx>
      <c:valAx>
        <c:axId val="24954862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4954940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Helvetica"/>
          <a:cs typeface="Helvetica Neue"/>
        </a:defRPr>
      </a:pPr>
      <a:endParaRPr lang="cs-CZ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63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'PL5'!$C$29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'PL5'!$D$23:$F$23</c:f>
              <c:strCache>
                <c:ptCount val="3"/>
                <c:pt idx="0">
                  <c:v>Na pláž / k bazénu chodím s makeupem
[hodnotí pouze ženy]</c:v>
                </c:pt>
                <c:pt idx="1">
                  <c:v>Na opalování používám jiné plavky než na koupání nebo plavání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'PL5'!$D$29:$F$29</c:f>
              <c:numCache>
                <c:formatCode>0</c:formatCode>
                <c:ptCount val="3"/>
                <c:pt idx="1">
                  <c:v>20.956160700493424</c:v>
                </c:pt>
                <c:pt idx="2">
                  <c:v>18.145860535031279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9550192"/>
        <c:axId val="249540000"/>
      </c:barChart>
      <c:catAx>
        <c:axId val="249550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49540000"/>
        <c:crosses val="autoZero"/>
        <c:auto val="1"/>
        <c:lblAlgn val="ctr"/>
        <c:lblOffset val="100"/>
        <c:noMultiLvlLbl val="0"/>
      </c:catAx>
      <c:valAx>
        <c:axId val="24954000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95501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'PL5'!$C$28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'PL5'!$D$23:$F$23</c:f>
              <c:strCache>
                <c:ptCount val="3"/>
                <c:pt idx="0">
                  <c:v>Na pláž / k bazénu chodím s makeupem
[hodnotí pouze ženy]</c:v>
                </c:pt>
                <c:pt idx="1">
                  <c:v>Na opalování používám jiné plavky než na koupání nebo plavání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'PL5'!$D$28:$F$28</c:f>
              <c:numCache>
                <c:formatCode>0</c:formatCode>
                <c:ptCount val="3"/>
                <c:pt idx="0">
                  <c:v>28.875781932489357</c:v>
                </c:pt>
                <c:pt idx="1">
                  <c:v>34.431508687906266</c:v>
                </c:pt>
                <c:pt idx="2">
                  <c:v>33.678779760537694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9538432"/>
        <c:axId val="249544312"/>
      </c:barChart>
      <c:catAx>
        <c:axId val="249538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49544312"/>
        <c:crosses val="autoZero"/>
        <c:auto val="1"/>
        <c:lblAlgn val="ctr"/>
        <c:lblOffset val="100"/>
        <c:noMultiLvlLbl val="0"/>
      </c:catAx>
      <c:valAx>
        <c:axId val="24954431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95384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'PL5'!$C$25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'PL5'!$D$23:$F$23</c:f>
              <c:strCache>
                <c:ptCount val="3"/>
                <c:pt idx="0">
                  <c:v>Na pláž / k bazénu chodím s makeupem
[hodnotí pouze ženy]</c:v>
                </c:pt>
                <c:pt idx="1">
                  <c:v>Na opalování používám jiné plavky než na koupání nebo plavání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'PL5'!$D$27:$F$27</c:f>
              <c:numCache>
                <c:formatCode>0</c:formatCode>
                <c:ptCount val="3"/>
                <c:pt idx="1">
                  <c:v>27.874485321475735</c:v>
                </c:pt>
                <c:pt idx="2">
                  <c:v>26.120554592203625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9540392"/>
        <c:axId val="249543136"/>
      </c:barChart>
      <c:catAx>
        <c:axId val="249540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49543136"/>
        <c:crosses val="autoZero"/>
        <c:auto val="1"/>
        <c:lblAlgn val="ctr"/>
        <c:lblOffset val="100"/>
        <c:noMultiLvlLbl val="0"/>
      </c:catAx>
      <c:valAx>
        <c:axId val="249543136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95403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63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'PL5'!$C$26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'PL5'!$D$23:$F$23</c:f>
              <c:strCache>
                <c:ptCount val="3"/>
                <c:pt idx="0">
                  <c:v>Na pláž / k bazénu chodím s makeupem
[hodnotí pouze ženy]</c:v>
                </c:pt>
                <c:pt idx="1">
                  <c:v>Na opalování používám jiné plavky než na koupání nebo plavání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'PL5'!$D$26:$F$26</c:f>
              <c:numCache>
                <c:formatCode>0</c:formatCode>
                <c:ptCount val="3"/>
                <c:pt idx="1">
                  <c:v>19.815881593864592</c:v>
                </c:pt>
                <c:pt idx="2">
                  <c:v>19.722867031070511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9535688"/>
        <c:axId val="249540784"/>
      </c:barChart>
      <c:catAx>
        <c:axId val="249535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49540784"/>
        <c:crosses val="autoZero"/>
        <c:auto val="1"/>
        <c:lblAlgn val="ctr"/>
        <c:lblOffset val="100"/>
        <c:noMultiLvlLbl val="0"/>
      </c:catAx>
      <c:valAx>
        <c:axId val="249540784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95356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63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'KU6'!$B$26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'KU6'!$C$23:$AE$23</c:f>
              <c:strCache>
                <c:ptCount val="29"/>
                <c:pt idx="0">
                  <c:v>Něco jiného</c:v>
                </c:pt>
                <c:pt idx="1">
                  <c:v>Deník</c:v>
                </c:pt>
                <c:pt idx="2">
                  <c:v>Samostatný MP3 přehrávač, iPod</c:v>
                </c:pt>
                <c:pt idx="3">
                  <c:v>Starší dioptrické brýle</c:v>
                </c:pt>
                <c:pt idx="4">
                  <c:v>Fén</c:v>
                </c:pt>
                <c:pt idx="5">
                  <c:v>Antikoncepce</c:v>
                </c:pt>
                <c:pt idx="6">
                  <c:v>Alkohol</c:v>
                </c:pt>
                <c:pt idx="7">
                  <c:v>Tablet, čtečku</c:v>
                </c:pt>
                <c:pt idx="8">
                  <c:v>Cigarety</c:v>
                </c:pt>
                <c:pt idx="9">
                  <c:v>Papírovou mapu, průvodce</c:v>
                </c:pt>
                <c:pt idx="10">
                  <c:v>Dekorativní kosmetika, makeup</c:v>
                </c:pt>
                <c:pt idx="11">
                  <c:v>Léky na alergii</c:v>
                </c:pt>
                <c:pt idx="12">
                  <c:v>Společenské hry</c:v>
                </c:pt>
                <c:pt idx="13">
                  <c:v>Časopis</c:v>
                </c:pt>
                <c:pt idx="14">
                  <c:v>Antibakteriální gel, vlhčené ubrousky</c:v>
                </c:pt>
                <c:pt idx="15">
                  <c:v>Pleťová kosmetika</c:v>
                </c:pt>
                <c:pt idx="16">
                  <c:v>Vlastní toaletní papír</c:v>
                </c:pt>
                <c:pt idx="17">
                  <c:v>Léky na průjem</c:v>
                </c:pt>
                <c:pt idx="18">
                  <c:v>Kniha</c:v>
                </c:pt>
                <c:pt idx="19">
                  <c:v>Tělová kosmetika</c:v>
                </c:pt>
                <c:pt idx="20">
                  <c:v>Fotoaparát</c:v>
                </c:pt>
                <c:pt idx="21">
                  <c:v>Léky na bolest</c:v>
                </c:pt>
                <c:pt idx="22">
                  <c:v>Náplast, obvaz</c:v>
                </c:pt>
                <c:pt idx="23">
                  <c:v>Papírové kapesníky</c:v>
                </c:pt>
                <c:pt idx="24">
                  <c:v>Vlastní ručník</c:v>
                </c:pt>
                <c:pt idx="25">
                  <c:v>Sluneční brýle</c:v>
                </c:pt>
                <c:pt idx="26">
                  <c:v>Opalovací krém</c:v>
                </c:pt>
                <c:pt idx="27">
                  <c:v>Osobní hygiena</c:v>
                </c:pt>
                <c:pt idx="28">
                  <c:v>Mobil</c:v>
                </c:pt>
              </c:strCache>
            </c:strRef>
          </c:cat>
          <c:val>
            <c:numRef>
              <c:f>'KU6'!$C$26:$AE$26</c:f>
              <c:numCache>
                <c:formatCode>0</c:formatCode>
                <c:ptCount val="29"/>
                <c:pt idx="0">
                  <c:v>6.1752494918250385</c:v>
                </c:pt>
                <c:pt idx="1">
                  <c:v>7.6469648974168125</c:v>
                </c:pt>
                <c:pt idx="2">
                  <c:v>14.512956466491891</c:v>
                </c:pt>
                <c:pt idx="3">
                  <c:v>14.549439423750984</c:v>
                </c:pt>
                <c:pt idx="4">
                  <c:v>4.0205897440899854</c:v>
                </c:pt>
                <c:pt idx="5">
                  <c:v>6.8817879971424496</c:v>
                </c:pt>
                <c:pt idx="6">
                  <c:v>28.045756438619442</c:v>
                </c:pt>
                <c:pt idx="7">
                  <c:v>23.89366376587007</c:v>
                </c:pt>
                <c:pt idx="8">
                  <c:v>23.100539101397004</c:v>
                </c:pt>
                <c:pt idx="9">
                  <c:v>36.661286837723274</c:v>
                </c:pt>
                <c:pt idx="10">
                  <c:v>5.9973361399127239</c:v>
                </c:pt>
                <c:pt idx="11">
                  <c:v>27.524268197940742</c:v>
                </c:pt>
                <c:pt idx="12">
                  <c:v>28.463222408745438</c:v>
                </c:pt>
                <c:pt idx="13">
                  <c:v>31.308406674088229</c:v>
                </c:pt>
                <c:pt idx="14">
                  <c:v>21.622270969886237</c:v>
                </c:pt>
                <c:pt idx="15">
                  <c:v>14.910839992544883</c:v>
                </c:pt>
                <c:pt idx="16">
                  <c:v>46.289227409706719</c:v>
                </c:pt>
                <c:pt idx="17">
                  <c:v>40.354098121114113</c:v>
                </c:pt>
                <c:pt idx="18">
                  <c:v>41.739009807908225</c:v>
                </c:pt>
                <c:pt idx="19">
                  <c:v>43.731770191440653</c:v>
                </c:pt>
                <c:pt idx="20">
                  <c:v>64.405843248373728</c:v>
                </c:pt>
                <c:pt idx="21">
                  <c:v>67.586386149880553</c:v>
                </c:pt>
                <c:pt idx="22">
                  <c:v>66.488859628240562</c:v>
                </c:pt>
                <c:pt idx="23">
                  <c:v>66.196903302420012</c:v>
                </c:pt>
                <c:pt idx="24">
                  <c:v>78.229403125730158</c:v>
                </c:pt>
                <c:pt idx="25">
                  <c:v>84.718322020224207</c:v>
                </c:pt>
                <c:pt idx="26">
                  <c:v>80.825566269503796</c:v>
                </c:pt>
                <c:pt idx="27">
                  <c:v>85.873701792160176</c:v>
                </c:pt>
                <c:pt idx="28">
                  <c:v>89.783132352970753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8417392"/>
        <c:axId val="248414648"/>
      </c:barChart>
      <c:catAx>
        <c:axId val="248417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48414648"/>
        <c:crosses val="autoZero"/>
        <c:auto val="1"/>
        <c:lblAlgn val="ctr"/>
        <c:lblOffset val="100"/>
        <c:noMultiLvlLbl val="0"/>
      </c:catAx>
      <c:valAx>
        <c:axId val="248414648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84173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'PL5'!$C$25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'PL5'!$D$23:$F$23</c:f>
              <c:strCache>
                <c:ptCount val="3"/>
                <c:pt idx="0">
                  <c:v>Na pláž / k bazénu chodím s makeupem
[hodnotí pouze ženy]</c:v>
                </c:pt>
                <c:pt idx="1">
                  <c:v>Na opalování používám jiné plavky než na koupání nebo plavání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'PL5'!$D$25:$F$25</c:f>
              <c:numCache>
                <c:formatCode>0</c:formatCode>
                <c:ptCount val="3"/>
                <c:pt idx="0">
                  <c:v>27.613831775871063</c:v>
                </c:pt>
                <c:pt idx="1">
                  <c:v>23.523069407643433</c:v>
                </c:pt>
                <c:pt idx="2">
                  <c:v>39.779345899535109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9541176"/>
        <c:axId val="249536472"/>
      </c:barChart>
      <c:catAx>
        <c:axId val="249541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49536472"/>
        <c:crosses val="autoZero"/>
        <c:auto val="1"/>
        <c:lblAlgn val="ctr"/>
        <c:lblOffset val="100"/>
        <c:noMultiLvlLbl val="0"/>
      </c:catAx>
      <c:valAx>
        <c:axId val="24953647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95411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80506933110470336"/>
          <c:y val="6.497761758088702E-2"/>
          <c:w val="0.1340122778844933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'PL5'!$C$24</c:f>
              <c:strCache>
                <c:ptCount val="1"/>
                <c:pt idx="0">
                  <c:v>Celkem ČR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'PL5'!$D$23:$F$23</c:f>
              <c:strCache>
                <c:ptCount val="3"/>
                <c:pt idx="0">
                  <c:v>Na pláž / k bazénu chodím s makeupem
[hodnotí pouze ženy]</c:v>
                </c:pt>
                <c:pt idx="1">
                  <c:v>Na opalování používám jiné plavky než na koupání nebo plavání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'PL5'!$D$24:$F$24</c:f>
              <c:numCache>
                <c:formatCode>0</c:formatCode>
                <c:ptCount val="3"/>
                <c:pt idx="1">
                  <c:v>21.643225992297662</c:v>
                </c:pt>
                <c:pt idx="2">
                  <c:v>29.609092427140077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9541568"/>
        <c:axId val="249538824"/>
      </c:barChart>
      <c:catAx>
        <c:axId val="249541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1"/>
          <a:lstStyle/>
          <a:p>
            <a:pPr>
              <a:defRPr sz="1050" b="0"/>
            </a:pPr>
            <a:endParaRPr lang="cs-CZ"/>
          </a:p>
        </c:txPr>
        <c:crossAx val="249538824"/>
        <c:crosses val="autoZero"/>
        <c:auto val="1"/>
        <c:lblAlgn val="ctr"/>
        <c:lblOffset val="100"/>
        <c:noMultiLvlLbl val="0"/>
      </c:catAx>
      <c:valAx>
        <c:axId val="249538824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95415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63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PL5_dovCZ!$C$26</c:f>
              <c:strCache>
                <c:ptCount val="1"/>
                <c:pt idx="0">
                  <c:v>Dovolená ve městě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PL5_dovCZ!$D$21:$F$21</c:f>
              <c:strCache>
                <c:ptCount val="3"/>
                <c:pt idx="0">
                  <c:v>Na opalování používám jiné plavky než na koupání nebo plavání</c:v>
                </c:pt>
                <c:pt idx="1">
                  <c:v>Na pláž / k bazénu chodím s makeupem
[hodnotí pouze ženy]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PL5_dovCZ!$D$26:$F$26</c:f>
              <c:numCache>
                <c:formatCode>0</c:formatCode>
                <c:ptCount val="3"/>
                <c:pt idx="0">
                  <c:v>21.963820404705196</c:v>
                </c:pt>
                <c:pt idx="1">
                  <c:v>30.882473084820315</c:v>
                </c:pt>
                <c:pt idx="2">
                  <c:v>34.476979819009152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9538040"/>
        <c:axId val="249542352"/>
      </c:barChart>
      <c:catAx>
        <c:axId val="249538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49542352"/>
        <c:crosses val="autoZero"/>
        <c:auto val="1"/>
        <c:lblAlgn val="ctr"/>
        <c:lblOffset val="100"/>
        <c:noMultiLvlLbl val="0"/>
      </c:catAx>
      <c:valAx>
        <c:axId val="24954235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9538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PL5_dovCZ!$C$25</c:f>
              <c:strCache>
                <c:ptCount val="1"/>
                <c:pt idx="0">
                  <c:v>Dovolená u vody v ČR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PL5_dovCZ!$D$21:$F$21</c:f>
              <c:strCache>
                <c:ptCount val="3"/>
                <c:pt idx="0">
                  <c:v>Na opalování používám jiné plavky než na koupání nebo plavání</c:v>
                </c:pt>
                <c:pt idx="1">
                  <c:v>Na pláž / k bazénu chodím s makeupem
[hodnotí pouze ženy]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PL5_dovCZ!$D$25:$F$25</c:f>
              <c:numCache>
                <c:formatCode>0</c:formatCode>
                <c:ptCount val="3"/>
                <c:pt idx="0">
                  <c:v>33.801062643236101</c:v>
                </c:pt>
                <c:pt idx="1">
                  <c:v>21.4753871220381</c:v>
                </c:pt>
                <c:pt idx="2">
                  <c:v>30.664484787836731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9534512"/>
        <c:axId val="249544704"/>
      </c:barChart>
      <c:catAx>
        <c:axId val="249534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49544704"/>
        <c:crosses val="autoZero"/>
        <c:auto val="1"/>
        <c:lblAlgn val="ctr"/>
        <c:lblOffset val="100"/>
        <c:noMultiLvlLbl val="0"/>
      </c:catAx>
      <c:valAx>
        <c:axId val="249544704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95345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63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PL5_dovCZ!$C$24</c:f>
              <c:strCache>
                <c:ptCount val="1"/>
                <c:pt idx="0">
                  <c:v>Dovolená u moře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PL5_dovCZ!$D$21:$F$21</c:f>
              <c:strCache>
                <c:ptCount val="3"/>
                <c:pt idx="0">
                  <c:v>Na opalování používám jiné plavky než na koupání nebo plavání</c:v>
                </c:pt>
                <c:pt idx="1">
                  <c:v>Na pláž / k bazénu chodím s makeupem
[hodnotí pouze ženy]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PL5_dovCZ!$D$24:$F$24</c:f>
              <c:numCache>
                <c:formatCode>0</c:formatCode>
                <c:ptCount val="3"/>
                <c:pt idx="0">
                  <c:v>26.277984839169722</c:v>
                </c:pt>
                <c:pt idx="1">
                  <c:v>30.832463409041143</c:v>
                </c:pt>
                <c:pt idx="2">
                  <c:v>35.550166858736858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9545096"/>
        <c:axId val="249546272"/>
      </c:barChart>
      <c:catAx>
        <c:axId val="2495450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49546272"/>
        <c:crosses val="autoZero"/>
        <c:auto val="1"/>
        <c:lblAlgn val="ctr"/>
        <c:lblOffset val="100"/>
        <c:noMultiLvlLbl val="0"/>
      </c:catAx>
      <c:valAx>
        <c:axId val="24954627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95450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PL5_dovCZ!$C$23</c:f>
              <c:strCache>
                <c:ptCount val="1"/>
                <c:pt idx="0">
                  <c:v>Dovolená v přírodě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PL5_dovCZ!$D$21:$F$21</c:f>
              <c:strCache>
                <c:ptCount val="3"/>
                <c:pt idx="0">
                  <c:v>Na opalování používám jiné plavky než na koupání nebo plavání</c:v>
                </c:pt>
                <c:pt idx="1">
                  <c:v>Na pláž / k bazénu chodím s makeupem
[hodnotí pouze ženy]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PL5_dovCZ!$D$23:$F$23</c:f>
              <c:numCache>
                <c:formatCode>0</c:formatCode>
                <c:ptCount val="3"/>
                <c:pt idx="0">
                  <c:v>20.012091990485217</c:v>
                </c:pt>
                <c:pt idx="1">
                  <c:v>24.901455213751174</c:v>
                </c:pt>
                <c:pt idx="2">
                  <c:v>26.051402519789068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9534904"/>
        <c:axId val="249536864"/>
      </c:barChart>
      <c:catAx>
        <c:axId val="249534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49536864"/>
        <c:crosses val="autoZero"/>
        <c:auto val="1"/>
        <c:lblAlgn val="ctr"/>
        <c:lblOffset val="100"/>
        <c:noMultiLvlLbl val="0"/>
      </c:catAx>
      <c:valAx>
        <c:axId val="249536864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95349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80506933110470336"/>
          <c:y val="6.497761758088702E-2"/>
          <c:w val="0.1340122778844933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PL5_dovCZ!$C$22</c:f>
              <c:strCache>
                <c:ptCount val="1"/>
                <c:pt idx="0">
                  <c:v>Celkem ČR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PL5_dovCZ!$D$21:$F$21</c:f>
              <c:strCache>
                <c:ptCount val="3"/>
                <c:pt idx="0">
                  <c:v>Na opalování používám jiné plavky než na koupání nebo plavání</c:v>
                </c:pt>
                <c:pt idx="1">
                  <c:v>Na pláž / k bazénu chodím s makeupem
[hodnotí pouze ženy]</c:v>
                </c:pt>
                <c:pt idx="2">
                  <c:v>K plavkám nosím i doplňky (šátky, klenoty nebo bižuterii apod.)</c:v>
                </c:pt>
              </c:strCache>
            </c:strRef>
          </c:cat>
          <c:val>
            <c:numRef>
              <c:f>PL5_dovCZ!$D$22:$F$22</c:f>
              <c:numCache>
                <c:formatCode>0</c:formatCode>
                <c:ptCount val="3"/>
                <c:pt idx="0">
                  <c:v>21.643225992297658</c:v>
                </c:pt>
                <c:pt idx="1">
                  <c:v>27.613831775871063</c:v>
                </c:pt>
                <c:pt idx="2">
                  <c:v>29.609092427140077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9537648"/>
        <c:axId val="249539216"/>
      </c:barChart>
      <c:catAx>
        <c:axId val="249537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1"/>
          <a:lstStyle/>
          <a:p>
            <a:pPr>
              <a:defRPr sz="1050" b="0"/>
            </a:pPr>
            <a:endParaRPr lang="cs-CZ"/>
          </a:p>
        </c:txPr>
        <c:crossAx val="249539216"/>
        <c:crosses val="autoZero"/>
        <c:auto val="1"/>
        <c:lblAlgn val="ctr"/>
        <c:lblOffset val="100"/>
        <c:noMultiLvlLbl val="0"/>
      </c:catAx>
      <c:valAx>
        <c:axId val="249539216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95376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6209274754493808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'PL6'!$C$20</c:f>
              <c:strCache>
                <c:ptCount val="1"/>
                <c:pt idx="0">
                  <c:v>5+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'PL6'!$B$21:$B$26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'PL6'!$C$21:$C$26</c:f>
              <c:numCache>
                <c:formatCode>0</c:formatCode>
                <c:ptCount val="6"/>
                <c:pt idx="0">
                  <c:v>31.960371191140265</c:v>
                </c:pt>
                <c:pt idx="1">
                  <c:v>23.880656053891251</c:v>
                </c:pt>
                <c:pt idx="2">
                  <c:v>39.814441416596296</c:v>
                </c:pt>
                <c:pt idx="3">
                  <c:v>24.886290115165195</c:v>
                </c:pt>
                <c:pt idx="4">
                  <c:v>14.92487174932273</c:v>
                </c:pt>
                <c:pt idx="5">
                  <c:v>35.396596711469051</c:v>
                </c:pt>
              </c:numCache>
            </c:numRef>
          </c:val>
        </c:ser>
        <c:ser>
          <c:idx val="1"/>
          <c:order val="1"/>
          <c:tx>
            <c:strRef>
              <c:f>'PL6'!$D$20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'PL6'!$B$21:$B$26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'PL6'!$D$21:$D$26</c:f>
              <c:numCache>
                <c:formatCode>0</c:formatCode>
                <c:ptCount val="6"/>
                <c:pt idx="0">
                  <c:v>8.1373141980317634</c:v>
                </c:pt>
                <c:pt idx="1">
                  <c:v>9.5245981041796206</c:v>
                </c:pt>
                <c:pt idx="2">
                  <c:v>6.7887734343483626</c:v>
                </c:pt>
                <c:pt idx="3">
                  <c:v>10.687476866150691</c:v>
                </c:pt>
                <c:pt idx="4">
                  <c:v>10.434263784923223</c:v>
                </c:pt>
                <c:pt idx="5">
                  <c:v>10.954642346020638</c:v>
                </c:pt>
              </c:numCache>
            </c:numRef>
          </c:val>
        </c:ser>
        <c:ser>
          <c:idx val="2"/>
          <c:order val="2"/>
          <c:tx>
            <c:strRef>
              <c:f>'PL6'!$E$20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'PL6'!$B$21:$B$26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'PL6'!$E$21:$E$26</c:f>
              <c:numCache>
                <c:formatCode>0</c:formatCode>
                <c:ptCount val="6"/>
                <c:pt idx="0">
                  <c:v>29.647539935067602</c:v>
                </c:pt>
                <c:pt idx="1">
                  <c:v>32.964541669001854</c:v>
                </c:pt>
                <c:pt idx="2">
                  <c:v>26.423173219937425</c:v>
                </c:pt>
                <c:pt idx="3">
                  <c:v>26.687116548359711</c:v>
                </c:pt>
                <c:pt idx="4">
                  <c:v>26.637521687323673</c:v>
                </c:pt>
                <c:pt idx="5">
                  <c:v>26.73944415633142</c:v>
                </c:pt>
              </c:numCache>
            </c:numRef>
          </c:val>
        </c:ser>
        <c:ser>
          <c:idx val="3"/>
          <c:order val="3"/>
          <c:tx>
            <c:strRef>
              <c:f>'PL6'!$F$20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'PL6'!$B$21:$B$26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'PL6'!$F$21:$F$26</c:f>
              <c:numCache>
                <c:formatCode>0</c:formatCode>
                <c:ptCount val="6"/>
                <c:pt idx="0">
                  <c:v>20.915929835602686</c:v>
                </c:pt>
                <c:pt idx="1">
                  <c:v>25.164849774733838</c:v>
                </c:pt>
                <c:pt idx="2">
                  <c:v>16.785670907236739</c:v>
                </c:pt>
                <c:pt idx="3">
                  <c:v>22.184450449171145</c:v>
                </c:pt>
                <c:pt idx="4">
                  <c:v>31.45711071592067</c:v>
                </c:pt>
                <c:pt idx="5">
                  <c:v>12.400853496644206</c:v>
                </c:pt>
              </c:numCache>
            </c:numRef>
          </c:val>
        </c:ser>
        <c:ser>
          <c:idx val="4"/>
          <c:order val="4"/>
          <c:tx>
            <c:strRef>
              <c:f>'PL6'!$G$20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7391AD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'PL6'!$B$21:$B$26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'PL6'!$G$21:$G$26</c:f>
              <c:numCache>
                <c:formatCode>0</c:formatCode>
                <c:ptCount val="6"/>
                <c:pt idx="0">
                  <c:v>9.0303917236526043</c:v>
                </c:pt>
                <c:pt idx="1">
                  <c:v>8.4653543981934387</c:v>
                </c:pt>
                <c:pt idx="2">
                  <c:v>9.5796490624046804</c:v>
                </c:pt>
                <c:pt idx="3">
                  <c:v>15.363305818615261</c:v>
                </c:pt>
                <c:pt idx="4">
                  <c:v>16.173505215850845</c:v>
                </c:pt>
                <c:pt idx="5">
                  <c:v>14.508463289534692</c:v>
                </c:pt>
              </c:numCache>
            </c:numRef>
          </c:val>
        </c:ser>
        <c:ser>
          <c:idx val="5"/>
          <c:order val="5"/>
          <c:tx>
            <c:strRef>
              <c:f>'PL6'!$H$20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'PL6'!$B$21:$B$26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'PL6'!$H$21:$H$26</c:f>
              <c:numCache>
                <c:formatCode>0</c:formatCode>
                <c:ptCount val="6"/>
                <c:pt idx="0">
                  <c:v>0.3084531165050694</c:v>
                </c:pt>
                <c:pt idx="1">
                  <c:v>0</c:v>
                </c:pt>
                <c:pt idx="2">
                  <c:v>0.60829195947651193</c:v>
                </c:pt>
                <c:pt idx="3">
                  <c:v>0.19136020253798569</c:v>
                </c:pt>
                <c:pt idx="4">
                  <c:v>0.37272684665887029</c:v>
                </c:pt>
                <c:pt idx="5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2731432"/>
        <c:axId val="332735352"/>
      </c:barChart>
      <c:catAx>
        <c:axId val="332731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332735352"/>
        <c:crosses val="autoZero"/>
        <c:auto val="1"/>
        <c:lblAlgn val="ctr"/>
        <c:lblOffset val="100"/>
        <c:noMultiLvlLbl val="0"/>
      </c:catAx>
      <c:valAx>
        <c:axId val="3327353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273143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1994219472565926"/>
          <c:y val="7.7325472366250175E-2"/>
          <c:w val="6.0631587718201894E-2"/>
          <c:h val="0.8309720839576023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6209274754493808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PL6_del!$C$20</c:f>
              <c:strCache>
                <c:ptCount val="1"/>
                <c:pt idx="0">
                  <c:v>5+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PL6_del!$B$21:$B$26</c:f>
              <c:strCache>
                <c:ptCount val="6"/>
                <c:pt idx="0">
                  <c:v>Celkem ČR</c:v>
                </c:pt>
                <c:pt idx="1">
                  <c:v>Dovolená 7 a méně dní</c:v>
                </c:pt>
                <c:pt idx="2">
                  <c:v>Dovolená 8 a více dní</c:v>
                </c:pt>
                <c:pt idx="3">
                  <c:v>Celkem SR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PL6_del!$C$21:$C$26</c:f>
              <c:numCache>
                <c:formatCode>0</c:formatCode>
                <c:ptCount val="6"/>
                <c:pt idx="0">
                  <c:v>31.960371191140265</c:v>
                </c:pt>
                <c:pt idx="1">
                  <c:v>28.90044802521496</c:v>
                </c:pt>
                <c:pt idx="2">
                  <c:v>25.533615895843738</c:v>
                </c:pt>
                <c:pt idx="3">
                  <c:v>24.886290115165195</c:v>
                </c:pt>
                <c:pt idx="4">
                  <c:v>21.518422954631113</c:v>
                </c:pt>
                <c:pt idx="5">
                  <c:v>23.058029885413902</c:v>
                </c:pt>
              </c:numCache>
            </c:numRef>
          </c:val>
        </c:ser>
        <c:ser>
          <c:idx val="1"/>
          <c:order val="1"/>
          <c:tx>
            <c:strRef>
              <c:f>PL6_del!$D$20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PL6_del!$B$21:$B$26</c:f>
              <c:strCache>
                <c:ptCount val="6"/>
                <c:pt idx="0">
                  <c:v>Celkem ČR</c:v>
                </c:pt>
                <c:pt idx="1">
                  <c:v>Dovolená 7 a méně dní</c:v>
                </c:pt>
                <c:pt idx="2">
                  <c:v>Dovolená 8 a více dní</c:v>
                </c:pt>
                <c:pt idx="3">
                  <c:v>Celkem SR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PL6_del!$D$21:$D$26</c:f>
              <c:numCache>
                <c:formatCode>0</c:formatCode>
                <c:ptCount val="6"/>
                <c:pt idx="0">
                  <c:v>8.1373141980317634</c:v>
                </c:pt>
                <c:pt idx="1">
                  <c:v>8.4289629646063577</c:v>
                </c:pt>
                <c:pt idx="2">
                  <c:v>9.1095498104225534</c:v>
                </c:pt>
                <c:pt idx="3">
                  <c:v>10.687476866150691</c:v>
                </c:pt>
                <c:pt idx="4">
                  <c:v>10.647471614671504</c:v>
                </c:pt>
                <c:pt idx="5">
                  <c:v>10.810316349153421</c:v>
                </c:pt>
              </c:numCache>
            </c:numRef>
          </c:val>
        </c:ser>
        <c:ser>
          <c:idx val="2"/>
          <c:order val="2"/>
          <c:tx>
            <c:strRef>
              <c:f>PL6_del!$E$20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PL6_del!$B$21:$B$26</c:f>
              <c:strCache>
                <c:ptCount val="6"/>
                <c:pt idx="0">
                  <c:v>Celkem ČR</c:v>
                </c:pt>
                <c:pt idx="1">
                  <c:v>Dovolená 7 a méně dní</c:v>
                </c:pt>
                <c:pt idx="2">
                  <c:v>Dovolená 8 a více dní</c:v>
                </c:pt>
                <c:pt idx="3">
                  <c:v>Celkem SR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PL6_del!$E$21:$E$26</c:f>
              <c:numCache>
                <c:formatCode>0</c:formatCode>
                <c:ptCount val="6"/>
                <c:pt idx="0">
                  <c:v>29.647539935067602</c:v>
                </c:pt>
                <c:pt idx="1">
                  <c:v>37.024369570528975</c:v>
                </c:pt>
                <c:pt idx="2">
                  <c:v>26.424320224025632</c:v>
                </c:pt>
                <c:pt idx="3">
                  <c:v>26.687116548359711</c:v>
                </c:pt>
                <c:pt idx="4">
                  <c:v>29.658418340426252</c:v>
                </c:pt>
                <c:pt idx="5">
                  <c:v>25.772952288132021</c:v>
                </c:pt>
              </c:numCache>
            </c:numRef>
          </c:val>
        </c:ser>
        <c:ser>
          <c:idx val="3"/>
          <c:order val="3"/>
          <c:tx>
            <c:strRef>
              <c:f>PL6_del!$F$20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8B8278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PL6_del!$B$21:$B$26</c:f>
              <c:strCache>
                <c:ptCount val="6"/>
                <c:pt idx="0">
                  <c:v>Celkem ČR</c:v>
                </c:pt>
                <c:pt idx="1">
                  <c:v>Dovolená 7 a méně dní</c:v>
                </c:pt>
                <c:pt idx="2">
                  <c:v>Dovolená 8 a více dní</c:v>
                </c:pt>
                <c:pt idx="3">
                  <c:v>Celkem SR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PL6_del!$F$21:$F$26</c:f>
              <c:numCache>
                <c:formatCode>0</c:formatCode>
                <c:ptCount val="6"/>
                <c:pt idx="0">
                  <c:v>20.915929835602686</c:v>
                </c:pt>
                <c:pt idx="1">
                  <c:v>22.702199018526677</c:v>
                </c:pt>
                <c:pt idx="2">
                  <c:v>22.094397329574839</c:v>
                </c:pt>
                <c:pt idx="3">
                  <c:v>22.184450449171145</c:v>
                </c:pt>
                <c:pt idx="4">
                  <c:v>22.669558969837777</c:v>
                </c:pt>
                <c:pt idx="5">
                  <c:v>21.144674817343866</c:v>
                </c:pt>
              </c:numCache>
            </c:numRef>
          </c:val>
        </c:ser>
        <c:ser>
          <c:idx val="4"/>
          <c:order val="4"/>
          <c:tx>
            <c:strRef>
              <c:f>PL6_del!$G$20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7391AD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PL6_del!$B$21:$B$26</c:f>
              <c:strCache>
                <c:ptCount val="6"/>
                <c:pt idx="0">
                  <c:v>Celkem ČR</c:v>
                </c:pt>
                <c:pt idx="1">
                  <c:v>Dovolená 7 a méně dní</c:v>
                </c:pt>
                <c:pt idx="2">
                  <c:v>Dovolená 8 a více dní</c:v>
                </c:pt>
                <c:pt idx="3">
                  <c:v>Celkem SR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PL6_del!$G$21:$G$26</c:f>
              <c:numCache>
                <c:formatCode>0</c:formatCode>
                <c:ptCount val="6"/>
                <c:pt idx="0">
                  <c:v>9.0303917236526043</c:v>
                </c:pt>
                <c:pt idx="1">
                  <c:v>2.9440204211230228</c:v>
                </c:pt>
                <c:pt idx="2">
                  <c:v>16.838116740133238</c:v>
                </c:pt>
                <c:pt idx="3">
                  <c:v>15.363305818615261</c:v>
                </c:pt>
                <c:pt idx="4">
                  <c:v>15.021159993298131</c:v>
                </c:pt>
                <c:pt idx="5">
                  <c:v>19.214026659956808</c:v>
                </c:pt>
              </c:numCache>
            </c:numRef>
          </c:val>
        </c:ser>
        <c:ser>
          <c:idx val="5"/>
          <c:order val="5"/>
          <c:tx>
            <c:strRef>
              <c:f>PL6_del!$H$20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PL6_del!$B$21:$B$26</c:f>
              <c:strCache>
                <c:ptCount val="6"/>
                <c:pt idx="0">
                  <c:v>Celkem ČR</c:v>
                </c:pt>
                <c:pt idx="1">
                  <c:v>Dovolená 7 a méně dní</c:v>
                </c:pt>
                <c:pt idx="2">
                  <c:v>Dovolená 8 a více dní</c:v>
                </c:pt>
                <c:pt idx="3">
                  <c:v>Celkem SR</c:v>
                </c:pt>
                <c:pt idx="4">
                  <c:v>Dovolená 7 a méně dní</c:v>
                </c:pt>
                <c:pt idx="5">
                  <c:v>Dovolená 8 a více dní</c:v>
                </c:pt>
              </c:strCache>
            </c:strRef>
          </c:cat>
          <c:val>
            <c:numRef>
              <c:f>PL6_del!$H$21:$H$26</c:f>
              <c:numCache>
                <c:formatCode>0</c:formatCode>
                <c:ptCount val="6"/>
                <c:pt idx="0">
                  <c:v>0.3084531165050694</c:v>
                </c:pt>
                <c:pt idx="1">
                  <c:v>0</c:v>
                </c:pt>
                <c:pt idx="2">
                  <c:v>0</c:v>
                </c:pt>
                <c:pt idx="3">
                  <c:v>0.19136020253798569</c:v>
                </c:pt>
                <c:pt idx="4">
                  <c:v>0.48496812713522397</c:v>
                </c:pt>
                <c:pt idx="5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2734568"/>
        <c:axId val="332734960"/>
      </c:barChart>
      <c:catAx>
        <c:axId val="332734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332734960"/>
        <c:crosses val="autoZero"/>
        <c:auto val="1"/>
        <c:lblAlgn val="ctr"/>
        <c:lblOffset val="100"/>
        <c:noMultiLvlLbl val="0"/>
      </c:catAx>
      <c:valAx>
        <c:axId val="3327349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2734568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252332000166646"/>
          <c:y val="7.4158409026978386E-2"/>
          <c:w val="4.3435820522434693E-2"/>
          <c:h val="0.8309720839576023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'LS1'!$B$17</c:f>
              <c:strCache>
                <c:ptCount val="1"/>
                <c:pt idx="0">
                  <c:v>Muži SR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'LS1'!$C$15:$L$15</c:f>
              <c:strCache>
                <c:ptCount val="10"/>
                <c:pt idx="0">
                  <c:v>Nic z uvedeného</c:v>
                </c:pt>
                <c:pt idx="1">
                  <c:v>Ponožky v sandálech</c:v>
                </c:pt>
                <c:pt idx="2">
                  <c:v>Košile s květinovým vzorem, „havajská“ košile</c:v>
                </c:pt>
                <c:pt idx="3">
                  <c:v>Klobouk</c:v>
                </c:pt>
                <c:pt idx="4">
                  <c:v>Džínové šortky</c:v>
                </c:pt>
                <c:pt idx="5">
                  <c:v>Tílko bez trička</c:v>
                </c:pt>
                <c:pt idx="6">
                  <c:v>Čepici, kšiltovku</c:v>
                </c:pt>
                <c:pt idx="7">
                  <c:v>Košile s krátkým rukávem</c:v>
                </c:pt>
                <c:pt idx="8">
                  <c:v>Žabky nebo pantofle</c:v>
                </c:pt>
                <c:pt idx="9">
                  <c:v>Plátěné šortky</c:v>
                </c:pt>
              </c:strCache>
            </c:strRef>
          </c:cat>
          <c:val>
            <c:numRef>
              <c:f>'LS1'!$C$17:$L$17</c:f>
              <c:numCache>
                <c:formatCode>0</c:formatCode>
                <c:ptCount val="10"/>
                <c:pt idx="0">
                  <c:v>4.4296354883641751</c:v>
                </c:pt>
                <c:pt idx="1">
                  <c:v>7.7337794246979579</c:v>
                </c:pt>
                <c:pt idx="2">
                  <c:v>16.22523354206805</c:v>
                </c:pt>
                <c:pt idx="3">
                  <c:v>18.118486489769616</c:v>
                </c:pt>
                <c:pt idx="4">
                  <c:v>35.627425229730399</c:v>
                </c:pt>
                <c:pt idx="5">
                  <c:v>32.101439656302489</c:v>
                </c:pt>
                <c:pt idx="6">
                  <c:v>32.1092086008493</c:v>
                </c:pt>
                <c:pt idx="7">
                  <c:v>58.06940954970721</c:v>
                </c:pt>
                <c:pt idx="8">
                  <c:v>57.354480753537352</c:v>
                </c:pt>
                <c:pt idx="9">
                  <c:v>55.485468423455067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2731040"/>
        <c:axId val="332740840"/>
      </c:barChart>
      <c:catAx>
        <c:axId val="332731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332740840"/>
        <c:crosses val="autoZero"/>
        <c:auto val="1"/>
        <c:lblAlgn val="ctr"/>
        <c:lblOffset val="100"/>
        <c:noMultiLvlLbl val="0"/>
      </c:catAx>
      <c:valAx>
        <c:axId val="33274084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2731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'KU6'!$B$25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'KU6'!$C$23:$AE$23</c:f>
              <c:strCache>
                <c:ptCount val="29"/>
                <c:pt idx="0">
                  <c:v>Něco jiného</c:v>
                </c:pt>
                <c:pt idx="1">
                  <c:v>Deník</c:v>
                </c:pt>
                <c:pt idx="2">
                  <c:v>Samostatný MP3 přehrávač, iPod</c:v>
                </c:pt>
                <c:pt idx="3">
                  <c:v>Starší dioptrické brýle</c:v>
                </c:pt>
                <c:pt idx="4">
                  <c:v>Fén</c:v>
                </c:pt>
                <c:pt idx="5">
                  <c:v>Antikoncepce</c:v>
                </c:pt>
                <c:pt idx="6">
                  <c:v>Alkohol</c:v>
                </c:pt>
                <c:pt idx="7">
                  <c:v>Tablet, čtečku</c:v>
                </c:pt>
                <c:pt idx="8">
                  <c:v>Cigarety</c:v>
                </c:pt>
                <c:pt idx="9">
                  <c:v>Papírovou mapu, průvodce</c:v>
                </c:pt>
                <c:pt idx="10">
                  <c:v>Dekorativní kosmetika, makeup</c:v>
                </c:pt>
                <c:pt idx="11">
                  <c:v>Léky na alergii</c:v>
                </c:pt>
                <c:pt idx="12">
                  <c:v>Společenské hry</c:v>
                </c:pt>
                <c:pt idx="13">
                  <c:v>Časopis</c:v>
                </c:pt>
                <c:pt idx="14">
                  <c:v>Antibakteriální gel, vlhčené ubrousky</c:v>
                </c:pt>
                <c:pt idx="15">
                  <c:v>Pleťová kosmetika</c:v>
                </c:pt>
                <c:pt idx="16">
                  <c:v>Vlastní toaletní papír</c:v>
                </c:pt>
                <c:pt idx="17">
                  <c:v>Léky na průjem</c:v>
                </c:pt>
                <c:pt idx="18">
                  <c:v>Kniha</c:v>
                </c:pt>
                <c:pt idx="19">
                  <c:v>Tělová kosmetika</c:v>
                </c:pt>
                <c:pt idx="20">
                  <c:v>Fotoaparát</c:v>
                </c:pt>
                <c:pt idx="21">
                  <c:v>Léky na bolest</c:v>
                </c:pt>
                <c:pt idx="22">
                  <c:v>Náplast, obvaz</c:v>
                </c:pt>
                <c:pt idx="23">
                  <c:v>Papírové kapesníky</c:v>
                </c:pt>
                <c:pt idx="24">
                  <c:v>Vlastní ručník</c:v>
                </c:pt>
                <c:pt idx="25">
                  <c:v>Sluneční brýle</c:v>
                </c:pt>
                <c:pt idx="26">
                  <c:v>Opalovací krém</c:v>
                </c:pt>
                <c:pt idx="27">
                  <c:v>Osobní hygiena</c:v>
                </c:pt>
                <c:pt idx="28">
                  <c:v>Mobil</c:v>
                </c:pt>
              </c:strCache>
            </c:strRef>
          </c:cat>
          <c:val>
            <c:numRef>
              <c:f>'KU6'!$C$25:$AE$25</c:f>
              <c:numCache>
                <c:formatCode>0</c:formatCode>
                <c:ptCount val="29"/>
                <c:pt idx="0">
                  <c:v>5.9027105409181493</c:v>
                </c:pt>
                <c:pt idx="1">
                  <c:v>6.4557814475200797</c:v>
                </c:pt>
                <c:pt idx="2">
                  <c:v>13.394220291735653</c:v>
                </c:pt>
                <c:pt idx="3">
                  <c:v>15.235268340977651</c:v>
                </c:pt>
                <c:pt idx="4">
                  <c:v>31.27739885043836</c:v>
                </c:pt>
                <c:pt idx="5">
                  <c:v>35.267603023129709</c:v>
                </c:pt>
                <c:pt idx="6">
                  <c:v>17.687826996508953</c:v>
                </c:pt>
                <c:pt idx="7">
                  <c:v>23.983513877603695</c:v>
                </c:pt>
                <c:pt idx="8">
                  <c:v>25.2669768051957</c:v>
                </c:pt>
                <c:pt idx="9">
                  <c:v>33.887911554766319</c:v>
                </c:pt>
                <c:pt idx="10">
                  <c:v>65.509613035834576</c:v>
                </c:pt>
                <c:pt idx="11">
                  <c:v>43.529249593366636</c:v>
                </c:pt>
                <c:pt idx="12">
                  <c:v>48.383287280933438</c:v>
                </c:pt>
                <c:pt idx="13">
                  <c:v>49.944654968185866</c:v>
                </c:pt>
                <c:pt idx="14">
                  <c:v>63.867493203180395</c:v>
                </c:pt>
                <c:pt idx="15">
                  <c:v>72.202192377063653</c:v>
                </c:pt>
                <c:pt idx="16">
                  <c:v>53.495630445429612</c:v>
                </c:pt>
                <c:pt idx="17">
                  <c:v>59.842630129810928</c:v>
                </c:pt>
                <c:pt idx="18">
                  <c:v>61.094280017868343</c:v>
                </c:pt>
                <c:pt idx="19">
                  <c:v>78.873895409343888</c:v>
                </c:pt>
                <c:pt idx="20">
                  <c:v>79.602851293568705</c:v>
                </c:pt>
                <c:pt idx="21">
                  <c:v>80.311030387823678</c:v>
                </c:pt>
                <c:pt idx="22">
                  <c:v>84.180652575379739</c:v>
                </c:pt>
                <c:pt idx="23">
                  <c:v>88.873658135867061</c:v>
                </c:pt>
                <c:pt idx="24">
                  <c:v>90.96006711198433</c:v>
                </c:pt>
                <c:pt idx="25">
                  <c:v>88.321657488079623</c:v>
                </c:pt>
                <c:pt idx="26">
                  <c:v>92.862998817147627</c:v>
                </c:pt>
                <c:pt idx="27">
                  <c:v>96.583097290913059</c:v>
                </c:pt>
                <c:pt idx="28">
                  <c:v>97.295192505125897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8415432"/>
        <c:axId val="249992912"/>
      </c:barChart>
      <c:catAx>
        <c:axId val="248415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49992912"/>
        <c:crosses val="autoZero"/>
        <c:auto val="1"/>
        <c:lblAlgn val="ctr"/>
        <c:lblOffset val="100"/>
        <c:noMultiLvlLbl val="0"/>
      </c:catAx>
      <c:valAx>
        <c:axId val="24999291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84154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80506933110470336"/>
          <c:y val="6.497761758088702E-2"/>
          <c:w val="0.1340122778844933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'LS1'!$B$16</c:f>
              <c:strCache>
                <c:ptCount val="1"/>
                <c:pt idx="0">
                  <c:v>Muži ČR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'LS1'!$C$15:$L$15</c:f>
              <c:strCache>
                <c:ptCount val="10"/>
                <c:pt idx="0">
                  <c:v>Nic z uvedeného</c:v>
                </c:pt>
                <c:pt idx="1">
                  <c:v>Ponožky v sandálech</c:v>
                </c:pt>
                <c:pt idx="2">
                  <c:v>Košile s květinovým vzorem, „havajská“ košile</c:v>
                </c:pt>
                <c:pt idx="3">
                  <c:v>Klobouk</c:v>
                </c:pt>
                <c:pt idx="4">
                  <c:v>Džínové šortky</c:v>
                </c:pt>
                <c:pt idx="5">
                  <c:v>Tílko bez trička</c:v>
                </c:pt>
                <c:pt idx="6">
                  <c:v>Čepici, kšiltovku</c:v>
                </c:pt>
                <c:pt idx="7">
                  <c:v>Košile s krátkým rukávem</c:v>
                </c:pt>
                <c:pt idx="8">
                  <c:v>Žabky nebo pantofle</c:v>
                </c:pt>
                <c:pt idx="9">
                  <c:v>Plátěné šortky</c:v>
                </c:pt>
              </c:strCache>
            </c:strRef>
          </c:cat>
          <c:val>
            <c:numRef>
              <c:f>'LS1'!$C$16:$L$16</c:f>
              <c:numCache>
                <c:formatCode>0</c:formatCode>
                <c:ptCount val="10"/>
                <c:pt idx="0">
                  <c:v>2.5551090258481368</c:v>
                </c:pt>
                <c:pt idx="1">
                  <c:v>8.645459728554945</c:v>
                </c:pt>
                <c:pt idx="2">
                  <c:v>11.823654437643851</c:v>
                </c:pt>
                <c:pt idx="3">
                  <c:v>13.656428530107071</c:v>
                </c:pt>
                <c:pt idx="4">
                  <c:v>23.627943990856988</c:v>
                </c:pt>
                <c:pt idx="5">
                  <c:v>37.716538977492334</c:v>
                </c:pt>
                <c:pt idx="6">
                  <c:v>48.470932696263738</c:v>
                </c:pt>
                <c:pt idx="7">
                  <c:v>49.472093758388596</c:v>
                </c:pt>
                <c:pt idx="8">
                  <c:v>59.074458601945032</c:v>
                </c:pt>
                <c:pt idx="9">
                  <c:v>72.263877401594542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2742016"/>
        <c:axId val="332735744"/>
      </c:barChart>
      <c:catAx>
        <c:axId val="332742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1"/>
          <a:lstStyle/>
          <a:p>
            <a:pPr>
              <a:defRPr sz="900" b="0"/>
            </a:pPr>
            <a:endParaRPr lang="cs-CZ"/>
          </a:p>
        </c:txPr>
        <c:crossAx val="332735744"/>
        <c:crosses val="autoZero"/>
        <c:auto val="1"/>
        <c:lblAlgn val="ctr"/>
        <c:lblOffset val="100"/>
        <c:noMultiLvlLbl val="0"/>
      </c:catAx>
      <c:valAx>
        <c:axId val="332735744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27420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09474285060199"/>
          <c:y val="2.7446320132492662E-2"/>
          <c:w val="0.29442899183056664"/>
          <c:h val="0.893835441447478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'LS2'!$C$25</c:f>
              <c:strCache>
                <c:ptCount val="1"/>
                <c:pt idx="0">
                  <c:v>Rozhodně odpovídá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'LS2'!$B$26:$B$31</c:f>
              <c:strCache>
                <c:ptCount val="6"/>
                <c:pt idx="0">
                  <c:v>se oblékám volněji, nosím volnější oblečení.</c:v>
                </c:pt>
                <c:pt idx="1">
                  <c:v>se oblékám barevněji než obvykle.</c:v>
                </c:pt>
                <c:pt idx="2">
                  <c:v>nosím lepší oblečení než obvykle, chci dobře vypadat.</c:v>
                </c:pt>
                <c:pt idx="3">
                  <c:v>se oblékám odvážněji, výstředněji.</c:v>
                </c:pt>
                <c:pt idx="4">
                  <c:v>více nosím oblečení, které se může poškodit, například starší věci.</c:v>
                </c:pt>
                <c:pt idx="5">
                  <c:v>musím prát/přepírat oblečení, protože ho mám nedostatek.</c:v>
                </c:pt>
              </c:strCache>
            </c:strRef>
          </c:cat>
          <c:val>
            <c:numRef>
              <c:f>'LS2'!$C$26:$C$31</c:f>
              <c:numCache>
                <c:formatCode>0</c:formatCode>
                <c:ptCount val="6"/>
                <c:pt idx="0">
                  <c:v>20.494592889909644</c:v>
                </c:pt>
                <c:pt idx="1">
                  <c:v>11.417996785725904</c:v>
                </c:pt>
                <c:pt idx="2">
                  <c:v>7.8427601640362345</c:v>
                </c:pt>
                <c:pt idx="3">
                  <c:v>8.8240365294791534</c:v>
                </c:pt>
                <c:pt idx="4">
                  <c:v>3.7446315119137035</c:v>
                </c:pt>
                <c:pt idx="5">
                  <c:v>3.3867178722561349</c:v>
                </c:pt>
              </c:numCache>
            </c:numRef>
          </c:val>
        </c:ser>
        <c:ser>
          <c:idx val="1"/>
          <c:order val="1"/>
          <c:tx>
            <c:strRef>
              <c:f>'LS2'!$D$25</c:f>
              <c:strCache>
                <c:ptCount val="1"/>
                <c:pt idx="0">
                  <c:v>Spíše odpovídá  </c:v>
                </c:pt>
              </c:strCache>
            </c:strRef>
          </c:tx>
          <c:spPr>
            <a:solidFill>
              <a:srgbClr val="F34E0D"/>
            </a:solidFill>
            <a:ln>
              <a:solidFill>
                <a:srgbClr val="F34E0D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'LS2'!$B$26:$B$31</c:f>
              <c:strCache>
                <c:ptCount val="6"/>
                <c:pt idx="0">
                  <c:v>se oblékám volněji, nosím volnější oblečení.</c:v>
                </c:pt>
                <c:pt idx="1">
                  <c:v>se oblékám barevněji než obvykle.</c:v>
                </c:pt>
                <c:pt idx="2">
                  <c:v>nosím lepší oblečení než obvykle, chci dobře vypadat.</c:v>
                </c:pt>
                <c:pt idx="3">
                  <c:v>se oblékám odvážněji, výstředněji.</c:v>
                </c:pt>
                <c:pt idx="4">
                  <c:v>více nosím oblečení, které se může poškodit, například starší věci.</c:v>
                </c:pt>
                <c:pt idx="5">
                  <c:v>musím prát/přepírat oblečení, protože ho mám nedostatek.</c:v>
                </c:pt>
              </c:strCache>
            </c:strRef>
          </c:cat>
          <c:val>
            <c:numRef>
              <c:f>'LS2'!$D$26:$D$31</c:f>
              <c:numCache>
                <c:formatCode>0</c:formatCode>
                <c:ptCount val="6"/>
                <c:pt idx="0">
                  <c:v>54.403450434457426</c:v>
                </c:pt>
                <c:pt idx="1">
                  <c:v>37.214901439208006</c:v>
                </c:pt>
                <c:pt idx="2">
                  <c:v>37.443509987018999</c:v>
                </c:pt>
                <c:pt idx="3">
                  <c:v>31.457724466120208</c:v>
                </c:pt>
                <c:pt idx="4">
                  <c:v>25.736959174290803</c:v>
                </c:pt>
                <c:pt idx="5">
                  <c:v>12.713276509659369</c:v>
                </c:pt>
              </c:numCache>
            </c:numRef>
          </c:val>
        </c:ser>
        <c:ser>
          <c:idx val="2"/>
          <c:order val="2"/>
          <c:tx>
            <c:strRef>
              <c:f>'LS2'!$E$25</c:f>
              <c:strCache>
                <c:ptCount val="1"/>
                <c:pt idx="0">
                  <c:v>Spíše neodpovídá</c:v>
                </c:pt>
              </c:strCache>
            </c:strRef>
          </c:tx>
          <c:spPr>
            <a:solidFill>
              <a:srgbClr val="FFA102"/>
            </a:solidFill>
            <a:ln>
              <a:solidFill>
                <a:srgbClr val="FFA102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'LS2'!$B$26:$B$31</c:f>
              <c:strCache>
                <c:ptCount val="6"/>
                <c:pt idx="0">
                  <c:v>se oblékám volněji, nosím volnější oblečení.</c:v>
                </c:pt>
                <c:pt idx="1">
                  <c:v>se oblékám barevněji než obvykle.</c:v>
                </c:pt>
                <c:pt idx="2">
                  <c:v>nosím lepší oblečení než obvykle, chci dobře vypadat.</c:v>
                </c:pt>
                <c:pt idx="3">
                  <c:v>se oblékám odvážněji, výstředněji.</c:v>
                </c:pt>
                <c:pt idx="4">
                  <c:v>více nosím oblečení, které se může poškodit, například starší věci.</c:v>
                </c:pt>
                <c:pt idx="5">
                  <c:v>musím prát/přepírat oblečení, protože ho mám nedostatek.</c:v>
                </c:pt>
              </c:strCache>
            </c:strRef>
          </c:cat>
          <c:val>
            <c:numRef>
              <c:f>'LS2'!$E$26:$E$31</c:f>
              <c:numCache>
                <c:formatCode>0</c:formatCode>
                <c:ptCount val="6"/>
                <c:pt idx="0">
                  <c:v>21.276019938043987</c:v>
                </c:pt>
                <c:pt idx="1">
                  <c:v>42.415095159382396</c:v>
                </c:pt>
                <c:pt idx="2">
                  <c:v>44.132271109726005</c:v>
                </c:pt>
                <c:pt idx="3">
                  <c:v>46.758201960439578</c:v>
                </c:pt>
                <c:pt idx="4">
                  <c:v>49.596204345696044</c:v>
                </c:pt>
                <c:pt idx="5">
                  <c:v>49.828238074621495</c:v>
                </c:pt>
              </c:numCache>
            </c:numRef>
          </c:val>
        </c:ser>
        <c:ser>
          <c:idx val="9"/>
          <c:order val="3"/>
          <c:tx>
            <c:strRef>
              <c:f>'LS2'!$F$25</c:f>
              <c:strCache>
                <c:ptCount val="1"/>
                <c:pt idx="0">
                  <c:v>Rozhodně neodpovídá</c:v>
                </c:pt>
              </c:strCache>
            </c:strRef>
          </c:tx>
          <c:spPr>
            <a:solidFill>
              <a:srgbClr val="8B8278"/>
            </a:solidFill>
            <a:ln>
              <a:solidFill>
                <a:srgbClr val="8B8278"/>
              </a:solidFill>
            </a:ln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'LS2'!$B$26:$B$31</c:f>
              <c:strCache>
                <c:ptCount val="6"/>
                <c:pt idx="0">
                  <c:v>se oblékám volněji, nosím volnější oblečení.</c:v>
                </c:pt>
                <c:pt idx="1">
                  <c:v>se oblékám barevněji než obvykle.</c:v>
                </c:pt>
                <c:pt idx="2">
                  <c:v>nosím lepší oblečení než obvykle, chci dobře vypadat.</c:v>
                </c:pt>
                <c:pt idx="3">
                  <c:v>se oblékám odvážněji, výstředněji.</c:v>
                </c:pt>
                <c:pt idx="4">
                  <c:v>více nosím oblečení, které se může poškodit, například starší věci.</c:v>
                </c:pt>
                <c:pt idx="5">
                  <c:v>musím prát/přepírat oblečení, protože ho mám nedostatek.</c:v>
                </c:pt>
              </c:strCache>
            </c:strRef>
          </c:cat>
          <c:val>
            <c:numRef>
              <c:f>'LS2'!$F$26:$F$31</c:f>
              <c:numCache>
                <c:formatCode>0</c:formatCode>
                <c:ptCount val="6"/>
                <c:pt idx="0">
                  <c:v>3.8259367375889335</c:v>
                </c:pt>
                <c:pt idx="1">
                  <c:v>8.9520066156837022</c:v>
                </c:pt>
                <c:pt idx="2">
                  <c:v>10.581458739218759</c:v>
                </c:pt>
                <c:pt idx="3">
                  <c:v>12.960037043961057</c:v>
                </c:pt>
                <c:pt idx="4">
                  <c:v>20.922204968099443</c:v>
                </c:pt>
                <c:pt idx="5">
                  <c:v>34.071767543462997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2736920"/>
        <c:axId val="332737704"/>
      </c:barChart>
      <c:catAx>
        <c:axId val="3327369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332737704"/>
        <c:crosses val="autoZero"/>
        <c:auto val="1"/>
        <c:lblAlgn val="ctr"/>
        <c:lblOffset val="100"/>
        <c:noMultiLvlLbl val="0"/>
      </c:catAx>
      <c:valAx>
        <c:axId val="33273770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32736920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16709189291239532"/>
          <c:y val="0.93124819116040813"/>
          <c:w val="0.75642896910613444"/>
          <c:h val="5.1682635229519901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Helvetica"/>
          <a:cs typeface="Helvetica Neue"/>
        </a:defRPr>
      </a:pPr>
      <a:endParaRPr lang="cs-CZ"/>
    </a:p>
  </c:tx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09474285060199"/>
          <c:y val="2.7446320132492662E-2"/>
          <c:w val="0.30741598574146944"/>
          <c:h val="0.893835441447478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'LS2'!$M$25</c:f>
              <c:strCache>
                <c:ptCount val="1"/>
                <c:pt idx="0">
                  <c:v>Rozhodně odpovídá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'LS2'!$L$26:$L$31</c:f>
              <c:strCache>
                <c:ptCount val="6"/>
                <c:pt idx="0">
                  <c:v>se oblékám volněji, nosím volnější oblečení.</c:v>
                </c:pt>
                <c:pt idx="1">
                  <c:v>se oblékám barevněji než obvykle.</c:v>
                </c:pt>
                <c:pt idx="2">
                  <c:v>nosím lepší oblečení než obvykle, chci dobře vypadat.</c:v>
                </c:pt>
                <c:pt idx="3">
                  <c:v>se oblékám odvážněji, výstředněji.</c:v>
                </c:pt>
                <c:pt idx="4">
                  <c:v>více nosím oblečení, které se může poškodit, například starší věci.</c:v>
                </c:pt>
                <c:pt idx="5">
                  <c:v>musím prát/přepírat oblečení, protože ho mám nedostatek.</c:v>
                </c:pt>
              </c:strCache>
            </c:strRef>
          </c:cat>
          <c:val>
            <c:numRef>
              <c:f>'LS2'!$M$26:$M$31</c:f>
              <c:numCache>
                <c:formatCode>0</c:formatCode>
                <c:ptCount val="6"/>
                <c:pt idx="0">
                  <c:v>26.427629279608421</c:v>
                </c:pt>
                <c:pt idx="1">
                  <c:v>14.670473713690113</c:v>
                </c:pt>
                <c:pt idx="2">
                  <c:v>10.716758722371713</c:v>
                </c:pt>
                <c:pt idx="3">
                  <c:v>11.899304028877156</c:v>
                </c:pt>
                <c:pt idx="4">
                  <c:v>3.5415583046749055</c:v>
                </c:pt>
                <c:pt idx="5">
                  <c:v>4.3958657021447554</c:v>
                </c:pt>
              </c:numCache>
            </c:numRef>
          </c:val>
        </c:ser>
        <c:ser>
          <c:idx val="1"/>
          <c:order val="1"/>
          <c:tx>
            <c:strRef>
              <c:f>'LS2'!$N$25</c:f>
              <c:strCache>
                <c:ptCount val="1"/>
                <c:pt idx="0">
                  <c:v>Spíše odpovídá  </c:v>
                </c:pt>
              </c:strCache>
            </c:strRef>
          </c:tx>
          <c:spPr>
            <a:solidFill>
              <a:srgbClr val="F34E0D"/>
            </a:solidFill>
            <a:ln>
              <a:solidFill>
                <a:srgbClr val="F34E0D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'LS2'!$L$26:$L$31</c:f>
              <c:strCache>
                <c:ptCount val="6"/>
                <c:pt idx="0">
                  <c:v>se oblékám volněji, nosím volnější oblečení.</c:v>
                </c:pt>
                <c:pt idx="1">
                  <c:v>se oblékám barevněji než obvykle.</c:v>
                </c:pt>
                <c:pt idx="2">
                  <c:v>nosím lepší oblečení než obvykle, chci dobře vypadat.</c:v>
                </c:pt>
                <c:pt idx="3">
                  <c:v>se oblékám odvážněji, výstředněji.</c:v>
                </c:pt>
                <c:pt idx="4">
                  <c:v>více nosím oblečení, které se může poškodit, například starší věci.</c:v>
                </c:pt>
                <c:pt idx="5">
                  <c:v>musím prát/přepírat oblečení, protože ho mám nedostatek.</c:v>
                </c:pt>
              </c:strCache>
            </c:strRef>
          </c:cat>
          <c:val>
            <c:numRef>
              <c:f>'LS2'!$N$26:$N$31</c:f>
              <c:numCache>
                <c:formatCode>0</c:formatCode>
                <c:ptCount val="6"/>
                <c:pt idx="0">
                  <c:v>49.109784678836412</c:v>
                </c:pt>
                <c:pt idx="1">
                  <c:v>48.135021934553265</c:v>
                </c:pt>
                <c:pt idx="2">
                  <c:v>37.425231626100036</c:v>
                </c:pt>
                <c:pt idx="3">
                  <c:v>35.211263592615019</c:v>
                </c:pt>
                <c:pt idx="4">
                  <c:v>15.865287585153665</c:v>
                </c:pt>
                <c:pt idx="5">
                  <c:v>15.603786568905759</c:v>
                </c:pt>
              </c:numCache>
            </c:numRef>
          </c:val>
        </c:ser>
        <c:ser>
          <c:idx val="2"/>
          <c:order val="2"/>
          <c:tx>
            <c:strRef>
              <c:f>'LS2'!$O$25</c:f>
              <c:strCache>
                <c:ptCount val="1"/>
                <c:pt idx="0">
                  <c:v>Spíše neodpovídá</c:v>
                </c:pt>
              </c:strCache>
            </c:strRef>
          </c:tx>
          <c:spPr>
            <a:solidFill>
              <a:srgbClr val="FFA102"/>
            </a:solidFill>
            <a:ln>
              <a:solidFill>
                <a:srgbClr val="FFA102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'LS2'!$L$26:$L$31</c:f>
              <c:strCache>
                <c:ptCount val="6"/>
                <c:pt idx="0">
                  <c:v>se oblékám volněji, nosím volnější oblečení.</c:v>
                </c:pt>
                <c:pt idx="1">
                  <c:v>se oblékám barevněji než obvykle.</c:v>
                </c:pt>
                <c:pt idx="2">
                  <c:v>nosím lepší oblečení než obvykle, chci dobře vypadat.</c:v>
                </c:pt>
                <c:pt idx="3">
                  <c:v>se oblékám odvážněji, výstředněji.</c:v>
                </c:pt>
                <c:pt idx="4">
                  <c:v>více nosím oblečení, které se může poškodit, například starší věci.</c:v>
                </c:pt>
                <c:pt idx="5">
                  <c:v>musím prát/přepírat oblečení, protože ho mám nedostatek.</c:v>
                </c:pt>
              </c:strCache>
            </c:strRef>
          </c:cat>
          <c:val>
            <c:numRef>
              <c:f>'LS2'!$O$26:$O$31</c:f>
              <c:numCache>
                <c:formatCode>0</c:formatCode>
                <c:ptCount val="6"/>
                <c:pt idx="0">
                  <c:v>19.177698729091098</c:v>
                </c:pt>
                <c:pt idx="1">
                  <c:v>26.65864959282468</c:v>
                </c:pt>
                <c:pt idx="2">
                  <c:v>37.10302396512764</c:v>
                </c:pt>
                <c:pt idx="3">
                  <c:v>39.929243637059827</c:v>
                </c:pt>
                <c:pt idx="4">
                  <c:v>56.532805943838518</c:v>
                </c:pt>
                <c:pt idx="5">
                  <c:v>45.912019975806352</c:v>
                </c:pt>
              </c:numCache>
            </c:numRef>
          </c:val>
        </c:ser>
        <c:ser>
          <c:idx val="9"/>
          <c:order val="3"/>
          <c:tx>
            <c:strRef>
              <c:f>'LS2'!$P$25</c:f>
              <c:strCache>
                <c:ptCount val="1"/>
                <c:pt idx="0">
                  <c:v>Rozhodně neodpovídá</c:v>
                </c:pt>
              </c:strCache>
            </c:strRef>
          </c:tx>
          <c:spPr>
            <a:solidFill>
              <a:srgbClr val="8B8278"/>
            </a:solidFill>
            <a:ln>
              <a:solidFill>
                <a:srgbClr val="8B8278"/>
              </a:solidFill>
            </a:ln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'LS2'!$L$26:$L$31</c:f>
              <c:strCache>
                <c:ptCount val="6"/>
                <c:pt idx="0">
                  <c:v>se oblékám volněji, nosím volnější oblečení.</c:v>
                </c:pt>
                <c:pt idx="1">
                  <c:v>se oblékám barevněji než obvykle.</c:v>
                </c:pt>
                <c:pt idx="2">
                  <c:v>nosím lepší oblečení než obvykle, chci dobře vypadat.</c:v>
                </c:pt>
                <c:pt idx="3">
                  <c:v>se oblékám odvážněji, výstředněji.</c:v>
                </c:pt>
                <c:pt idx="4">
                  <c:v>více nosím oblečení, které se může poškodit, například starší věci.</c:v>
                </c:pt>
                <c:pt idx="5">
                  <c:v>musím prát/přepírat oblečení, protože ho mám nedostatek.</c:v>
                </c:pt>
              </c:strCache>
            </c:strRef>
          </c:cat>
          <c:val>
            <c:numRef>
              <c:f>'LS2'!$P$26:$P$31</c:f>
              <c:numCache>
                <c:formatCode>0</c:formatCode>
                <c:ptCount val="6"/>
                <c:pt idx="0">
                  <c:v>5.2848873124640727</c:v>
                </c:pt>
                <c:pt idx="1">
                  <c:v>10.535854758931954</c:v>
                </c:pt>
                <c:pt idx="2">
                  <c:v>14.754985686400616</c:v>
                </c:pt>
                <c:pt idx="3">
                  <c:v>12.960188741448006</c:v>
                </c:pt>
                <c:pt idx="4">
                  <c:v>24.060348166332915</c:v>
                </c:pt>
                <c:pt idx="5">
                  <c:v>34.08832775314314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2739664"/>
        <c:axId val="332742408"/>
      </c:barChart>
      <c:catAx>
        <c:axId val="3327396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crossAx val="332742408"/>
        <c:crosses val="autoZero"/>
        <c:auto val="1"/>
        <c:lblAlgn val="ctr"/>
        <c:lblOffset val="100"/>
        <c:noMultiLvlLbl val="0"/>
      </c:catAx>
      <c:valAx>
        <c:axId val="33274240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3273966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Helvetica"/>
          <a:cs typeface="Helvetica Neue"/>
        </a:defRPr>
      </a:pPr>
      <a:endParaRPr lang="cs-CZ"/>
    </a:p>
  </c:tx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63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LS2_top!$C$29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LS2_top!$D$23:$I$23</c:f>
              <c:strCache>
                <c:ptCount val="6"/>
                <c:pt idx="0">
                  <c:v>musím prát/přepírat oblečení, protože ho mám nedostatek.</c:v>
                </c:pt>
                <c:pt idx="1">
                  <c:v>více nosím oblečení, které se může poškodit, například starší věci.</c:v>
                </c:pt>
                <c:pt idx="2">
                  <c:v>se oblékám odvážněji, výstředněji.</c:v>
                </c:pt>
                <c:pt idx="3">
                  <c:v>nosím lepší oblečení než obvykle, chci dobře vypadat.</c:v>
                </c:pt>
                <c:pt idx="4">
                  <c:v>se oblékám barevněji než obvykle.</c:v>
                </c:pt>
                <c:pt idx="5">
                  <c:v>se oblékám volněji, nosím volnější oblečení.</c:v>
                </c:pt>
              </c:strCache>
            </c:strRef>
          </c:cat>
          <c:val>
            <c:numRef>
              <c:f>LS2_top!$D$29:$I$29</c:f>
              <c:numCache>
                <c:formatCode>0</c:formatCode>
                <c:ptCount val="6"/>
                <c:pt idx="0">
                  <c:v>20.479249927518694</c:v>
                </c:pt>
                <c:pt idx="1">
                  <c:v>25.821640326774929</c:v>
                </c:pt>
                <c:pt idx="2">
                  <c:v>39.760924947156582</c:v>
                </c:pt>
                <c:pt idx="3">
                  <c:v>47.590980422259754</c:v>
                </c:pt>
                <c:pt idx="4">
                  <c:v>51.267233524820291</c:v>
                </c:pt>
                <c:pt idx="5">
                  <c:v>77.584633113488863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2740056"/>
        <c:axId val="332737312"/>
      </c:barChart>
      <c:catAx>
        <c:axId val="332740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332737312"/>
        <c:crosses val="autoZero"/>
        <c:auto val="1"/>
        <c:lblAlgn val="ctr"/>
        <c:lblOffset val="100"/>
        <c:noMultiLvlLbl val="0"/>
      </c:catAx>
      <c:valAx>
        <c:axId val="33273731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27400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LS2_top!$C$28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LS2_top!$D$23:$I$23</c:f>
              <c:strCache>
                <c:ptCount val="6"/>
                <c:pt idx="0">
                  <c:v>musím prát/přepírat oblečení, protože ho mám nedostatek.</c:v>
                </c:pt>
                <c:pt idx="1">
                  <c:v>více nosím oblečení, které se může poškodit, například starší věci.</c:v>
                </c:pt>
                <c:pt idx="2">
                  <c:v>se oblékám odvážněji, výstředněji.</c:v>
                </c:pt>
                <c:pt idx="3">
                  <c:v>nosím lepší oblečení než obvykle, chci dobře vypadat.</c:v>
                </c:pt>
                <c:pt idx="4">
                  <c:v>se oblékám barevněji než obvykle.</c:v>
                </c:pt>
                <c:pt idx="5">
                  <c:v>se oblékám volněji, nosím volnější oblečení.</c:v>
                </c:pt>
              </c:strCache>
            </c:strRef>
          </c:cat>
          <c:val>
            <c:numRef>
              <c:f>LS2_top!$D$28:$I$28</c:f>
              <c:numCache>
                <c:formatCode>0</c:formatCode>
                <c:ptCount val="6"/>
                <c:pt idx="0">
                  <c:v>19.545101030362911</c:v>
                </c:pt>
                <c:pt idx="1">
                  <c:v>13.327056443936169</c:v>
                </c:pt>
                <c:pt idx="2">
                  <c:v>54.076383970203942</c:v>
                </c:pt>
                <c:pt idx="3">
                  <c:v>48.664224438261328</c:v>
                </c:pt>
                <c:pt idx="4">
                  <c:v>73.741185789441673</c:v>
                </c:pt>
                <c:pt idx="5">
                  <c:v>73.597108382855652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2738488"/>
        <c:axId val="332738880"/>
      </c:barChart>
      <c:catAx>
        <c:axId val="332738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332738880"/>
        <c:crosses val="autoZero"/>
        <c:auto val="1"/>
        <c:lblAlgn val="ctr"/>
        <c:lblOffset val="100"/>
        <c:noMultiLvlLbl val="0"/>
      </c:catAx>
      <c:valAx>
        <c:axId val="33273888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2738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LS2_top!$C$25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LS2_top!$D$23:$I$23</c:f>
              <c:strCache>
                <c:ptCount val="6"/>
                <c:pt idx="0">
                  <c:v>musím prát/přepírat oblečení, protože ho mám nedostatek.</c:v>
                </c:pt>
                <c:pt idx="1">
                  <c:v>více nosím oblečení, které se může poškodit, například starší věci.</c:v>
                </c:pt>
                <c:pt idx="2">
                  <c:v>se oblékám odvážněji, výstředněji.</c:v>
                </c:pt>
                <c:pt idx="3">
                  <c:v>nosím lepší oblečení než obvykle, chci dobře vypadat.</c:v>
                </c:pt>
                <c:pt idx="4">
                  <c:v>se oblékám barevněji než obvykle.</c:v>
                </c:pt>
                <c:pt idx="5">
                  <c:v>se oblékám volněji, nosím volnější oblečení.</c:v>
                </c:pt>
              </c:strCache>
            </c:strRef>
          </c:cat>
          <c:val>
            <c:numRef>
              <c:f>LS2_top!$D$27:$I$27</c:f>
              <c:numCache>
                <c:formatCode>0</c:formatCode>
                <c:ptCount val="6"/>
                <c:pt idx="0">
                  <c:v>19.999652271050515</c:v>
                </c:pt>
                <c:pt idx="1">
                  <c:v>19.40684588982856</c:v>
                </c:pt>
                <c:pt idx="2">
                  <c:v>47.110567621492166</c:v>
                </c:pt>
                <c:pt idx="3">
                  <c:v>48.141990348471744</c:v>
                </c:pt>
                <c:pt idx="4">
                  <c:v>62.805495648243337</c:v>
                </c:pt>
                <c:pt idx="5">
                  <c:v>75.537413958444787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2732216"/>
        <c:axId val="332733000"/>
      </c:barChart>
      <c:catAx>
        <c:axId val="332732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332733000"/>
        <c:crosses val="autoZero"/>
        <c:auto val="1"/>
        <c:lblAlgn val="ctr"/>
        <c:lblOffset val="100"/>
        <c:noMultiLvlLbl val="0"/>
      </c:catAx>
      <c:valAx>
        <c:axId val="33273300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27322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63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LS2_top!$C$26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LS2_top!$D$23:$I$23</c:f>
              <c:strCache>
                <c:ptCount val="6"/>
                <c:pt idx="0">
                  <c:v>musím prát/přepírat oblečení, protože ho mám nedostatek.</c:v>
                </c:pt>
                <c:pt idx="1">
                  <c:v>více nosím oblečení, které se může poškodit, například starší věci.</c:v>
                </c:pt>
                <c:pt idx="2">
                  <c:v>se oblékám odvážněji, výstředněji.</c:v>
                </c:pt>
                <c:pt idx="3">
                  <c:v>nosím lepší oblečení než obvykle, chci dobře vypadat.</c:v>
                </c:pt>
                <c:pt idx="4">
                  <c:v>se oblékám barevněji než obvykle.</c:v>
                </c:pt>
                <c:pt idx="5">
                  <c:v>se oblékám volněji, nosím volnější oblečení.</c:v>
                </c:pt>
              </c:strCache>
            </c:strRef>
          </c:cat>
          <c:val>
            <c:numRef>
              <c:f>LS2_top!$D$26:$I$26</c:f>
              <c:numCache>
                <c:formatCode>0</c:formatCode>
                <c:ptCount val="6"/>
                <c:pt idx="0">
                  <c:v>19.392398496030811</c:v>
                </c:pt>
                <c:pt idx="1">
                  <c:v>35.147514609902672</c:v>
                </c:pt>
                <c:pt idx="2">
                  <c:v>35.548088210296193</c:v>
                </c:pt>
                <c:pt idx="3">
                  <c:v>39.925724922155929</c:v>
                </c:pt>
                <c:pt idx="4">
                  <c:v>41.071325393732309</c:v>
                </c:pt>
                <c:pt idx="5">
                  <c:v>80.829452764435956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2741232"/>
        <c:axId val="332741624"/>
      </c:barChart>
      <c:catAx>
        <c:axId val="332741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332741624"/>
        <c:crosses val="autoZero"/>
        <c:auto val="1"/>
        <c:lblAlgn val="ctr"/>
        <c:lblOffset val="100"/>
        <c:noMultiLvlLbl val="0"/>
      </c:catAx>
      <c:valAx>
        <c:axId val="332741624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27412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LS2_top!$C$25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LS2_top!$D$23:$I$23</c:f>
              <c:strCache>
                <c:ptCount val="6"/>
                <c:pt idx="0">
                  <c:v>musím prát/přepírat oblečení, protože ho mám nedostatek.</c:v>
                </c:pt>
                <c:pt idx="1">
                  <c:v>více nosím oblečení, které se může poškodit, například starší věci.</c:v>
                </c:pt>
                <c:pt idx="2">
                  <c:v>se oblékám odvážněji, výstředněji.</c:v>
                </c:pt>
                <c:pt idx="3">
                  <c:v>nosím lepší oblečení než obvykle, chci dobře vypadat.</c:v>
                </c:pt>
                <c:pt idx="4">
                  <c:v>se oblékám barevněji než obvykle.</c:v>
                </c:pt>
                <c:pt idx="5">
                  <c:v>se oblékám volněji, nosím volnější oblečení.</c:v>
                </c:pt>
              </c:strCache>
            </c:strRef>
          </c:cat>
          <c:val>
            <c:numRef>
              <c:f>LS2_top!$D$25:$I$25</c:f>
              <c:numCache>
                <c:formatCode>0</c:formatCode>
                <c:ptCount val="6"/>
                <c:pt idx="0">
                  <c:v>12.713000556403365</c:v>
                </c:pt>
                <c:pt idx="1">
                  <c:v>23.652886590278577</c:v>
                </c:pt>
                <c:pt idx="2">
                  <c:v>45.151430677726069</c:v>
                </c:pt>
                <c:pt idx="3">
                  <c:v>50.800822120487119</c:v>
                </c:pt>
                <c:pt idx="4">
                  <c:v>56.411712611855492</c:v>
                </c:pt>
                <c:pt idx="5">
                  <c:v>68.796226398562425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2742800"/>
        <c:axId val="332745936"/>
      </c:barChart>
      <c:catAx>
        <c:axId val="3327428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332745936"/>
        <c:crosses val="autoZero"/>
        <c:auto val="1"/>
        <c:lblAlgn val="ctr"/>
        <c:lblOffset val="100"/>
        <c:noMultiLvlLbl val="0"/>
      </c:catAx>
      <c:valAx>
        <c:axId val="332745936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27428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80506933110470336"/>
          <c:y val="6.497761758088702E-2"/>
          <c:w val="0.1340122778844933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LS2_top!$C$24</c:f>
              <c:strCache>
                <c:ptCount val="1"/>
                <c:pt idx="0">
                  <c:v>Celkem ČR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LS2_top!$D$23:$I$23</c:f>
              <c:strCache>
                <c:ptCount val="6"/>
                <c:pt idx="0">
                  <c:v>musím prát/přepírat oblečení, protože ho mám nedostatek.</c:v>
                </c:pt>
                <c:pt idx="1">
                  <c:v>více nosím oblečení, které se může poškodit, například starší věci.</c:v>
                </c:pt>
                <c:pt idx="2">
                  <c:v>se oblékám odvážněji, výstředněji.</c:v>
                </c:pt>
                <c:pt idx="3">
                  <c:v>nosím lepší oblečení než obvykle, chci dobře vypadat.</c:v>
                </c:pt>
                <c:pt idx="4">
                  <c:v>se oblékám barevněji než obvykle.</c:v>
                </c:pt>
                <c:pt idx="5">
                  <c:v>se oblékám volněji, nosím volnější oblečení.</c:v>
                </c:pt>
              </c:strCache>
            </c:strRef>
          </c:cat>
          <c:val>
            <c:numRef>
              <c:f>LS2_top!$D$24:$I$24</c:f>
              <c:numCache>
                <c:formatCode>0</c:formatCode>
                <c:ptCount val="6"/>
                <c:pt idx="0">
                  <c:v>16.099994381915504</c:v>
                </c:pt>
                <c:pt idx="1">
                  <c:v>29.481590686204516</c:v>
                </c:pt>
                <c:pt idx="2">
                  <c:v>40.281760995599356</c:v>
                </c:pt>
                <c:pt idx="3">
                  <c:v>45.286270151055241</c:v>
                </c:pt>
                <c:pt idx="4">
                  <c:v>48.632898224933889</c:v>
                </c:pt>
                <c:pt idx="5">
                  <c:v>74.89804332436708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2743584"/>
        <c:axId val="332744368"/>
      </c:barChart>
      <c:catAx>
        <c:axId val="332743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1"/>
          <a:lstStyle/>
          <a:p>
            <a:pPr>
              <a:defRPr sz="900" b="0"/>
            </a:pPr>
            <a:endParaRPr lang="cs-CZ"/>
          </a:p>
        </c:txPr>
        <c:crossAx val="332744368"/>
        <c:crosses val="autoZero"/>
        <c:auto val="1"/>
        <c:lblAlgn val="ctr"/>
        <c:lblOffset val="100"/>
        <c:noMultiLvlLbl val="0"/>
      </c:catAx>
      <c:valAx>
        <c:axId val="332744368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27435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35462538462062E-3"/>
          <c:y val="6.8839050458202933E-2"/>
          <c:w val="0.62092747544938087"/>
          <c:h val="0.810775853018372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'F1'!$C$20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'F1'!$B$21:$B$26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'F1'!$C$21:$C$26</c:f>
              <c:numCache>
                <c:formatCode>0</c:formatCode>
                <c:ptCount val="6"/>
                <c:pt idx="0">
                  <c:v>28.2961709289707</c:v>
                </c:pt>
                <c:pt idx="1">
                  <c:v>28.111940118200458</c:v>
                </c:pt>
                <c:pt idx="2">
                  <c:v>28.475256664160948</c:v>
                </c:pt>
                <c:pt idx="3">
                  <c:v>18.410907452620453</c:v>
                </c:pt>
                <c:pt idx="4">
                  <c:v>18.146182478499572</c:v>
                </c:pt>
                <c:pt idx="5">
                  <c:v>18.690219146952039</c:v>
                </c:pt>
              </c:numCache>
            </c:numRef>
          </c:val>
        </c:ser>
        <c:ser>
          <c:idx val="1"/>
          <c:order val="1"/>
          <c:tx>
            <c:strRef>
              <c:f>'F1'!$D$20</c:f>
              <c:strCache>
                <c:ptCount val="1"/>
                <c:pt idx="0">
                  <c:v>Pouze dříve, nyní již ne</c:v>
                </c:pt>
              </c:strCache>
            </c:strRef>
          </c:tx>
          <c:spPr>
            <a:solidFill>
              <a:srgbClr val="F34E0D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'F1'!$B$21:$B$26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'F1'!$D$21:$D$26</c:f>
              <c:numCache>
                <c:formatCode>0</c:formatCode>
                <c:ptCount val="6"/>
                <c:pt idx="0">
                  <c:v>34.2415804757117</c:v>
                </c:pt>
                <c:pt idx="1">
                  <c:v>36.679287886044051</c:v>
                </c:pt>
                <c:pt idx="2">
                  <c:v>31.871951736995552</c:v>
                </c:pt>
                <c:pt idx="3">
                  <c:v>36.448793465504821</c:v>
                </c:pt>
                <c:pt idx="4">
                  <c:v>36.616244190079186</c:v>
                </c:pt>
                <c:pt idx="5">
                  <c:v>36.272115969347745</c:v>
                </c:pt>
              </c:numCache>
            </c:numRef>
          </c:val>
        </c:ser>
        <c:ser>
          <c:idx val="2"/>
          <c:order val="2"/>
          <c:tx>
            <c:strRef>
              <c:f>'F1'!$E$20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'F1'!$B$21:$B$26</c:f>
              <c:strCache>
                <c:ptCount val="6"/>
                <c:pt idx="0">
                  <c:v>Celkem ČR</c:v>
                </c:pt>
                <c:pt idx="1">
                  <c:v>Ženy</c:v>
                </c:pt>
                <c:pt idx="2">
                  <c:v>Muži</c:v>
                </c:pt>
                <c:pt idx="3">
                  <c:v>Celkem SR</c:v>
                </c:pt>
                <c:pt idx="4">
                  <c:v>Ženy</c:v>
                </c:pt>
                <c:pt idx="5">
                  <c:v>Muži</c:v>
                </c:pt>
              </c:strCache>
            </c:strRef>
          </c:cat>
          <c:val>
            <c:numRef>
              <c:f>'F1'!$E$21:$E$26</c:f>
              <c:numCache>
                <c:formatCode>0</c:formatCode>
                <c:ptCount val="6"/>
                <c:pt idx="0">
                  <c:v>37.462248595317611</c:v>
                </c:pt>
                <c:pt idx="1">
                  <c:v>35.208771995755498</c:v>
                </c:pt>
                <c:pt idx="2">
                  <c:v>39.6527915988435</c:v>
                </c:pt>
                <c:pt idx="3">
                  <c:v>45.140299081874737</c:v>
                </c:pt>
                <c:pt idx="4">
                  <c:v>45.237573331421231</c:v>
                </c:pt>
                <c:pt idx="5">
                  <c:v>45.037664883700209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2746720"/>
        <c:axId val="332745544"/>
      </c:barChart>
      <c:catAx>
        <c:axId val="33274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332745544"/>
        <c:crosses val="autoZero"/>
        <c:auto val="1"/>
        <c:lblAlgn val="ctr"/>
        <c:lblOffset val="100"/>
        <c:noMultiLvlLbl val="0"/>
      </c:catAx>
      <c:valAx>
        <c:axId val="3327455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2746720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0936018414364868"/>
          <c:y val="7.7325472366250175E-2"/>
          <c:w val="0.11618714327375745"/>
          <c:h val="0.8689768440288637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Helvetica"/>
          <a:cs typeface="Helvetica Neue"/>
        </a:defRPr>
      </a:pPr>
      <a:endParaRPr lang="cs-CZ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80506933110470336"/>
          <c:y val="6.497761758088702E-2"/>
          <c:w val="0.1340122778844933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'KU6'!$B$24</c:f>
              <c:strCache>
                <c:ptCount val="1"/>
                <c:pt idx="0">
                  <c:v>Celkem ČR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'KU6'!$C$23:$AE$23</c:f>
              <c:strCache>
                <c:ptCount val="29"/>
                <c:pt idx="0">
                  <c:v>Něco jiného</c:v>
                </c:pt>
                <c:pt idx="1">
                  <c:v>Deník</c:v>
                </c:pt>
                <c:pt idx="2">
                  <c:v>Samostatný MP3 přehrávač, iPod</c:v>
                </c:pt>
                <c:pt idx="3">
                  <c:v>Starší dioptrické brýle</c:v>
                </c:pt>
                <c:pt idx="4">
                  <c:v>Fén</c:v>
                </c:pt>
                <c:pt idx="5">
                  <c:v>Antikoncepce</c:v>
                </c:pt>
                <c:pt idx="6">
                  <c:v>Alkohol</c:v>
                </c:pt>
                <c:pt idx="7">
                  <c:v>Tablet, čtečku</c:v>
                </c:pt>
                <c:pt idx="8">
                  <c:v>Cigarety</c:v>
                </c:pt>
                <c:pt idx="9">
                  <c:v>Papírovou mapu, průvodce</c:v>
                </c:pt>
                <c:pt idx="10">
                  <c:v>Dekorativní kosmetika, makeup</c:v>
                </c:pt>
                <c:pt idx="11">
                  <c:v>Léky na alergii</c:v>
                </c:pt>
                <c:pt idx="12">
                  <c:v>Společenské hry</c:v>
                </c:pt>
                <c:pt idx="13">
                  <c:v>Časopis</c:v>
                </c:pt>
                <c:pt idx="14">
                  <c:v>Antibakteriální gel, vlhčené ubrousky</c:v>
                </c:pt>
                <c:pt idx="15">
                  <c:v>Pleťová kosmetika</c:v>
                </c:pt>
                <c:pt idx="16">
                  <c:v>Vlastní toaletní papír</c:v>
                </c:pt>
                <c:pt idx="17">
                  <c:v>Léky na průjem</c:v>
                </c:pt>
                <c:pt idx="18">
                  <c:v>Kniha</c:v>
                </c:pt>
                <c:pt idx="19">
                  <c:v>Tělová kosmetika</c:v>
                </c:pt>
                <c:pt idx="20">
                  <c:v>Fotoaparát</c:v>
                </c:pt>
                <c:pt idx="21">
                  <c:v>Léky na bolest</c:v>
                </c:pt>
                <c:pt idx="22">
                  <c:v>Náplast, obvaz</c:v>
                </c:pt>
                <c:pt idx="23">
                  <c:v>Papírové kapesníky</c:v>
                </c:pt>
                <c:pt idx="24">
                  <c:v>Vlastní ručník</c:v>
                </c:pt>
                <c:pt idx="25">
                  <c:v>Sluneční brýle</c:v>
                </c:pt>
                <c:pt idx="26">
                  <c:v>Opalovací krém</c:v>
                </c:pt>
                <c:pt idx="27">
                  <c:v>Osobní hygiena</c:v>
                </c:pt>
                <c:pt idx="28">
                  <c:v>Mobil</c:v>
                </c:pt>
              </c:strCache>
            </c:strRef>
          </c:cat>
          <c:val>
            <c:numRef>
              <c:f>'KU6'!$C$24:$AE$24</c:f>
              <c:numCache>
                <c:formatCode>0</c:formatCode>
                <c:ptCount val="29"/>
                <c:pt idx="0">
                  <c:v>6.0409097846638016</c:v>
                </c:pt>
                <c:pt idx="1">
                  <c:v>7.0598075927384141</c:v>
                </c:pt>
                <c:pt idx="2">
                  <c:v>13.961509821499421</c:v>
                </c:pt>
                <c:pt idx="3">
                  <c:v>14.887497729164991</c:v>
                </c:pt>
                <c:pt idx="4">
                  <c:v>17.455996834747978</c:v>
                </c:pt>
                <c:pt idx="5">
                  <c:v>20.873703888185972</c:v>
                </c:pt>
                <c:pt idx="6">
                  <c:v>22.940133174792347</c:v>
                </c:pt>
                <c:pt idx="7">
                  <c:v>23.937952619476238</c:v>
                </c:pt>
                <c:pt idx="8">
                  <c:v>24.168418043995121</c:v>
                </c:pt>
                <c:pt idx="9">
                  <c:v>35.294236652343464</c:v>
                </c:pt>
                <c:pt idx="10">
                  <c:v>35.332085628342114</c:v>
                </c:pt>
                <c:pt idx="11">
                  <c:v>35.413432321553117</c:v>
                </c:pt>
                <c:pt idx="12">
                  <c:v>38.282206714132357</c:v>
                </c:pt>
                <c:pt idx="13">
                  <c:v>40.494573018683035</c:v>
                </c:pt>
                <c:pt idx="14">
                  <c:v>42.445756071355</c:v>
                </c:pt>
                <c:pt idx="15">
                  <c:v>43.150852939660957</c:v>
                </c:pt>
                <c:pt idx="16">
                  <c:v>49.841402503516171</c:v>
                </c:pt>
                <c:pt idx="17">
                  <c:v>49.960371552261115</c:v>
                </c:pt>
                <c:pt idx="18">
                  <c:v>51.279595927357256</c:v>
                </c:pt>
                <c:pt idx="19">
                  <c:v>61.054001729667171</c:v>
                </c:pt>
                <c:pt idx="20">
                  <c:v>71.896741718937648</c:v>
                </c:pt>
                <c:pt idx="21">
                  <c:v>73.85860879903656</c:v>
                </c:pt>
                <c:pt idx="22">
                  <c:v>75.20948571037006</c:v>
                </c:pt>
                <c:pt idx="23">
                  <c:v>77.374713276201803</c:v>
                </c:pt>
                <c:pt idx="24">
                  <c:v>84.504593024971399</c:v>
                </c:pt>
                <c:pt idx="25">
                  <c:v>86.494475593665371</c:v>
                </c:pt>
                <c:pt idx="26">
                  <c:v>86.759049017719661</c:v>
                </c:pt>
                <c:pt idx="27">
                  <c:v>91.152569456353973</c:v>
                </c:pt>
                <c:pt idx="28">
                  <c:v>93.485971736697721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9993304"/>
        <c:axId val="249994088"/>
      </c:barChart>
      <c:catAx>
        <c:axId val="249993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1"/>
          <a:lstStyle/>
          <a:p>
            <a:pPr>
              <a:defRPr sz="900" b="0"/>
            </a:pPr>
            <a:endParaRPr lang="cs-CZ"/>
          </a:p>
        </c:txPr>
        <c:crossAx val="249994088"/>
        <c:crosses val="autoZero"/>
        <c:auto val="1"/>
        <c:lblAlgn val="ctr"/>
        <c:lblOffset val="100"/>
        <c:noMultiLvlLbl val="0"/>
      </c:catAx>
      <c:valAx>
        <c:axId val="249994088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99933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09474285060199"/>
          <c:y val="2.7446320132492662E-2"/>
          <c:w val="0.29442899183056664"/>
          <c:h val="0.893835441447478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F2_skala!$C$19</c:f>
              <c:strCache>
                <c:ptCount val="1"/>
                <c:pt idx="0">
                  <c:v>Určitě souhlasím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F2_skala!$B$20:$B$22</c:f>
              <c:strCache>
                <c:ptCount val="3"/>
                <c:pt idx="0">
                  <c:v>Během festivalu se oblékám barevněji</c:v>
                </c:pt>
                <c:pt idx="1">
                  <c:v>Během festivalu se oblékám odvážněji</c:v>
                </c:pt>
                <c:pt idx="2">
                  <c:v>Během festivalu se oblékám vyzývavěji</c:v>
                </c:pt>
              </c:strCache>
            </c:strRef>
          </c:cat>
          <c:val>
            <c:numRef>
              <c:f>F2_skala!$C$20:$C$22</c:f>
              <c:numCache>
                <c:formatCode>0</c:formatCode>
                <c:ptCount val="3"/>
                <c:pt idx="0">
                  <c:v>13.109429107368269</c:v>
                </c:pt>
                <c:pt idx="1">
                  <c:v>13.815290527243876</c:v>
                </c:pt>
                <c:pt idx="2">
                  <c:v>12.525530484486335</c:v>
                </c:pt>
              </c:numCache>
            </c:numRef>
          </c:val>
        </c:ser>
        <c:ser>
          <c:idx val="1"/>
          <c:order val="1"/>
          <c:tx>
            <c:strRef>
              <c:f>F2_skala!$D$19</c:f>
              <c:strCache>
                <c:ptCount val="1"/>
                <c:pt idx="0">
                  <c:v>Spíše souhlasím</c:v>
                </c:pt>
              </c:strCache>
            </c:strRef>
          </c:tx>
          <c:spPr>
            <a:solidFill>
              <a:srgbClr val="F34E0D"/>
            </a:solidFill>
            <a:ln>
              <a:solidFill>
                <a:srgbClr val="F34E0D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F2_skala!$B$20:$B$22</c:f>
              <c:strCache>
                <c:ptCount val="3"/>
                <c:pt idx="0">
                  <c:v>Během festivalu se oblékám barevněji</c:v>
                </c:pt>
                <c:pt idx="1">
                  <c:v>Během festivalu se oblékám odvážněji</c:v>
                </c:pt>
                <c:pt idx="2">
                  <c:v>Během festivalu se oblékám vyzývavěji</c:v>
                </c:pt>
              </c:strCache>
            </c:strRef>
          </c:cat>
          <c:val>
            <c:numRef>
              <c:f>F2_skala!$D$20:$D$22</c:f>
              <c:numCache>
                <c:formatCode>0</c:formatCode>
                <c:ptCount val="3"/>
                <c:pt idx="0">
                  <c:v>31.688286606878595</c:v>
                </c:pt>
                <c:pt idx="1">
                  <c:v>29.863587122062395</c:v>
                </c:pt>
                <c:pt idx="2">
                  <c:v>24.093778529666608</c:v>
                </c:pt>
              </c:numCache>
            </c:numRef>
          </c:val>
        </c:ser>
        <c:ser>
          <c:idx val="2"/>
          <c:order val="2"/>
          <c:tx>
            <c:strRef>
              <c:f>F2_skala!$E$19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rgbClr val="FFA102"/>
            </a:solidFill>
            <a:ln>
              <a:solidFill>
                <a:srgbClr val="FFA102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F2_skala!$B$20:$B$22</c:f>
              <c:strCache>
                <c:ptCount val="3"/>
                <c:pt idx="0">
                  <c:v>Během festivalu se oblékám barevněji</c:v>
                </c:pt>
                <c:pt idx="1">
                  <c:v>Během festivalu se oblékám odvážněji</c:v>
                </c:pt>
                <c:pt idx="2">
                  <c:v>Během festivalu se oblékám vyzývavěji</c:v>
                </c:pt>
              </c:strCache>
            </c:strRef>
          </c:cat>
          <c:val>
            <c:numRef>
              <c:f>F2_skala!$E$20:$E$22</c:f>
              <c:numCache>
                <c:formatCode>0</c:formatCode>
                <c:ptCount val="3"/>
                <c:pt idx="0">
                  <c:v>44.287159157467933</c:v>
                </c:pt>
                <c:pt idx="1">
                  <c:v>46.785821493883567</c:v>
                </c:pt>
                <c:pt idx="2">
                  <c:v>51.589209573664682</c:v>
                </c:pt>
              </c:numCache>
            </c:numRef>
          </c:val>
        </c:ser>
        <c:ser>
          <c:idx val="9"/>
          <c:order val="3"/>
          <c:tx>
            <c:strRef>
              <c:f>F2_skala!$F$19</c:f>
              <c:strCache>
                <c:ptCount val="1"/>
                <c:pt idx="0">
                  <c:v>Určitě nesouhlasím</c:v>
                </c:pt>
              </c:strCache>
            </c:strRef>
          </c:tx>
          <c:spPr>
            <a:solidFill>
              <a:srgbClr val="8B8278"/>
            </a:solidFill>
            <a:ln>
              <a:solidFill>
                <a:srgbClr val="8B8278"/>
              </a:solidFill>
            </a:ln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F2_skala!$B$20:$B$22</c:f>
              <c:strCache>
                <c:ptCount val="3"/>
                <c:pt idx="0">
                  <c:v>Během festivalu se oblékám barevněji</c:v>
                </c:pt>
                <c:pt idx="1">
                  <c:v>Během festivalu se oblékám odvážněji</c:v>
                </c:pt>
                <c:pt idx="2">
                  <c:v>Během festivalu se oblékám vyzývavěji</c:v>
                </c:pt>
              </c:strCache>
            </c:strRef>
          </c:cat>
          <c:val>
            <c:numRef>
              <c:f>F2_skala!$F$20:$F$22</c:f>
              <c:numCache>
                <c:formatCode>0</c:formatCode>
                <c:ptCount val="3"/>
                <c:pt idx="0">
                  <c:v>10.915125128285212</c:v>
                </c:pt>
                <c:pt idx="1">
                  <c:v>9.5353008568101583</c:v>
                </c:pt>
                <c:pt idx="2">
                  <c:v>11.791481412182373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3682824"/>
        <c:axId val="333681256"/>
      </c:barChart>
      <c:catAx>
        <c:axId val="3336828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333681256"/>
        <c:crosses val="autoZero"/>
        <c:auto val="1"/>
        <c:lblAlgn val="ctr"/>
        <c:lblOffset val="100"/>
        <c:noMultiLvlLbl val="0"/>
      </c:catAx>
      <c:valAx>
        <c:axId val="33368125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33682824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16709189291239532"/>
          <c:y val="0.93124819116040813"/>
          <c:w val="0.75642896910613444"/>
          <c:h val="5.1682635229519901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Helvetica"/>
          <a:cs typeface="Helvetica Neue"/>
        </a:defRPr>
      </a:pPr>
      <a:endParaRPr lang="cs-CZ"/>
    </a:p>
  </c:txPr>
  <c:externalData r:id="rId1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09474285060199"/>
          <c:y val="2.7446320132492662E-2"/>
          <c:w val="0.30741598574146944"/>
          <c:h val="0.8938354414474786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F2_skala!$M$19</c:f>
              <c:strCache>
                <c:ptCount val="1"/>
                <c:pt idx="0">
                  <c:v>Určitě souhlasím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F2_skala!$L$20:$L$22</c:f>
              <c:strCache>
                <c:ptCount val="3"/>
                <c:pt idx="0">
                  <c:v>Během festivalu se oblékám barevněji</c:v>
                </c:pt>
                <c:pt idx="1">
                  <c:v>Během festivalu se oblékám odvážněji</c:v>
                </c:pt>
                <c:pt idx="2">
                  <c:v>Během festivalu se oblékám vyzývavěji</c:v>
                </c:pt>
              </c:strCache>
            </c:strRef>
          </c:cat>
          <c:val>
            <c:numRef>
              <c:f>F2_skala!$M$20:$M$22</c:f>
              <c:numCache>
                <c:formatCode>0</c:formatCode>
                <c:ptCount val="3"/>
                <c:pt idx="0">
                  <c:v>15.836652938165518</c:v>
                </c:pt>
                <c:pt idx="1">
                  <c:v>14.337786705444792</c:v>
                </c:pt>
                <c:pt idx="2">
                  <c:v>13.666606965202742</c:v>
                </c:pt>
              </c:numCache>
            </c:numRef>
          </c:val>
        </c:ser>
        <c:ser>
          <c:idx val="1"/>
          <c:order val="1"/>
          <c:tx>
            <c:strRef>
              <c:f>F2_skala!$N$19</c:f>
              <c:strCache>
                <c:ptCount val="1"/>
                <c:pt idx="0">
                  <c:v>Spíše souhlasím</c:v>
                </c:pt>
              </c:strCache>
            </c:strRef>
          </c:tx>
          <c:spPr>
            <a:solidFill>
              <a:srgbClr val="F34E0D"/>
            </a:solidFill>
            <a:ln>
              <a:solidFill>
                <a:srgbClr val="F34E0D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F2_skala!$L$20:$L$22</c:f>
              <c:strCache>
                <c:ptCount val="3"/>
                <c:pt idx="0">
                  <c:v>Během festivalu se oblékám barevněji</c:v>
                </c:pt>
                <c:pt idx="1">
                  <c:v>Během festivalu se oblékám odvážněji</c:v>
                </c:pt>
                <c:pt idx="2">
                  <c:v>Během festivalu se oblékám vyzývavěji</c:v>
                </c:pt>
              </c:strCache>
            </c:strRef>
          </c:cat>
          <c:val>
            <c:numRef>
              <c:f>F2_skala!$N$20:$N$22</c:f>
              <c:numCache>
                <c:formatCode>0</c:formatCode>
                <c:ptCount val="3"/>
                <c:pt idx="0">
                  <c:v>46.426555084265068</c:v>
                </c:pt>
                <c:pt idx="1">
                  <c:v>39.719107545164775</c:v>
                </c:pt>
                <c:pt idx="2">
                  <c:v>33.342990079439296</c:v>
                </c:pt>
              </c:numCache>
            </c:numRef>
          </c:val>
        </c:ser>
        <c:ser>
          <c:idx val="2"/>
          <c:order val="2"/>
          <c:tx>
            <c:strRef>
              <c:f>F2_skala!$O$19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rgbClr val="FFA102"/>
            </a:solidFill>
            <a:ln>
              <a:solidFill>
                <a:srgbClr val="FFA102"/>
              </a:solidFill>
            </a:ln>
          </c:spPr>
          <c:invertIfNegative val="0"/>
          <c:dPt>
            <c:idx val="0"/>
            <c:invertIfNegative val="0"/>
            <c:bubble3D val="0"/>
          </c:dPt>
          <c:dLbls>
            <c:numFmt formatCode="#,##0&quot;%&quot;" sourceLinked="0"/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F2_skala!$L$20:$L$22</c:f>
              <c:strCache>
                <c:ptCount val="3"/>
                <c:pt idx="0">
                  <c:v>Během festivalu se oblékám barevněji</c:v>
                </c:pt>
                <c:pt idx="1">
                  <c:v>Během festivalu se oblékám odvážněji</c:v>
                </c:pt>
                <c:pt idx="2">
                  <c:v>Během festivalu se oblékám vyzývavěji</c:v>
                </c:pt>
              </c:strCache>
            </c:strRef>
          </c:cat>
          <c:val>
            <c:numRef>
              <c:f>F2_skala!$O$20:$O$22</c:f>
              <c:numCache>
                <c:formatCode>0</c:formatCode>
                <c:ptCount val="3"/>
                <c:pt idx="0">
                  <c:v>28.159045341882099</c:v>
                </c:pt>
                <c:pt idx="1">
                  <c:v>34.460469836179733</c:v>
                </c:pt>
                <c:pt idx="2">
                  <c:v>34.765885532619706</c:v>
                </c:pt>
              </c:numCache>
            </c:numRef>
          </c:val>
        </c:ser>
        <c:ser>
          <c:idx val="9"/>
          <c:order val="3"/>
          <c:tx>
            <c:strRef>
              <c:f>F2_skala!$P$19</c:f>
              <c:strCache>
                <c:ptCount val="1"/>
                <c:pt idx="0">
                  <c:v>Určitě nesouhlasím</c:v>
                </c:pt>
              </c:strCache>
            </c:strRef>
          </c:tx>
          <c:spPr>
            <a:solidFill>
              <a:srgbClr val="8B8278"/>
            </a:solidFill>
            <a:ln>
              <a:solidFill>
                <a:srgbClr val="8B8278"/>
              </a:solidFill>
            </a:ln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F2_skala!$L$20:$L$22</c:f>
              <c:strCache>
                <c:ptCount val="3"/>
                <c:pt idx="0">
                  <c:v>Během festivalu se oblékám barevněji</c:v>
                </c:pt>
                <c:pt idx="1">
                  <c:v>Během festivalu se oblékám odvážněji</c:v>
                </c:pt>
                <c:pt idx="2">
                  <c:v>Během festivalu se oblékám vyzývavěji</c:v>
                </c:pt>
              </c:strCache>
            </c:strRef>
          </c:cat>
          <c:val>
            <c:numRef>
              <c:f>F2_skala!$P$20:$P$22</c:f>
              <c:numCache>
                <c:formatCode>0</c:formatCode>
                <c:ptCount val="3"/>
                <c:pt idx="0">
                  <c:v>9.5777466356873173</c:v>
                </c:pt>
                <c:pt idx="1">
                  <c:v>11.482635913210695</c:v>
                </c:pt>
                <c:pt idx="2">
                  <c:v>18.224517422738266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3683216"/>
        <c:axId val="333684392"/>
      </c:barChart>
      <c:catAx>
        <c:axId val="3336832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crossAx val="333684392"/>
        <c:crosses val="autoZero"/>
        <c:auto val="1"/>
        <c:lblAlgn val="ctr"/>
        <c:lblOffset val="100"/>
        <c:noMultiLvlLbl val="0"/>
      </c:catAx>
      <c:valAx>
        <c:axId val="33368439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3368321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>
          <a:latin typeface="Helvetica"/>
          <a:cs typeface="Helvetica Neue"/>
        </a:defRPr>
      </a:pPr>
      <a:endParaRPr lang="cs-CZ"/>
    </a:p>
  </c:txPr>
  <c:externalData r:id="rId1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63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'F2'!$C$29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'F2'!$D$23:$F$23</c:f>
              <c:strCache>
                <c:ptCount val="3"/>
                <c:pt idx="0">
                  <c:v>Během festivalu se oblékám vyzývavěji</c:v>
                </c:pt>
                <c:pt idx="1">
                  <c:v>Během festivalu se oblékám odvážněji</c:v>
                </c:pt>
                <c:pt idx="2">
                  <c:v>Během festivalu se oblékám barevněji</c:v>
                </c:pt>
              </c:strCache>
            </c:strRef>
          </c:cat>
          <c:val>
            <c:numRef>
              <c:f>'F2'!$D$29:$F$29</c:f>
              <c:numCache>
                <c:formatCode>0</c:formatCode>
                <c:ptCount val="3"/>
                <c:pt idx="0">
                  <c:v>49.479359732820242</c:v>
                </c:pt>
                <c:pt idx="1">
                  <c:v>59.496497745848778</c:v>
                </c:pt>
                <c:pt idx="2">
                  <c:v>58.140230281053853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3683608"/>
        <c:axId val="333682432"/>
      </c:barChart>
      <c:catAx>
        <c:axId val="3336836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333682432"/>
        <c:crosses val="autoZero"/>
        <c:auto val="1"/>
        <c:lblAlgn val="ctr"/>
        <c:lblOffset val="100"/>
        <c:noMultiLvlLbl val="0"/>
      </c:catAx>
      <c:valAx>
        <c:axId val="33368243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36836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'F2'!$C$28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'F2'!$D$23:$F$23</c:f>
              <c:strCache>
                <c:ptCount val="3"/>
                <c:pt idx="0">
                  <c:v>Během festivalu se oblékám vyzývavěji</c:v>
                </c:pt>
                <c:pt idx="1">
                  <c:v>Během festivalu se oblékám odvážněji</c:v>
                </c:pt>
                <c:pt idx="2">
                  <c:v>Během festivalu se oblékám barevněji</c:v>
                </c:pt>
              </c:strCache>
            </c:strRef>
          </c:cat>
          <c:val>
            <c:numRef>
              <c:f>'F2'!$D$28:$F$28</c:f>
              <c:numCache>
                <c:formatCode>0</c:formatCode>
                <c:ptCount val="3"/>
                <c:pt idx="0">
                  <c:v>44.66026981898176</c:v>
                </c:pt>
                <c:pt idx="1">
                  <c:v>48.882547480641648</c:v>
                </c:pt>
                <c:pt idx="2">
                  <c:v>66.185132952696875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3673024"/>
        <c:axId val="333678904"/>
      </c:barChart>
      <c:catAx>
        <c:axId val="333673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333678904"/>
        <c:crosses val="autoZero"/>
        <c:auto val="1"/>
        <c:lblAlgn val="ctr"/>
        <c:lblOffset val="100"/>
        <c:noMultiLvlLbl val="0"/>
      </c:catAx>
      <c:valAx>
        <c:axId val="333678904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36730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'F2'!$C$25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'F2'!$D$23:$F$23</c:f>
              <c:strCache>
                <c:ptCount val="3"/>
                <c:pt idx="0">
                  <c:v>Během festivalu se oblékám vyzývavěji</c:v>
                </c:pt>
                <c:pt idx="1">
                  <c:v>Během festivalu se oblékám odvážněji</c:v>
                </c:pt>
                <c:pt idx="2">
                  <c:v>Během festivalu se oblékám barevněji</c:v>
                </c:pt>
              </c:strCache>
            </c:strRef>
          </c:cat>
          <c:val>
            <c:numRef>
              <c:f>'F2'!$D$27:$F$27</c:f>
              <c:numCache>
                <c:formatCode>0</c:formatCode>
                <c:ptCount val="3"/>
                <c:pt idx="0">
                  <c:v>47.009597044642028</c:v>
                </c:pt>
                <c:pt idx="1">
                  <c:v>54.056894250609567</c:v>
                </c:pt>
                <c:pt idx="2">
                  <c:v>62.263208022430597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3672632"/>
        <c:axId val="333672240"/>
      </c:barChart>
      <c:catAx>
        <c:axId val="333672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333672240"/>
        <c:crosses val="autoZero"/>
        <c:auto val="1"/>
        <c:lblAlgn val="ctr"/>
        <c:lblOffset val="100"/>
        <c:noMultiLvlLbl val="0"/>
      </c:catAx>
      <c:valAx>
        <c:axId val="33367224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36726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63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'F2'!$C$26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'F2'!$D$23:$F$23</c:f>
              <c:strCache>
                <c:ptCount val="3"/>
                <c:pt idx="0">
                  <c:v>Během festivalu se oblékám vyzývavěji</c:v>
                </c:pt>
                <c:pt idx="1">
                  <c:v>Během festivalu se oblékám odvážněji</c:v>
                </c:pt>
                <c:pt idx="2">
                  <c:v>Během festivalu se oblékám barevněji</c:v>
                </c:pt>
              </c:strCache>
            </c:strRef>
          </c:cat>
          <c:val>
            <c:numRef>
              <c:f>'F2'!$D$26:$F$26</c:f>
              <c:numCache>
                <c:formatCode>0</c:formatCode>
                <c:ptCount val="3"/>
                <c:pt idx="0">
                  <c:v>34.329893846535818</c:v>
                </c:pt>
                <c:pt idx="1">
                  <c:v>41.512624084054025</c:v>
                </c:pt>
                <c:pt idx="2">
                  <c:v>42.015058984703849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3675376"/>
        <c:axId val="333680080"/>
      </c:barChart>
      <c:catAx>
        <c:axId val="3336753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333680080"/>
        <c:crosses val="autoZero"/>
        <c:auto val="1"/>
        <c:lblAlgn val="ctr"/>
        <c:lblOffset val="100"/>
        <c:noMultiLvlLbl val="0"/>
      </c:catAx>
      <c:valAx>
        <c:axId val="33368008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36753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'F2'!$C$25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'F2'!$D$23:$F$23</c:f>
              <c:strCache>
                <c:ptCount val="3"/>
                <c:pt idx="0">
                  <c:v>Během festivalu se oblékám vyzývavěji</c:v>
                </c:pt>
                <c:pt idx="1">
                  <c:v>Během festivalu se oblékám odvážněji</c:v>
                </c:pt>
                <c:pt idx="2">
                  <c:v>Během festivalu se oblékám barevněji</c:v>
                </c:pt>
              </c:strCache>
            </c:strRef>
          </c:cat>
          <c:val>
            <c:numRef>
              <c:f>'F2'!$D$25:$F$25</c:f>
              <c:numCache>
                <c:formatCode>0</c:formatCode>
                <c:ptCount val="3"/>
                <c:pt idx="0">
                  <c:v>38.812956297084085</c:v>
                </c:pt>
                <c:pt idx="1">
                  <c:v>45.754515268367484</c:v>
                </c:pt>
                <c:pt idx="2">
                  <c:v>47.463971909467837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3673808"/>
        <c:axId val="333669104"/>
      </c:barChart>
      <c:catAx>
        <c:axId val="333673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333669104"/>
        <c:crosses val="autoZero"/>
        <c:auto val="1"/>
        <c:lblAlgn val="ctr"/>
        <c:lblOffset val="100"/>
        <c:noMultiLvlLbl val="0"/>
      </c:catAx>
      <c:valAx>
        <c:axId val="333669104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36738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80506933110470336"/>
          <c:y val="6.497761758088702E-2"/>
          <c:w val="0.13401227788449338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'F2'!$C$24</c:f>
              <c:strCache>
                <c:ptCount val="1"/>
                <c:pt idx="0">
                  <c:v>Celkem ČR</c:v>
                </c:pt>
              </c:strCache>
            </c:strRef>
          </c:tx>
          <c:spPr>
            <a:solidFill>
              <a:srgbClr val="002F5E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'F2'!$D$23:$F$23</c:f>
              <c:strCache>
                <c:ptCount val="3"/>
                <c:pt idx="0">
                  <c:v>Během festivalu se oblékám vyzývavěji</c:v>
                </c:pt>
                <c:pt idx="1">
                  <c:v>Během festivalu se oblékám odvážněji</c:v>
                </c:pt>
                <c:pt idx="2">
                  <c:v>Během festivalu se oblékám barevněji</c:v>
                </c:pt>
              </c:strCache>
            </c:strRef>
          </c:cat>
          <c:val>
            <c:numRef>
              <c:f>'F2'!$D$24:$F$24</c:f>
              <c:numCache>
                <c:formatCode>0</c:formatCode>
                <c:ptCount val="3"/>
                <c:pt idx="0">
                  <c:v>36.619309014152932</c:v>
                </c:pt>
                <c:pt idx="1">
                  <c:v>43.678877649306273</c:v>
                </c:pt>
                <c:pt idx="2">
                  <c:v>44.797715714246849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3670672"/>
        <c:axId val="333674200"/>
      </c:barChart>
      <c:catAx>
        <c:axId val="3336706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1"/>
          <a:lstStyle/>
          <a:p>
            <a:pPr>
              <a:defRPr sz="900" b="0"/>
            </a:pPr>
            <a:endParaRPr lang="cs-CZ"/>
          </a:p>
        </c:txPr>
        <c:crossAx val="333674200"/>
        <c:crosses val="autoZero"/>
        <c:auto val="1"/>
        <c:lblAlgn val="ctr"/>
        <c:lblOffset val="100"/>
        <c:noMultiLvlLbl val="0"/>
      </c:catAx>
      <c:valAx>
        <c:axId val="33367420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3336706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972766826965422E-2"/>
          <c:y val="4.1817399943651114E-2"/>
          <c:w val="0.87089291690887627"/>
          <c:h val="0.863826089535418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List1!$H$11</c:f>
              <c:strCache>
                <c:ptCount val="1"/>
                <c:pt idx="0">
                  <c:v>Podpořená znalost ZOOT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List1!$G$12:$G$14</c:f>
              <c:strCache>
                <c:ptCount val="3"/>
                <c:pt idx="0">
                  <c:v>Prosinec 2013</c:v>
                </c:pt>
                <c:pt idx="1">
                  <c:v>Březen 2015</c:v>
                </c:pt>
                <c:pt idx="2">
                  <c:v>Červen 2015</c:v>
                </c:pt>
              </c:strCache>
            </c:strRef>
          </c:cat>
          <c:val>
            <c:numRef>
              <c:f>List1!$H$12:$H$14</c:f>
              <c:numCache>
                <c:formatCode>0%</c:formatCode>
                <c:ptCount val="3"/>
                <c:pt idx="0">
                  <c:v>0.3</c:v>
                </c:pt>
                <c:pt idx="1">
                  <c:v>0.43</c:v>
                </c:pt>
                <c:pt idx="2">
                  <c:v>0.43</c:v>
                </c:pt>
              </c:numCache>
            </c:numRef>
          </c:val>
        </c:ser>
        <c:ser>
          <c:idx val="1"/>
          <c:order val="1"/>
          <c:tx>
            <c:strRef>
              <c:f>List1!$I$11</c:f>
              <c:strCache>
                <c:ptCount val="1"/>
                <c:pt idx="0">
                  <c:v>Spontánní znalost ZOOT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List1!$G$12:$G$14</c:f>
              <c:strCache>
                <c:ptCount val="3"/>
                <c:pt idx="0">
                  <c:v>Prosinec 2013</c:v>
                </c:pt>
                <c:pt idx="1">
                  <c:v>Březen 2015</c:v>
                </c:pt>
                <c:pt idx="2">
                  <c:v>Červen 2015</c:v>
                </c:pt>
              </c:strCache>
            </c:strRef>
          </c:cat>
          <c:val>
            <c:numRef>
              <c:f>List1!$I$12:$I$14</c:f>
              <c:numCache>
                <c:formatCode>0%</c:formatCode>
                <c:ptCount val="3"/>
                <c:pt idx="0">
                  <c:v>0.06</c:v>
                </c:pt>
                <c:pt idx="1">
                  <c:v>0.14000000000000001</c:v>
                </c:pt>
                <c:pt idx="2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overlap val="100"/>
        <c:axId val="333679296"/>
        <c:axId val="333677728"/>
      </c:barChart>
      <c:catAx>
        <c:axId val="333679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3677728"/>
        <c:crosses val="autoZero"/>
        <c:auto val="1"/>
        <c:lblAlgn val="ctr"/>
        <c:lblOffset val="100"/>
        <c:noMultiLvlLbl val="0"/>
      </c:catAx>
      <c:valAx>
        <c:axId val="33367772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333679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4753826912575542E-2"/>
          <c:y val="3.6410872369767346E-2"/>
          <c:w val="0.26366890380313202"/>
          <c:h val="0.1362178032830641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63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KU6_dovCZ!$B$26</c:f>
              <c:strCache>
                <c:ptCount val="1"/>
                <c:pt idx="0">
                  <c:v>Dovolená ve městě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KU6_dovCZ!$C$21:$AE$21</c:f>
              <c:strCache>
                <c:ptCount val="29"/>
                <c:pt idx="0">
                  <c:v>Něco jiného</c:v>
                </c:pt>
                <c:pt idx="1">
                  <c:v>Deník</c:v>
                </c:pt>
                <c:pt idx="2">
                  <c:v>Samostatný MP3 přehrávač, iPod</c:v>
                </c:pt>
                <c:pt idx="3">
                  <c:v>Starší dioptrické brýle</c:v>
                </c:pt>
                <c:pt idx="4">
                  <c:v>Fén</c:v>
                </c:pt>
                <c:pt idx="5">
                  <c:v>Antikoncepce</c:v>
                </c:pt>
                <c:pt idx="6">
                  <c:v>Alkohol</c:v>
                </c:pt>
                <c:pt idx="7">
                  <c:v>Tablet, čtečku</c:v>
                </c:pt>
                <c:pt idx="8">
                  <c:v>Cigarety</c:v>
                </c:pt>
                <c:pt idx="9">
                  <c:v>Papírovou mapu, průvodce</c:v>
                </c:pt>
                <c:pt idx="10">
                  <c:v>Dekorativní kosmetika, makeup</c:v>
                </c:pt>
                <c:pt idx="11">
                  <c:v>Léky na alergii</c:v>
                </c:pt>
                <c:pt idx="12">
                  <c:v>Společenské hry</c:v>
                </c:pt>
                <c:pt idx="13">
                  <c:v>Časopis</c:v>
                </c:pt>
                <c:pt idx="14">
                  <c:v>Antibakteriální gel, vlhčené ubrousky</c:v>
                </c:pt>
                <c:pt idx="15">
                  <c:v>Pleťová kosmetika</c:v>
                </c:pt>
                <c:pt idx="16">
                  <c:v>Vlastní toaletní papír</c:v>
                </c:pt>
                <c:pt idx="17">
                  <c:v>Léky na průjem</c:v>
                </c:pt>
                <c:pt idx="18">
                  <c:v>Kniha</c:v>
                </c:pt>
                <c:pt idx="19">
                  <c:v>Tělová kosmetika</c:v>
                </c:pt>
                <c:pt idx="20">
                  <c:v>Fotoaparát</c:v>
                </c:pt>
                <c:pt idx="21">
                  <c:v>Léky na bolest</c:v>
                </c:pt>
                <c:pt idx="22">
                  <c:v>Náplast, obvaz</c:v>
                </c:pt>
                <c:pt idx="23">
                  <c:v>Papírové kapesníky</c:v>
                </c:pt>
                <c:pt idx="24">
                  <c:v>Vlastní ručník</c:v>
                </c:pt>
                <c:pt idx="25">
                  <c:v>Sluneční brýle</c:v>
                </c:pt>
                <c:pt idx="26">
                  <c:v>Opalovací krém</c:v>
                </c:pt>
                <c:pt idx="27">
                  <c:v>Osobní hygiena</c:v>
                </c:pt>
                <c:pt idx="28">
                  <c:v>Mobil</c:v>
                </c:pt>
              </c:strCache>
            </c:strRef>
          </c:cat>
          <c:val>
            <c:numRef>
              <c:f>KU6_dovCZ!$C$26:$AE$26</c:f>
              <c:numCache>
                <c:formatCode>0</c:formatCode>
                <c:ptCount val="29"/>
                <c:pt idx="0">
                  <c:v>8.0342118300826364</c:v>
                </c:pt>
                <c:pt idx="1">
                  <c:v>5.5224243159239554</c:v>
                </c:pt>
                <c:pt idx="2">
                  <c:v>22.851422482354522</c:v>
                </c:pt>
                <c:pt idx="3">
                  <c:v>20.654230901148772</c:v>
                </c:pt>
                <c:pt idx="4">
                  <c:v>13.843973454229452</c:v>
                </c:pt>
                <c:pt idx="5">
                  <c:v>35.582050651536143</c:v>
                </c:pt>
                <c:pt idx="6">
                  <c:v>11.486762226043762</c:v>
                </c:pt>
                <c:pt idx="7">
                  <c:v>18.579916217614613</c:v>
                </c:pt>
                <c:pt idx="8">
                  <c:v>30.532278487086383</c:v>
                </c:pt>
                <c:pt idx="9">
                  <c:v>46.15240139430513</c:v>
                </c:pt>
                <c:pt idx="10">
                  <c:v>46.528760206417402</c:v>
                </c:pt>
                <c:pt idx="11">
                  <c:v>37.722088895488866</c:v>
                </c:pt>
                <c:pt idx="12">
                  <c:v>34.701272198500618</c:v>
                </c:pt>
                <c:pt idx="13">
                  <c:v>44.193069285245485</c:v>
                </c:pt>
                <c:pt idx="14">
                  <c:v>52.746968536739217</c:v>
                </c:pt>
                <c:pt idx="15">
                  <c:v>52.163554827322791</c:v>
                </c:pt>
                <c:pt idx="16">
                  <c:v>41.4367820609761</c:v>
                </c:pt>
                <c:pt idx="17">
                  <c:v>42.366885890261671</c:v>
                </c:pt>
                <c:pt idx="18">
                  <c:v>63.597452019858146</c:v>
                </c:pt>
                <c:pt idx="19">
                  <c:v>70.369724502318206</c:v>
                </c:pt>
                <c:pt idx="20">
                  <c:v>67.344982559442357</c:v>
                </c:pt>
                <c:pt idx="21">
                  <c:v>74.486587193872808</c:v>
                </c:pt>
                <c:pt idx="22">
                  <c:v>58.850487960034457</c:v>
                </c:pt>
                <c:pt idx="23">
                  <c:v>68.097852623880925</c:v>
                </c:pt>
                <c:pt idx="24">
                  <c:v>77.078270696772961</c:v>
                </c:pt>
                <c:pt idx="25">
                  <c:v>75.817468521010625</c:v>
                </c:pt>
                <c:pt idx="26">
                  <c:v>73.684070515022498</c:v>
                </c:pt>
                <c:pt idx="27">
                  <c:v>87.491281349267382</c:v>
                </c:pt>
                <c:pt idx="28">
                  <c:v>94.477575684076044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9995264"/>
        <c:axId val="249995656"/>
      </c:barChart>
      <c:catAx>
        <c:axId val="249995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49995656"/>
        <c:crosses val="autoZero"/>
        <c:auto val="1"/>
        <c:lblAlgn val="ctr"/>
        <c:lblOffset val="100"/>
        <c:noMultiLvlLbl val="0"/>
      </c:catAx>
      <c:valAx>
        <c:axId val="249995656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99952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332022580004609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KU6_dovCZ!$B$25</c:f>
              <c:strCache>
                <c:ptCount val="1"/>
                <c:pt idx="0">
                  <c:v>Dovolená u vody v ČR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KU6_dovCZ!$C$21:$AE$21</c:f>
              <c:strCache>
                <c:ptCount val="29"/>
                <c:pt idx="0">
                  <c:v>Něco jiného</c:v>
                </c:pt>
                <c:pt idx="1">
                  <c:v>Deník</c:v>
                </c:pt>
                <c:pt idx="2">
                  <c:v>Samostatný MP3 přehrávač, iPod</c:v>
                </c:pt>
                <c:pt idx="3">
                  <c:v>Starší dioptrické brýle</c:v>
                </c:pt>
                <c:pt idx="4">
                  <c:v>Fén</c:v>
                </c:pt>
                <c:pt idx="5">
                  <c:v>Antikoncepce</c:v>
                </c:pt>
                <c:pt idx="6">
                  <c:v>Alkohol</c:v>
                </c:pt>
                <c:pt idx="7">
                  <c:v>Tablet, čtečku</c:v>
                </c:pt>
                <c:pt idx="8">
                  <c:v>Cigarety</c:v>
                </c:pt>
                <c:pt idx="9">
                  <c:v>Papírovou mapu, průvodce</c:v>
                </c:pt>
                <c:pt idx="10">
                  <c:v>Dekorativní kosmetika, makeup</c:v>
                </c:pt>
                <c:pt idx="11">
                  <c:v>Léky na alergii</c:v>
                </c:pt>
                <c:pt idx="12">
                  <c:v>Společenské hry</c:v>
                </c:pt>
                <c:pt idx="13">
                  <c:v>Časopis</c:v>
                </c:pt>
                <c:pt idx="14">
                  <c:v>Antibakteriální gel, vlhčené ubrousky</c:v>
                </c:pt>
                <c:pt idx="15">
                  <c:v>Pleťová kosmetika</c:v>
                </c:pt>
                <c:pt idx="16">
                  <c:v>Vlastní toaletní papír</c:v>
                </c:pt>
                <c:pt idx="17">
                  <c:v>Léky na průjem</c:v>
                </c:pt>
                <c:pt idx="18">
                  <c:v>Kniha</c:v>
                </c:pt>
                <c:pt idx="19">
                  <c:v>Tělová kosmetika</c:v>
                </c:pt>
                <c:pt idx="20">
                  <c:v>Fotoaparát</c:v>
                </c:pt>
                <c:pt idx="21">
                  <c:v>Léky na bolest</c:v>
                </c:pt>
                <c:pt idx="22">
                  <c:v>Náplast, obvaz</c:v>
                </c:pt>
                <c:pt idx="23">
                  <c:v>Papírové kapesníky</c:v>
                </c:pt>
                <c:pt idx="24">
                  <c:v>Vlastní ručník</c:v>
                </c:pt>
                <c:pt idx="25">
                  <c:v>Sluneční brýle</c:v>
                </c:pt>
                <c:pt idx="26">
                  <c:v>Opalovací krém</c:v>
                </c:pt>
                <c:pt idx="27">
                  <c:v>Osobní hygiena</c:v>
                </c:pt>
                <c:pt idx="28">
                  <c:v>Mobil</c:v>
                </c:pt>
              </c:strCache>
            </c:strRef>
          </c:cat>
          <c:val>
            <c:numRef>
              <c:f>KU6_dovCZ!$C$25:$AE$25</c:f>
              <c:numCache>
                <c:formatCode>0</c:formatCode>
                <c:ptCount val="29"/>
                <c:pt idx="0">
                  <c:v>2.6499205257124756</c:v>
                </c:pt>
                <c:pt idx="1">
                  <c:v>5.4117333794430875</c:v>
                </c:pt>
                <c:pt idx="2">
                  <c:v>3.6234554475328591</c:v>
                </c:pt>
                <c:pt idx="3">
                  <c:v>13.980318922431692</c:v>
                </c:pt>
                <c:pt idx="4">
                  <c:v>7.0720144950562949</c:v>
                </c:pt>
                <c:pt idx="5">
                  <c:v>8.5952612866816729</c:v>
                </c:pt>
                <c:pt idx="6">
                  <c:v>29.404601917685468</c:v>
                </c:pt>
                <c:pt idx="7">
                  <c:v>15.177382949380998</c:v>
                </c:pt>
                <c:pt idx="8">
                  <c:v>35.697113551424039</c:v>
                </c:pt>
                <c:pt idx="9">
                  <c:v>21.641309538444318</c:v>
                </c:pt>
                <c:pt idx="10">
                  <c:v>28.413368256251488</c:v>
                </c:pt>
                <c:pt idx="11">
                  <c:v>36.674908272539803</c:v>
                </c:pt>
                <c:pt idx="12">
                  <c:v>27.029602676864371</c:v>
                </c:pt>
                <c:pt idx="13">
                  <c:v>24.498205924740716</c:v>
                </c:pt>
                <c:pt idx="14">
                  <c:v>31.309272020112861</c:v>
                </c:pt>
                <c:pt idx="15">
                  <c:v>29.284433424635125</c:v>
                </c:pt>
                <c:pt idx="16">
                  <c:v>60.130137156782126</c:v>
                </c:pt>
                <c:pt idx="17">
                  <c:v>33.491430833428041</c:v>
                </c:pt>
                <c:pt idx="18">
                  <c:v>28.313261978995314</c:v>
                </c:pt>
                <c:pt idx="19">
                  <c:v>46.58765895280753</c:v>
                </c:pt>
                <c:pt idx="20">
                  <c:v>65.535246337103558</c:v>
                </c:pt>
                <c:pt idx="21">
                  <c:v>64.085575796529355</c:v>
                </c:pt>
                <c:pt idx="22">
                  <c:v>65.452285046256492</c:v>
                </c:pt>
                <c:pt idx="23">
                  <c:v>69.780991263181392</c:v>
                </c:pt>
                <c:pt idx="24">
                  <c:v>84.220021263452978</c:v>
                </c:pt>
                <c:pt idx="25">
                  <c:v>85.066457075033881</c:v>
                </c:pt>
                <c:pt idx="26">
                  <c:v>86.167971303677831</c:v>
                </c:pt>
                <c:pt idx="27">
                  <c:v>87.057496266426298</c:v>
                </c:pt>
                <c:pt idx="28">
                  <c:v>86.316147178759763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49992520"/>
        <c:axId val="250085496"/>
      </c:barChart>
      <c:catAx>
        <c:axId val="249992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50085496"/>
        <c:crosses val="autoZero"/>
        <c:auto val="1"/>
        <c:lblAlgn val="ctr"/>
        <c:lblOffset val="100"/>
        <c:noMultiLvlLbl val="0"/>
      </c:catAx>
      <c:valAx>
        <c:axId val="250085496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499925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72850014507663"/>
          <c:y val="6.497761758088702E-2"/>
          <c:w val="0.25782386487166603"/>
          <c:h val="0.85933159695572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KU6_dovCZ!$B$24</c:f>
              <c:strCache>
                <c:ptCount val="1"/>
                <c:pt idx="0">
                  <c:v>Dovolená u moře</c:v>
                </c:pt>
              </c:strCache>
            </c:strRef>
          </c:tx>
          <c:spPr>
            <a:solidFill>
              <a:srgbClr val="FFA102"/>
            </a:solidFill>
          </c:spPr>
          <c:invertIfNegative val="0"/>
          <c:dLbls>
            <c:numFmt formatCode="#,##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KU6_dovCZ!$C$21:$AE$21</c:f>
              <c:strCache>
                <c:ptCount val="29"/>
                <c:pt idx="0">
                  <c:v>Něco jiného</c:v>
                </c:pt>
                <c:pt idx="1">
                  <c:v>Deník</c:v>
                </c:pt>
                <c:pt idx="2">
                  <c:v>Samostatný MP3 přehrávač, iPod</c:v>
                </c:pt>
                <c:pt idx="3">
                  <c:v>Starší dioptrické brýle</c:v>
                </c:pt>
                <c:pt idx="4">
                  <c:v>Fén</c:v>
                </c:pt>
                <c:pt idx="5">
                  <c:v>Antikoncepce</c:v>
                </c:pt>
                <c:pt idx="6">
                  <c:v>Alkohol</c:v>
                </c:pt>
                <c:pt idx="7">
                  <c:v>Tablet, čtečku</c:v>
                </c:pt>
                <c:pt idx="8">
                  <c:v>Cigarety</c:v>
                </c:pt>
                <c:pt idx="9">
                  <c:v>Papírovou mapu, průvodce</c:v>
                </c:pt>
                <c:pt idx="10">
                  <c:v>Dekorativní kosmetika, makeup</c:v>
                </c:pt>
                <c:pt idx="11">
                  <c:v>Léky na alergii</c:v>
                </c:pt>
                <c:pt idx="12">
                  <c:v>Společenské hry</c:v>
                </c:pt>
                <c:pt idx="13">
                  <c:v>Časopis</c:v>
                </c:pt>
                <c:pt idx="14">
                  <c:v>Antibakteriální gel, vlhčené ubrousky</c:v>
                </c:pt>
                <c:pt idx="15">
                  <c:v>Pleťová kosmetika</c:v>
                </c:pt>
                <c:pt idx="16">
                  <c:v>Vlastní toaletní papír</c:v>
                </c:pt>
                <c:pt idx="17">
                  <c:v>Léky na průjem</c:v>
                </c:pt>
                <c:pt idx="18">
                  <c:v>Kniha</c:v>
                </c:pt>
                <c:pt idx="19">
                  <c:v>Tělová kosmetika</c:v>
                </c:pt>
                <c:pt idx="20">
                  <c:v>Fotoaparát</c:v>
                </c:pt>
                <c:pt idx="21">
                  <c:v>Léky na bolest</c:v>
                </c:pt>
                <c:pt idx="22">
                  <c:v>Náplast, obvaz</c:v>
                </c:pt>
                <c:pt idx="23">
                  <c:v>Papírové kapesníky</c:v>
                </c:pt>
                <c:pt idx="24">
                  <c:v>Vlastní ručník</c:v>
                </c:pt>
                <c:pt idx="25">
                  <c:v>Sluneční brýle</c:v>
                </c:pt>
                <c:pt idx="26">
                  <c:v>Opalovací krém</c:v>
                </c:pt>
                <c:pt idx="27">
                  <c:v>Osobní hygiena</c:v>
                </c:pt>
                <c:pt idx="28">
                  <c:v>Mobil</c:v>
                </c:pt>
              </c:strCache>
            </c:strRef>
          </c:cat>
          <c:val>
            <c:numRef>
              <c:f>KU6_dovCZ!$C$24:$AE$24</c:f>
              <c:numCache>
                <c:formatCode>0</c:formatCode>
                <c:ptCount val="29"/>
                <c:pt idx="0">
                  <c:v>7.5078955794280988</c:v>
                </c:pt>
                <c:pt idx="1">
                  <c:v>11.523111657693349</c:v>
                </c:pt>
                <c:pt idx="2">
                  <c:v>19.349300701336432</c:v>
                </c:pt>
                <c:pt idx="3">
                  <c:v>18.015410063154974</c:v>
                </c:pt>
                <c:pt idx="4">
                  <c:v>19.128449040002049</c:v>
                </c:pt>
                <c:pt idx="5">
                  <c:v>26.891562302314824</c:v>
                </c:pt>
                <c:pt idx="6">
                  <c:v>25.187579701348344</c:v>
                </c:pt>
                <c:pt idx="7">
                  <c:v>36.072961224595602</c:v>
                </c:pt>
                <c:pt idx="8">
                  <c:v>24.762854685752615</c:v>
                </c:pt>
                <c:pt idx="9">
                  <c:v>34.747299554094042</c:v>
                </c:pt>
                <c:pt idx="10">
                  <c:v>44.611619376388354</c:v>
                </c:pt>
                <c:pt idx="11">
                  <c:v>47.469758155061363</c:v>
                </c:pt>
                <c:pt idx="12">
                  <c:v>45.95374931722008</c:v>
                </c:pt>
                <c:pt idx="13">
                  <c:v>49.644984993016088</c:v>
                </c:pt>
                <c:pt idx="14">
                  <c:v>48.535805580015492</c:v>
                </c:pt>
                <c:pt idx="15">
                  <c:v>51.000143213022362</c:v>
                </c:pt>
                <c:pt idx="16">
                  <c:v>42.280939945213248</c:v>
                </c:pt>
                <c:pt idx="17">
                  <c:v>69.103870670649016</c:v>
                </c:pt>
                <c:pt idx="18">
                  <c:v>60.393404331607556</c:v>
                </c:pt>
                <c:pt idx="19">
                  <c:v>75.029568126925682</c:v>
                </c:pt>
                <c:pt idx="20">
                  <c:v>77.197802004221685</c:v>
                </c:pt>
                <c:pt idx="21">
                  <c:v>79.376481241330197</c:v>
                </c:pt>
                <c:pt idx="22">
                  <c:v>79.555103987351998</c:v>
                </c:pt>
                <c:pt idx="23">
                  <c:v>81.404913732938198</c:v>
                </c:pt>
                <c:pt idx="24">
                  <c:v>85.660732992337884</c:v>
                </c:pt>
                <c:pt idx="25">
                  <c:v>95.780830152743135</c:v>
                </c:pt>
                <c:pt idx="26">
                  <c:v>96.512637678465353</c:v>
                </c:pt>
                <c:pt idx="27">
                  <c:v>91.759700060628859</c:v>
                </c:pt>
                <c:pt idx="28">
                  <c:v>94.224956434329314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50081968"/>
        <c:axId val="250082360"/>
      </c:barChart>
      <c:catAx>
        <c:axId val="2500819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txPr>
          <a:bodyPr anchor="ctr" anchorCtr="1"/>
          <a:lstStyle/>
          <a:p>
            <a:pPr>
              <a:defRPr sz="1100" b="0"/>
            </a:pPr>
            <a:endParaRPr lang="cs-CZ"/>
          </a:p>
        </c:txPr>
        <c:crossAx val="250082360"/>
        <c:crosses val="autoZero"/>
        <c:auto val="1"/>
        <c:lblAlgn val="ctr"/>
        <c:lblOffset val="100"/>
        <c:noMultiLvlLbl val="0"/>
      </c:catAx>
      <c:valAx>
        <c:axId val="250082360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2500819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Helvetica" pitchFamily="34" charset="0"/>
          <a:cs typeface="Helvetica" pitchFamily="34" charset="0"/>
        </a:defRPr>
      </a:pPr>
      <a:endParaRPr lang="cs-CZ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0.10515</cdr:x>
      <cdr:y>0.04978</cdr:y>
    </cdr:from>
    <cdr:to>
      <cdr:x>0.10515</cdr:x>
      <cdr:y>0.95436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1009566" y="199619"/>
          <a:ext cx="0" cy="362738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0.10515</cdr:x>
      <cdr:y>0.04978</cdr:y>
    </cdr:from>
    <cdr:to>
      <cdr:x>0.10515</cdr:x>
      <cdr:y>0.95436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1009566" y="199619"/>
          <a:ext cx="0" cy="362738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0.10515</cdr:x>
      <cdr:y>0.04978</cdr:y>
    </cdr:from>
    <cdr:to>
      <cdr:x>0.10515</cdr:x>
      <cdr:y>0.95436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1009566" y="199619"/>
          <a:ext cx="0" cy="362738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0.10515</cdr:x>
      <cdr:y>0.04978</cdr:y>
    </cdr:from>
    <cdr:to>
      <cdr:x>0.10515</cdr:x>
      <cdr:y>0.95436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1009566" y="199619"/>
          <a:ext cx="0" cy="362738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0.12896</cdr:x>
      <cdr:y>0.04265</cdr:y>
    </cdr:from>
    <cdr:to>
      <cdr:x>0.12896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1238207" y="154778"/>
          <a:ext cx="0" cy="328274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3067007" y="171028"/>
          <a:ext cx="0" cy="362738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0.10515</cdr:x>
      <cdr:y>0.04978</cdr:y>
    </cdr:from>
    <cdr:to>
      <cdr:x>0.10515</cdr:x>
      <cdr:y>0.95436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1009566" y="199619"/>
          <a:ext cx="0" cy="362738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0.31944</cdr:x>
      <cdr:y>0.04265</cdr:y>
    </cdr:from>
    <cdr:to>
      <cdr:x>0.31944</cdr:x>
      <cdr:y>0.94723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2409825" y="171449"/>
          <a:ext cx="0" cy="3636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F5E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C5ECE-C47D-144F-9A32-2196633ADC54}" type="datetimeFigureOut">
              <a:rPr lang="en-US" smtClean="0"/>
              <a:t>6/26/2015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E9F43-B9B8-924E-AD47-815485869D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61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82068-7E4A-6742-A1D0-4116A3DCED97}" type="datetimeFigureOut">
              <a:rPr lang="en-US" smtClean="0"/>
              <a:t>6/26/2015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C58A9-DB5E-6E41-87D0-681C845D8C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411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defTabSz="914400" eaLnBrk="1" hangingPunct="1"/>
            <a:endParaRPr lang="cs-CZ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Zástupný symbol pro číslo snímku 3"/>
          <p:cNvSpPr txBox="1">
            <a:spLocks noGrp="1"/>
          </p:cNvSpPr>
          <p:nvPr/>
        </p:nvSpPr>
        <p:spPr bwMode="auto">
          <a:xfrm>
            <a:off x="3850444" y="9430091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pPr algn="r" eaLnBrk="1" hangingPunct="1"/>
            <a:fld id="{A38E7A75-956C-FF46-9AC9-9D8DF39F978D}" type="slidenum">
              <a:rPr lang="en-GB" sz="1200"/>
              <a:pPr algn="r" eaLnBrk="1" hangingPunct="1"/>
              <a:t>1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83265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10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4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11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598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12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402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13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39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614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15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24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16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01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17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5562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18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6729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19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39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500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20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3884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21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070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22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560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23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1351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24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4655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7307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26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091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5417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28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8146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29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059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E0751C-B221-4938-BEB6-5A06CD71BE05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/>
              <a:t>3</a:t>
            </a:fld>
            <a:endParaRPr lang="en-US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54587" cy="3717925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502" y="4716023"/>
            <a:ext cx="4984672" cy="4465614"/>
          </a:xfrm>
          <a:noFill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3868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30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8186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1652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32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151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33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753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34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7127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3480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36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20234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37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7702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38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10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39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36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59841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40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5125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41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8453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42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40595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43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3861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44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77165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45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70629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46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9280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43778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48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6204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037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93604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50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0952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51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53122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52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6896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53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41704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6282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55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6947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56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30731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00700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58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28117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59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333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6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98639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06520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61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52091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7085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63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84611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64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758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494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7D93-240F-4041-8284-FC16D3A96101}" type="slidenum">
              <a:rPr lang="en-AU" smtClean="0">
                <a:solidFill>
                  <a:prstClr val="black"/>
                </a:solidFill>
              </a:rPr>
              <a:pPr/>
              <a:t>8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6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Rectangle 1027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3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257300"/>
            <a:ext cx="7772400" cy="1562101"/>
          </a:xfrm>
        </p:spPr>
        <p:txBody>
          <a:bodyPr>
            <a:normAutofit/>
          </a:bodyPr>
          <a:lstStyle>
            <a:lvl1pPr>
              <a:defRPr sz="3600" cap="all" baseline="0">
                <a:latin typeface="Helvetica"/>
                <a:cs typeface="Helvetica"/>
              </a:defRPr>
            </a:lvl1pPr>
          </a:lstStyle>
          <a:p>
            <a:r>
              <a:rPr lang="cs-CZ" dirty="0" smtClean="0"/>
              <a:t>CLICK TO EDIT MASTER TITLE</a:t>
            </a:r>
            <a:br>
              <a:rPr lang="cs-CZ" dirty="0" smtClean="0"/>
            </a:br>
            <a:r>
              <a:rPr lang="cs-CZ" sz="3200" dirty="0" smtClean="0"/>
              <a:t>CLICK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464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BE1E11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033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>
          <a:xfrm>
            <a:off x="220920" y="627186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E7A420-D41C-E741-88DF-A22365AC38A6}" type="slidenum">
              <a:rPr lang="en-US" sz="1400" smtClean="0">
                <a:solidFill>
                  <a:srgbClr val="756522"/>
                </a:solidFill>
                <a:latin typeface="Helvetica Neue"/>
                <a:cs typeface="Helvetica Neue"/>
              </a:rPr>
              <a:pPr/>
              <a:t>‹#›</a:t>
            </a:fld>
            <a:endParaRPr lang="en-US" sz="1400" dirty="0">
              <a:solidFill>
                <a:srgbClr val="756522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4179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>
          <a:xfrm>
            <a:off x="220920" y="627186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E7A420-D41C-E741-88DF-A22365AC38A6}" type="slidenum">
              <a:rPr lang="en-US" sz="1400" smtClean="0">
                <a:solidFill>
                  <a:srgbClr val="756522"/>
                </a:solidFill>
                <a:latin typeface="Helvetica Neue"/>
                <a:cs typeface="Helvetica Neue"/>
              </a:rPr>
              <a:pPr/>
              <a:t>‹#›</a:t>
            </a:fld>
            <a:endParaRPr lang="en-US" sz="1400" dirty="0">
              <a:solidFill>
                <a:srgbClr val="756522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6052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8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8161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none">
                <a:latin typeface="Helvetica"/>
                <a:cs typeface="Helvetica"/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13100"/>
            <a:ext cx="7772400" cy="58420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BE1E11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5652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75245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75245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0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4040188" cy="639762"/>
          </a:xfrm>
        </p:spPr>
        <p:txBody>
          <a:bodyPr anchor="ctr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17166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4704"/>
            <a:ext cx="4041775" cy="639762"/>
          </a:xfrm>
        </p:spPr>
        <p:txBody>
          <a:bodyPr anchor="ctr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17166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9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1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05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>
            <a:normAutofit/>
          </a:bodyPr>
          <a:lstStyle>
            <a:lvl1pPr algn="l">
              <a:defRPr sz="2400" b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0112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869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8229600" cy="5097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>
            <p:custDataLst>
              <p:tags r:id="rId13"/>
            </p:custDataLst>
          </p:nvPr>
        </p:nvCxnSpPr>
        <p:spPr>
          <a:xfrm>
            <a:off x="306595" y="6165304"/>
            <a:ext cx="8380205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1067107" y="6387949"/>
            <a:ext cx="26642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©Perfect Crowd 2013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92080" y="6306482"/>
            <a:ext cx="339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noProof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Fashion</a:t>
            </a:r>
            <a:r>
              <a:rPr lang="cs-CZ" sz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 report – léto 2015 </a:t>
            </a:r>
            <a:br>
              <a:rPr lang="cs-CZ" sz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</a:br>
            <a:fld id="{1020B02F-98E3-5E49-AFD6-5890A166F86C}" type="slidenum">
              <a:rPr lang="cs-CZ" sz="1200" baseline="0" noProof="0" smtClean="0">
                <a:solidFill>
                  <a:srgbClr val="756522"/>
                </a:solidFill>
                <a:latin typeface="Helvetica"/>
                <a:cs typeface="Helvetica"/>
              </a:rPr>
              <a:pPr algn="r"/>
              <a:t>‹#›</a:t>
            </a:fld>
            <a:endParaRPr lang="cs-CZ" sz="1200" noProof="0" dirty="0">
              <a:solidFill>
                <a:srgbClr val="756522"/>
              </a:solidFill>
              <a:latin typeface="Helvetica"/>
              <a:cs typeface="Helvetica"/>
            </a:endParaRPr>
          </a:p>
        </p:txBody>
      </p:sp>
      <p:pic>
        <p:nvPicPr>
          <p:cNvPr id="10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45" y="6309320"/>
            <a:ext cx="707563" cy="3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56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400" b="0" kern="1200">
          <a:solidFill>
            <a:srgbClr val="BE1E11"/>
          </a:solidFill>
          <a:latin typeface="Helvetica"/>
          <a:ea typeface="+mj-ea"/>
          <a:cs typeface="Helvetic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0" kern="1200">
          <a:solidFill>
            <a:srgbClr val="800000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1600" b="0" kern="1200">
          <a:solidFill>
            <a:srgbClr val="800000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b="0" kern="1200">
          <a:solidFill>
            <a:srgbClr val="800000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b="0" kern="1200">
          <a:solidFill>
            <a:srgbClr val="800000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b="0" kern="1200">
          <a:solidFill>
            <a:srgbClr val="800000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7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3.xml"/><Relationship Id="rId3" Type="http://schemas.openxmlformats.org/officeDocument/2006/relationships/chart" Target="../charts/chart28.xml"/><Relationship Id="rId7" Type="http://schemas.openxmlformats.org/officeDocument/2006/relationships/chart" Target="../charts/chart3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1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1.xml"/><Relationship Id="rId3" Type="http://schemas.openxmlformats.org/officeDocument/2006/relationships/chart" Target="../charts/chart36.xml"/><Relationship Id="rId7" Type="http://schemas.openxmlformats.org/officeDocument/2006/relationships/chart" Target="../charts/chart40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9.xml"/><Relationship Id="rId5" Type="http://schemas.openxmlformats.org/officeDocument/2006/relationships/chart" Target="../charts/chart38.xml"/><Relationship Id="rId4" Type="http://schemas.openxmlformats.org/officeDocument/2006/relationships/chart" Target="../charts/chart3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7" Type="http://schemas.openxmlformats.org/officeDocument/2006/relationships/chart" Target="../charts/chart46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5.xml"/><Relationship Id="rId5" Type="http://schemas.openxmlformats.org/officeDocument/2006/relationships/chart" Target="../charts/chart44.xml"/><Relationship Id="rId4" Type="http://schemas.openxmlformats.org/officeDocument/2006/relationships/chart" Target="../charts/chart4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1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8.xml"/><Relationship Id="rId3" Type="http://schemas.openxmlformats.org/officeDocument/2006/relationships/chart" Target="../charts/chart53.xml"/><Relationship Id="rId7" Type="http://schemas.openxmlformats.org/officeDocument/2006/relationships/chart" Target="../charts/chart57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6.xml"/><Relationship Id="rId5" Type="http://schemas.openxmlformats.org/officeDocument/2006/relationships/chart" Target="../charts/chart55.xml"/><Relationship Id="rId4" Type="http://schemas.openxmlformats.org/officeDocument/2006/relationships/chart" Target="../charts/chart5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9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1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7.xml"/><Relationship Id="rId3" Type="http://schemas.openxmlformats.org/officeDocument/2006/relationships/chart" Target="../charts/chart62.xml"/><Relationship Id="rId7" Type="http://schemas.openxmlformats.org/officeDocument/2006/relationships/chart" Target="../charts/chart66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5.xml"/><Relationship Id="rId5" Type="http://schemas.openxmlformats.org/officeDocument/2006/relationships/chart" Target="../charts/chart64.xml"/><Relationship Id="rId4" Type="http://schemas.openxmlformats.org/officeDocument/2006/relationships/chart" Target="../charts/chart6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8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tbank.cz/o-bance/wealth-report/" TargetMode="Externa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idmap.cz/" TargetMode="Externa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12277" y="2456708"/>
            <a:ext cx="8404212" cy="1562101"/>
          </a:xfrm>
        </p:spPr>
        <p:txBody>
          <a:bodyPr>
            <a:noAutofit/>
          </a:bodyPr>
          <a:lstStyle/>
          <a:p>
            <a:r>
              <a:rPr lang="cs-CZ" b="0" dirty="0" smtClean="0">
                <a:solidFill>
                  <a:srgbClr val="BE1E11"/>
                </a:solidFill>
              </a:rPr>
              <a:t>ZPRÁVA Z VÝZKUMU:</a:t>
            </a:r>
            <a:br>
              <a:rPr lang="cs-CZ" b="0" dirty="0" smtClean="0">
                <a:solidFill>
                  <a:srgbClr val="BE1E11"/>
                </a:solidFill>
              </a:rPr>
            </a:br>
            <a:r>
              <a:rPr lang="cs-CZ" sz="3200" dirty="0"/>
              <a:t>Fashion Report – vlna </a:t>
            </a:r>
            <a:r>
              <a:rPr lang="cs-CZ" sz="3200" dirty="0" smtClean="0"/>
              <a:t>LÉTO </a:t>
            </a:r>
            <a:r>
              <a:rPr lang="cs-CZ" sz="3200" dirty="0"/>
              <a:t>2015</a:t>
            </a:r>
            <a:endParaRPr lang="cs-CZ" sz="3200" b="0" dirty="0">
              <a:solidFill>
                <a:srgbClr val="BE1E1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148" y="302959"/>
            <a:ext cx="954341" cy="95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36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400" b="0" dirty="0" smtClean="0"/>
              <a:t>ČESKÝ KUFR</a:t>
            </a:r>
            <a:endParaRPr lang="cs-CZ" sz="4400" b="0" dirty="0"/>
          </a:p>
        </p:txBody>
      </p:sp>
    </p:spTree>
    <p:extLst>
      <p:ext uri="{BB962C8B-B14F-4D97-AF65-F5344CB8AC3E}">
        <p14:creationId xmlns:p14="http://schemas.microsoft.com/office/powerpoint/2010/main" val="26731983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Kusy oblečení na dovolené (3) </a:t>
            </a:r>
            <a:r>
              <a:rPr lang="cs-CZ" sz="1600" dirty="0" smtClean="0">
                <a:solidFill>
                  <a:srgbClr val="BE1E11"/>
                </a:solidFill>
                <a:latin typeface="Helvetica"/>
                <a:cs typeface="Helvetica"/>
              </a:rPr>
              <a:t>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průměrný počet </a:t>
            </a:r>
            <a:r>
              <a:rPr lang="cs-CZ" sz="1600" b="1" i="1" dirty="0" smtClean="0">
                <a:solidFill>
                  <a:srgbClr val="7391AD"/>
                </a:solidFill>
                <a:latin typeface="Helvetica"/>
                <a:cs typeface="Helvetica"/>
              </a:rPr>
              <a:t>ČR</a:t>
            </a:r>
            <a:endParaRPr lang="cs-CZ" sz="1600" b="1" dirty="0">
              <a:solidFill>
                <a:srgbClr val="7391AD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941050"/>
            <a:ext cx="82809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Tak a teď se budeme bavit konkrétně.  Kolik z těchto jednotlivých oblečení si na Vaši hlavní letní dovolenou obvykle balíte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?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 fontScale="92500"/>
          </a:bodyPr>
          <a:lstStyle/>
          <a:p>
            <a:pPr algn="just"/>
            <a:r>
              <a:rPr lang="cs-CZ" b="0" dirty="0" smtClean="0">
                <a:solidFill>
                  <a:srgbClr val="800000"/>
                </a:solidFill>
              </a:rPr>
              <a:t>Český kufr na dovolenou, to jsou 7 trenky, 6 ponožky, 5 trik, 2 boty, 2 tílka, 2 kalhoty, 2 kraťasy, 2 šaty (u žen), 2 plavky, po 1 sukni, mikině, bundě, pyžamu a pouze každý druhý si bere šátek.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23527" y="5791071"/>
            <a:ext cx="106150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</a:t>
            </a:r>
            <a:endParaRPr lang="cs-CZ" sz="800" i="1" dirty="0">
              <a:solidFill>
                <a:srgbClr val="FF0000"/>
              </a:solidFill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/>
          </p:nvPr>
        </p:nvGraphicFramePr>
        <p:xfrm>
          <a:off x="418778" y="1476377"/>
          <a:ext cx="8375854" cy="4014620"/>
        </p:xfrm>
        <a:graphic>
          <a:graphicData uri="http://schemas.openxmlformats.org/drawingml/2006/table">
            <a:tbl>
              <a:tblPr/>
              <a:tblGrid>
                <a:gridCol w="947844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35235"/>
                <a:gridCol w="464250"/>
              </a:tblGrid>
              <a:tr h="40146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 ks</a:t>
                      </a:r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Kalhotky/Slipy, trenky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Triko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Tílko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Šortky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Šperky, bižuterie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 nebo svetr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Sukně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Pyžamo, noční košile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Pokrývka hlavy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Šátek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ČR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2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3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2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9C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B9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4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A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A8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ADC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 přírodě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2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ACC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moře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8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B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F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vody v ČR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AC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E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8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ve městě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A1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AB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B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7 a méně dní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AE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7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1,3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46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8 a více dní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8,1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6,0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AF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5,2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A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2,6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2,4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1,5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1,8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0,9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0,7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N=162</a:t>
                      </a:r>
                    </a:p>
                  </a:txBody>
                  <a:tcPr marL="7127" marR="7127" marT="712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95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kupina 27"/>
          <p:cNvGrpSpPr/>
          <p:nvPr/>
        </p:nvGrpSpPr>
        <p:grpSpPr>
          <a:xfrm>
            <a:off x="-340041" y="1066800"/>
            <a:ext cx="8147680" cy="4948039"/>
            <a:chOff x="0" y="0"/>
            <a:chExt cx="8637537" cy="4616909"/>
          </a:xfrm>
        </p:grpSpPr>
        <p:graphicFrame>
          <p:nvGraphicFramePr>
            <p:cNvPr id="30" name="Graf 29"/>
            <p:cNvGraphicFramePr>
              <a:graphicFrameLocks/>
            </p:cNvGraphicFramePr>
            <p:nvPr>
              <p:extLst/>
            </p:nvPr>
          </p:nvGraphicFramePr>
          <p:xfrm>
            <a:off x="6396477" y="13608"/>
            <a:ext cx="2241060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31" name="Graf 30"/>
            <p:cNvGraphicFramePr>
              <a:graphicFrameLocks/>
            </p:cNvGraphicFramePr>
            <p:nvPr>
              <p:extLst/>
            </p:nvPr>
          </p:nvGraphicFramePr>
          <p:xfrm>
            <a:off x="5565324" y="13607"/>
            <a:ext cx="2241061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32" name="Skupina 31"/>
            <p:cNvGrpSpPr/>
            <p:nvPr/>
          </p:nvGrpSpPr>
          <p:grpSpPr>
            <a:xfrm>
              <a:off x="0" y="0"/>
              <a:ext cx="6987978" cy="4616909"/>
              <a:chOff x="0" y="0"/>
              <a:chExt cx="9838663" cy="5049116"/>
            </a:xfrm>
          </p:grpSpPr>
          <p:graphicFrame>
            <p:nvGraphicFramePr>
              <p:cNvPr id="33" name="Graf 32"/>
              <p:cNvGraphicFramePr>
                <a:graphicFrameLocks/>
              </p:cNvGraphicFramePr>
              <p:nvPr>
                <p:extLst/>
              </p:nvPr>
            </p:nvGraphicFramePr>
            <p:xfrm>
              <a:off x="6683381" y="16328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34" name="Graf 33"/>
              <p:cNvGraphicFramePr>
                <a:graphicFrameLocks/>
              </p:cNvGraphicFramePr>
              <p:nvPr>
                <p:extLst/>
              </p:nvPr>
            </p:nvGraphicFramePr>
            <p:xfrm>
              <a:off x="5524054" y="1"/>
              <a:ext cx="3155281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35" name="Graf 34"/>
              <p:cNvGraphicFramePr>
                <a:graphicFrameLocks/>
              </p:cNvGraphicFramePr>
              <p:nvPr>
                <p:extLst/>
              </p:nvPr>
            </p:nvGraphicFramePr>
            <p:xfrm>
              <a:off x="4353839" y="0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graphicFrame>
            <p:nvGraphicFramePr>
              <p:cNvPr id="36" name="Graf 35"/>
              <p:cNvGraphicFramePr>
                <a:graphicFrameLocks/>
              </p:cNvGraphicFramePr>
              <p:nvPr>
                <p:extLst/>
              </p:nvPr>
            </p:nvGraphicFramePr>
            <p:xfrm>
              <a:off x="0" y="12741"/>
              <a:ext cx="6350010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</p:grpSp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Další věci na dovolené (1) -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pohlaví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kromě oblečení, co všechno si balíte na svou dovolenou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?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5"/>
            <a:ext cx="8208912" cy="2385619"/>
          </a:xfrm>
        </p:spPr>
        <p:txBody>
          <a:bodyPr>
            <a:normAutofit/>
          </a:bodyPr>
          <a:lstStyle/>
          <a:p>
            <a:r>
              <a:rPr lang="cs-CZ" sz="1400" dirty="0" smtClean="0"/>
              <a:t>Obecně je český kufr plnější než ten slovenský. Češi si často balí věci, které lze očekávat, že budou k sehnání i v místě dovolené. Například polovina cestuje s toaletním papírem. Slováci si více balí předměty spojené s úpravou </a:t>
            </a:r>
            <a:br>
              <a:rPr lang="cs-CZ" sz="1400" dirty="0" smtClean="0"/>
            </a:br>
            <a:r>
              <a:rPr lang="cs-CZ" sz="1400" dirty="0" smtClean="0"/>
              <a:t>zevnějšku a elektroniku.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2893333" y="949890"/>
          <a:ext cx="4833257" cy="400050"/>
        </p:xfrm>
        <a:graphic>
          <a:graphicData uri="http://schemas.openxmlformats.org/drawingml/2006/table">
            <a:tbl>
              <a:tblPr/>
              <a:tblGrid>
                <a:gridCol w="793665"/>
                <a:gridCol w="735609"/>
                <a:gridCol w="865583"/>
                <a:gridCol w="812800"/>
                <a:gridCol w="846880"/>
                <a:gridCol w="778720"/>
              </a:tblGrid>
              <a:tr h="40005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Celkem </a:t>
                      </a:r>
                      <a:endParaRPr lang="cs-CZ" sz="1200" b="1" i="0" u="none" strike="noStrike" dirty="0" smtClean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ČR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Celkem </a:t>
                      </a:r>
                      <a:endParaRPr lang="cs-CZ" sz="1200" b="1" i="0" u="none" strike="noStrike" dirty="0" smtClean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SR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" name="Obdélník 20"/>
          <p:cNvSpPr/>
          <p:nvPr/>
        </p:nvSpPr>
        <p:spPr>
          <a:xfrm>
            <a:off x="323528" y="5718448"/>
            <a:ext cx="13965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 ČR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2914648" y="5652226"/>
          <a:ext cx="4667250" cy="190500"/>
        </p:xfrm>
        <a:graphic>
          <a:graphicData uri="http://schemas.openxmlformats.org/drawingml/2006/table">
            <a:tbl>
              <a:tblPr/>
              <a:tblGrid>
                <a:gridCol w="777875"/>
                <a:gridCol w="777875"/>
                <a:gridCol w="777875"/>
                <a:gridCol w="777875"/>
                <a:gridCol w="777875"/>
                <a:gridCol w="77787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2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Další věci na dovolené (2)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dovolená </a:t>
            </a:r>
            <a:r>
              <a:rPr lang="cs-CZ" sz="1400" b="1" dirty="0" smtClean="0">
                <a:solidFill>
                  <a:srgbClr val="7391AD"/>
                </a:solidFill>
                <a:latin typeface="Helvetica"/>
                <a:cs typeface="Helvetica"/>
              </a:rPr>
              <a:t>ČR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kromě oblečení, co všechno si balíte na svou dovolenou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?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Zatímco toaletní papír si balíme typicky na dovolenou u vody v ČR, léky na průjem si balíme více k moři a do města si zase častěji balíme antikoncepci.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3200399" y="1130865"/>
          <a:ext cx="4075341" cy="400050"/>
        </p:xfrm>
        <a:graphic>
          <a:graphicData uri="http://schemas.openxmlformats.org/drawingml/2006/table">
            <a:tbl>
              <a:tblPr/>
              <a:tblGrid>
                <a:gridCol w="804500"/>
                <a:gridCol w="745651"/>
                <a:gridCol w="877399"/>
                <a:gridCol w="858440"/>
                <a:gridCol w="789351"/>
              </a:tblGrid>
              <a:tr h="40005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1" i="0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Celkem </a:t>
                      </a:r>
                      <a:endParaRPr lang="cs-CZ" sz="1100" b="1" i="0" u="none" strike="noStrike" dirty="0" smtClean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  <a:p>
                      <a:pPr algn="ctr" rtl="0" fontAlgn="b"/>
                      <a:r>
                        <a:rPr lang="cs-CZ" sz="11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ČR</a:t>
                      </a:r>
                      <a:endParaRPr lang="cs-CZ" sz="11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Dovolená v přírodě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Dovolená u moře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Dovolená u vody v ČR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Dovolená ve městě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" name="Obdélník 20"/>
          <p:cNvSpPr/>
          <p:nvPr/>
        </p:nvSpPr>
        <p:spPr>
          <a:xfrm>
            <a:off x="323528" y="5718448"/>
            <a:ext cx="13965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 ČR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3143248" y="5652226"/>
          <a:ext cx="3889375" cy="190500"/>
        </p:xfrm>
        <a:graphic>
          <a:graphicData uri="http://schemas.openxmlformats.org/drawingml/2006/table">
            <a:tbl>
              <a:tblPr/>
              <a:tblGrid>
                <a:gridCol w="777875"/>
                <a:gridCol w="777875"/>
                <a:gridCol w="777875"/>
                <a:gridCol w="777875"/>
                <a:gridCol w="77787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25" name="Skupina 24"/>
          <p:cNvGrpSpPr/>
          <p:nvPr/>
        </p:nvGrpSpPr>
        <p:grpSpPr>
          <a:xfrm>
            <a:off x="-73342" y="1345249"/>
            <a:ext cx="7385687" cy="4604031"/>
            <a:chOff x="0" y="0"/>
            <a:chExt cx="7829724" cy="4613629"/>
          </a:xfrm>
        </p:grpSpPr>
        <p:graphicFrame>
          <p:nvGraphicFramePr>
            <p:cNvPr id="26" name="Graf 25"/>
            <p:cNvGraphicFramePr>
              <a:graphicFrameLocks/>
            </p:cNvGraphicFramePr>
            <p:nvPr>
              <p:extLst/>
            </p:nvPr>
          </p:nvGraphicFramePr>
          <p:xfrm>
            <a:off x="5588664" y="2379"/>
            <a:ext cx="2241060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7" name="Graf 26"/>
            <p:cNvGraphicFramePr>
              <a:graphicFrameLocks/>
            </p:cNvGraphicFramePr>
            <p:nvPr>
              <p:extLst/>
            </p:nvPr>
          </p:nvGraphicFramePr>
          <p:xfrm>
            <a:off x="4757510" y="2378"/>
            <a:ext cx="2241061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29" name="Skupina 28"/>
            <p:cNvGrpSpPr/>
            <p:nvPr/>
          </p:nvGrpSpPr>
          <p:grpSpPr>
            <a:xfrm>
              <a:off x="0" y="0"/>
              <a:ext cx="6164557" cy="4613629"/>
              <a:chOff x="0" y="0"/>
              <a:chExt cx="8679335" cy="5045529"/>
            </a:xfrm>
          </p:grpSpPr>
          <p:graphicFrame>
            <p:nvGraphicFramePr>
              <p:cNvPr id="37" name="Graf 36"/>
              <p:cNvGraphicFramePr>
                <a:graphicFrameLocks/>
              </p:cNvGraphicFramePr>
              <p:nvPr>
                <p:extLst/>
              </p:nvPr>
            </p:nvGraphicFramePr>
            <p:xfrm>
              <a:off x="5524054" y="1"/>
              <a:ext cx="3155281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38" name="Graf 37"/>
              <p:cNvGraphicFramePr>
                <a:graphicFrameLocks/>
              </p:cNvGraphicFramePr>
              <p:nvPr>
                <p:extLst/>
              </p:nvPr>
            </p:nvGraphicFramePr>
            <p:xfrm>
              <a:off x="4353839" y="0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39" name="Graf 38"/>
              <p:cNvGraphicFramePr>
                <a:graphicFrameLocks/>
              </p:cNvGraphicFramePr>
              <p:nvPr>
                <p:extLst/>
              </p:nvPr>
            </p:nvGraphicFramePr>
            <p:xfrm>
              <a:off x="0" y="12741"/>
              <a:ext cx="6350010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180133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774" y="371476"/>
            <a:ext cx="8118673" cy="564981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ČESKÝ KUFR</a:t>
            </a:r>
            <a:endParaRPr lang="cs-CZ" sz="1800" b="1" dirty="0"/>
          </a:p>
          <a:p>
            <a:endParaRPr lang="cs-CZ" sz="1800" dirty="0"/>
          </a:p>
          <a:p>
            <a:r>
              <a:rPr lang="cs-CZ" sz="1800" dirty="0"/>
              <a:t>Český kufr na </a:t>
            </a:r>
            <a:r>
              <a:rPr lang="cs-CZ" sz="1800" dirty="0" smtClean="0"/>
              <a:t>dovolenou, to </a:t>
            </a:r>
            <a:r>
              <a:rPr lang="cs-CZ" sz="1800" dirty="0"/>
              <a:t>jsou 7 trenky, 6 </a:t>
            </a:r>
            <a:r>
              <a:rPr lang="cs-CZ" sz="1800" dirty="0" smtClean="0"/>
              <a:t>párů ponožek, </a:t>
            </a:r>
            <a:r>
              <a:rPr lang="cs-CZ" sz="1800" dirty="0"/>
              <a:t>5 trik, 2 </a:t>
            </a:r>
            <a:r>
              <a:rPr lang="cs-CZ" sz="1800" dirty="0" smtClean="0"/>
              <a:t>páry bot, </a:t>
            </a:r>
            <a:r>
              <a:rPr lang="cs-CZ" sz="1800" dirty="0"/>
              <a:t>2 tílka, 2 kalhoty, 2 kraťasy, 2 šaty (u žen), 2 plavky, </a:t>
            </a:r>
            <a:r>
              <a:rPr lang="cs-CZ" sz="1800" dirty="0" smtClean="0"/>
              <a:t>a po </a:t>
            </a:r>
            <a:r>
              <a:rPr lang="cs-CZ" sz="1800" dirty="0"/>
              <a:t>1 sukni, mikině, </a:t>
            </a:r>
            <a:r>
              <a:rPr lang="cs-CZ" sz="1800" dirty="0" smtClean="0"/>
              <a:t>bundě a </a:t>
            </a:r>
            <a:r>
              <a:rPr lang="cs-CZ" sz="1800" dirty="0"/>
              <a:t>pyžamu a </a:t>
            </a:r>
            <a:r>
              <a:rPr lang="cs-CZ" sz="1800" dirty="0" smtClean="0"/>
              <a:t>v každém druhém kufru je i šátek</a:t>
            </a:r>
            <a:r>
              <a:rPr lang="cs-CZ" sz="1800" dirty="0"/>
              <a:t>. 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Kromě oblečení můžeme říci, že český </a:t>
            </a:r>
            <a:r>
              <a:rPr lang="cs-CZ" sz="1800" dirty="0"/>
              <a:t>kufr </a:t>
            </a:r>
            <a:r>
              <a:rPr lang="cs-CZ" sz="1800" dirty="0" smtClean="0"/>
              <a:t>je plnější </a:t>
            </a:r>
            <a:r>
              <a:rPr lang="cs-CZ" sz="1800" dirty="0"/>
              <a:t>než ten slovenský. Češi si často balí </a:t>
            </a:r>
            <a:r>
              <a:rPr lang="cs-CZ" sz="1800" dirty="0" smtClean="0"/>
              <a:t>i věci</a:t>
            </a:r>
            <a:r>
              <a:rPr lang="cs-CZ" sz="1800" dirty="0"/>
              <a:t>, </a:t>
            </a:r>
            <a:r>
              <a:rPr lang="cs-CZ" sz="1800" dirty="0" smtClean="0"/>
              <a:t>u kterých </a:t>
            </a:r>
            <a:r>
              <a:rPr lang="cs-CZ" sz="1800" dirty="0"/>
              <a:t>lze očekávat, že budou k sehnání i v místě dovolené. Například polovina cestuje s toaletním papírem. Slováci si více balí předměty spojené </a:t>
            </a:r>
            <a:r>
              <a:rPr lang="cs-CZ" sz="1800" dirty="0" smtClean="0"/>
              <a:t>s úpravou zevnějšku a také elektroniku.</a:t>
            </a:r>
          </a:p>
          <a:p>
            <a:endParaRPr lang="cs-CZ" sz="1800" dirty="0"/>
          </a:p>
          <a:p>
            <a:r>
              <a:rPr lang="cs-CZ" sz="1800" dirty="0" smtClean="0"/>
              <a:t>Zatímco </a:t>
            </a:r>
            <a:r>
              <a:rPr lang="cs-CZ" sz="1800" dirty="0"/>
              <a:t>toaletní papír si balíme typicky na dovolenou u vody v ČR, léky na průjem si balíme více k moři a do města si zase častěji balíme antikoncepci</a:t>
            </a:r>
            <a:r>
              <a:rPr lang="cs-CZ" sz="1800" dirty="0" smtClean="0"/>
              <a:t>. Právě antikoncepci si balí do kufru mnohem častěji ženy než muži.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6352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400" b="0" dirty="0" smtClean="0">
                <a:solidFill>
                  <a:srgbClr val="BE1E11"/>
                </a:solidFill>
              </a:rPr>
              <a:t>ÚTRATY ZA MÓDU SPOJENÉ S DOVOLENOU</a:t>
            </a:r>
            <a:endParaRPr lang="en-AU" sz="4400" b="0" dirty="0">
              <a:solidFill>
                <a:srgbClr val="BE1E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285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Koupě oblečení před dovolenou (1) - </a:t>
            </a:r>
            <a:r>
              <a:rPr lang="cs-CZ" sz="1600" b="1" dirty="0" smtClean="0">
                <a:solidFill>
                  <a:srgbClr val="7391AD"/>
                </a:solidFill>
                <a:latin typeface="Helvetica"/>
                <a:cs typeface="Helvetica"/>
              </a:rPr>
              <a:t>ČR</a:t>
            </a:r>
            <a:endParaRPr lang="cs-CZ" sz="1400" i="1" dirty="0">
              <a:solidFill>
                <a:srgbClr val="7391AD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Co si letos plánujete koupit na letní dovolenou ještě před dovolenou samotnou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?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</a:t>
            </a:r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respondenti, N(ČR)=400, N(SR)=400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Před hlavní dovolenou děláme velké nákupy, nakupujeme zejména trika, plavky, šortky, sandály, šaty, kalhoty, sukně, tílka, sportovní obuv a ponožky.  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6775" y="5813087"/>
            <a:ext cx="44672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*hodnoceno za respondenty, kteří </a:t>
            </a:r>
            <a:r>
              <a:rPr lang="cs-CZ" sz="1400" i="1" u="sng" dirty="0" smtClean="0">
                <a:solidFill>
                  <a:srgbClr val="FF0000"/>
                </a:solidFill>
                <a:latin typeface="Helvetica"/>
                <a:cs typeface="Helvetica"/>
              </a:rPr>
              <a:t>plánují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dovolenou</a:t>
            </a:r>
            <a:endParaRPr lang="cs-CZ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190508" y="1562100"/>
          <a:ext cx="8858249" cy="3990975"/>
        </p:xfrm>
        <a:graphic>
          <a:graphicData uri="http://schemas.openxmlformats.org/drawingml/2006/table">
            <a:tbl>
              <a:tblPr/>
              <a:tblGrid>
                <a:gridCol w="867241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398223"/>
                <a:gridCol w="424771"/>
              </a:tblGrid>
              <a:tr h="98458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 %</a:t>
                      </a:r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Triko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Šortky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Sandálky nebo žabky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Sukně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Tílko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Sportovní uzavřené boty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Klobouk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Sportovní otevřené boty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 nebo svetr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Čepice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Společenské boty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Šátek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Nic z uvedeného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93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ČR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3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ADC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B6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B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E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A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3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93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AB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9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4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AA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B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4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AEC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93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B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B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E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B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3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8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09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 přírodě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7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2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6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5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E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9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BB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6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09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moře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8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9F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A1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AA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8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3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6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09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vody v ČR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A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B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C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A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F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C9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09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ve městě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C0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1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7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9B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7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6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2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9F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09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7 a méně dní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A1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B2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3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6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B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6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09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8 a více dní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9F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9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1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2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A4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6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3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323528" y="5718448"/>
            <a:ext cx="136447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 ČR</a:t>
            </a:r>
            <a:endParaRPr lang="cs-CZ" sz="9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7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Koupě oblečení před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dovolenou (2) - </a:t>
            </a:r>
            <a:r>
              <a:rPr lang="cs-CZ" sz="1600" b="1" dirty="0" smtClean="0">
                <a:solidFill>
                  <a:srgbClr val="7391AD"/>
                </a:solidFill>
                <a:latin typeface="Helvetica"/>
                <a:cs typeface="Helvetica"/>
              </a:rPr>
              <a:t>SR</a:t>
            </a:r>
            <a:endParaRPr lang="cs-CZ" sz="1400" i="1" dirty="0">
              <a:solidFill>
                <a:srgbClr val="7391AD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Co si letos plánujete koupit na letní dovolenou ještě před dovolenou samotnou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?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</a:t>
            </a:r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respondenti, N(ČR)=400, N(SR)=400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r>
              <a:rPr lang="cs-CZ" sz="1400" dirty="0"/>
              <a:t>Před hlavní dovolenou děláme velké nákupy, nakupujeme zejména trika, plavky, šortky, sandály, šaty, kalhoty, </a:t>
            </a:r>
            <a:r>
              <a:rPr lang="cs-CZ" sz="1400" dirty="0" smtClean="0"/>
              <a:t>sukně, tílka</a:t>
            </a:r>
            <a:r>
              <a:rPr lang="cs-CZ" sz="1400" dirty="0"/>
              <a:t>, sportovní obuv a ponožky. Právě trika, plavky a </a:t>
            </a:r>
            <a:r>
              <a:rPr lang="cs-CZ" sz="1400" dirty="0" smtClean="0"/>
              <a:t>sandály nakupuje před dovolenou  více Slováků než Čechů.</a:t>
            </a:r>
            <a:endParaRPr lang="cs-CZ" sz="1400" dirty="0"/>
          </a:p>
        </p:txBody>
      </p:sp>
      <p:sp>
        <p:nvSpPr>
          <p:cNvPr id="7" name="Obdélník 6"/>
          <p:cNvSpPr/>
          <p:nvPr/>
        </p:nvSpPr>
        <p:spPr>
          <a:xfrm>
            <a:off x="4762499" y="5825955"/>
            <a:ext cx="44672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*hodnoceno za respondenty, kteří </a:t>
            </a:r>
            <a:r>
              <a:rPr lang="cs-CZ" sz="1400" i="1" u="sng" dirty="0" smtClean="0">
                <a:solidFill>
                  <a:srgbClr val="FF0000"/>
                </a:solidFill>
                <a:latin typeface="Helvetica"/>
                <a:cs typeface="Helvetica"/>
              </a:rPr>
              <a:t>plánují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dovolenou</a:t>
            </a:r>
            <a:endParaRPr lang="cs-CZ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71450" y="1579081"/>
          <a:ext cx="8896353" cy="3993046"/>
        </p:xfrm>
        <a:graphic>
          <a:graphicData uri="http://schemas.openxmlformats.org/drawingml/2006/table">
            <a:tbl>
              <a:tblPr/>
              <a:tblGrid>
                <a:gridCol w="870971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399936"/>
                <a:gridCol w="426598"/>
              </a:tblGrid>
              <a:tr h="98509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 </a:t>
                      </a:r>
                      <a:r>
                        <a:rPr lang="cs-CZ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 %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Triko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Šortky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Sandálky nebo žabky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Sukně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Tílko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Sportovní uzavřené boty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Klobouk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Sportovní otevřené boty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 nebo svetr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Čepice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Společenské boty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Šátek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Nic z uvedeného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4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SR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3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A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7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7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4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BB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6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5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BC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E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41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AA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E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C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0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 přírodě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A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7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3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1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C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0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moře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A5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A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A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4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A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9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0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vody v </a:t>
                      </a:r>
                      <a:r>
                        <a:rPr lang="cs-CZ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SR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1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7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6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2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2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2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7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B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0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ve městě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AE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C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A8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E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0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7 a méně dní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6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4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6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E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D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N=158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0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8 a více dní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A9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B1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BA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B7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98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Obdélník 9"/>
          <p:cNvSpPr/>
          <p:nvPr/>
        </p:nvSpPr>
        <p:spPr>
          <a:xfrm>
            <a:off x="323528" y="5718448"/>
            <a:ext cx="136447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 ČR</a:t>
            </a:r>
            <a:endParaRPr lang="cs-CZ" sz="9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14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Útrata před dovolenou (1) -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pohlaví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kolik přibližně zá nákup oblečení pro sebe před dovolenou obvykle vydáte?  Kč: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Respondenti, kteří v předcházející otázce neuvedli „Nic z uvedeného“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Alespoň 1000 Kč utratí za oblečení pro sebe před </a:t>
            </a:r>
            <a:r>
              <a:rPr lang="cs-CZ" sz="1400" dirty="0"/>
              <a:t>dovolenou 52 % Čechů a v přepočtu </a:t>
            </a:r>
            <a:r>
              <a:rPr lang="cs-CZ" sz="1400" dirty="0" smtClean="0"/>
              <a:t>70 % Slováků.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021799" y="5395051"/>
          <a:ext cx="6064800" cy="186599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8659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2"/>
          <p:cNvGraphicFramePr>
            <a:graphicFrameLocks/>
          </p:cNvGraphicFramePr>
          <p:nvPr>
            <p:extLst/>
          </p:nvPr>
        </p:nvGraphicFramePr>
        <p:xfrm>
          <a:off x="995354" y="1595438"/>
          <a:ext cx="9601200" cy="401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24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Útrata před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dovolenou (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2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dovolená </a:t>
            </a:r>
            <a:r>
              <a:rPr lang="cs-CZ" sz="1400" b="1" dirty="0" smtClean="0">
                <a:solidFill>
                  <a:srgbClr val="7391AD"/>
                </a:solidFill>
                <a:latin typeface="Helvetica"/>
                <a:cs typeface="Helvetica"/>
              </a:rPr>
              <a:t>ČR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kolik přibližně zá nákup oblečení pro sebe před dovolenou obvykle vydáte?  Kč: 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Respondenti, kteří v předcházející 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otázce 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neuvedli „Nic z uvedeného“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Nejvíce za oblečení utrácíme před dovolenou u moře 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/>
          </p:nvPr>
        </p:nvGraphicFramePr>
        <p:xfrm>
          <a:off x="1466849" y="5404576"/>
          <a:ext cx="4772025" cy="190500"/>
        </p:xfrm>
        <a:graphic>
          <a:graphicData uri="http://schemas.openxmlformats.org/drawingml/2006/table">
            <a:tbl>
              <a:tblPr/>
              <a:tblGrid>
                <a:gridCol w="954405"/>
                <a:gridCol w="954405"/>
                <a:gridCol w="954405"/>
                <a:gridCol w="954405"/>
                <a:gridCol w="95440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4762499" y="5825955"/>
            <a:ext cx="44672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*hodnoceno za respondenty, kteří </a:t>
            </a:r>
            <a:r>
              <a:rPr lang="cs-CZ" sz="1400" i="1" u="sng" dirty="0" smtClean="0">
                <a:solidFill>
                  <a:srgbClr val="FF0000"/>
                </a:solidFill>
                <a:latin typeface="Helvetica"/>
                <a:cs typeface="Helvetica"/>
              </a:rPr>
              <a:t>plánují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dovolenou</a:t>
            </a:r>
            <a:endParaRPr lang="cs-CZ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8" name="Chart 2"/>
          <p:cNvGraphicFramePr>
            <a:graphicFrameLocks/>
          </p:cNvGraphicFramePr>
          <p:nvPr>
            <p:extLst/>
          </p:nvPr>
        </p:nvGraphicFramePr>
        <p:xfrm>
          <a:off x="1371600" y="1500188"/>
          <a:ext cx="9601200" cy="401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392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84102" y="330622"/>
            <a:ext cx="6981372" cy="7111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O Fashion reportu 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Fashion report je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nový dlouhodobý průzkumný projekt největšího českého online obchodu s módou ZOOT a výzkumné agentury Perfect Crowd, který mapuje současné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oblékání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 vkus Čechů i Slováků, jejich měsíční výdaje za oblečení či ochotu nakupovat v průběhu roku. Čísla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 zjištění se opírají o reprezentativní vzorek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české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 slovenské populace od 15 do 55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let.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V rámci Fashion reportu je dlouhodobě sledována česká a slovenská móda napříč generacemi i regiony taková, jaká skutečně je.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ZOOT z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role předního českého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online obchodu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 módou chce přinášet na český módní trh demokratizaci stylového oblékání a radost z módy jako výrazu společenské pestrosti a aktivního přístupu k životu a ke světu kolem nás. </a:t>
            </a:r>
            <a:endParaRPr lang="cs-CZ" dirty="0" smtClean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Cílem Fashion reportu je pravidelně informovat o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pokrocích v tomto snažení a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hledat,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jak si Češi a Slováci radost z módy a oblékání pro sebe objevují. </a:t>
            </a:r>
            <a:endParaRPr lang="cs-CZ" dirty="0" smtClean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cs-CZ" sz="1600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                                                                                    www.fashionreport.cz</a:t>
            </a: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endParaRPr lang="cs-CZ" sz="1400" dirty="0">
              <a:solidFill>
                <a:srgbClr val="C00000"/>
              </a:solidFill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endParaRPr lang="cs-CZ" sz="1400" dirty="0" smtClean="0">
              <a:solidFill>
                <a:srgbClr val="C00000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endParaRPr lang="cs-CZ" sz="1400" dirty="0">
              <a:solidFill>
                <a:srgbClr val="C00000"/>
              </a:solidFill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9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Útrata před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dovolenou (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4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délka dovolené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kolik přibližně zá nákup oblečení pro sebe před dovolenou obvykle vydáte?  Kč: 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Respondenti, kteří v předcházející 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otázce 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neuvedli „Nic z uvedeného“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A před delší dovolenou.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27" name="Tabulka 26"/>
          <p:cNvGraphicFramePr>
            <a:graphicFrameLocks noGrp="1"/>
          </p:cNvGraphicFramePr>
          <p:nvPr>
            <p:extLst/>
          </p:nvPr>
        </p:nvGraphicFramePr>
        <p:xfrm>
          <a:off x="1021799" y="5395051"/>
          <a:ext cx="6064800" cy="190500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4762499" y="5825955"/>
            <a:ext cx="44672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*hodnoceno za respondenty, kteří </a:t>
            </a:r>
            <a:r>
              <a:rPr lang="cs-CZ" sz="1400" i="1" u="sng" dirty="0" smtClean="0">
                <a:solidFill>
                  <a:srgbClr val="FF0000"/>
                </a:solidFill>
                <a:latin typeface="Helvetica"/>
                <a:cs typeface="Helvetica"/>
              </a:rPr>
              <a:t>plánují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dovolenou</a:t>
            </a:r>
            <a:endParaRPr lang="cs-CZ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10" name="Chart 2"/>
          <p:cNvGraphicFramePr>
            <a:graphicFrameLocks/>
          </p:cNvGraphicFramePr>
          <p:nvPr>
            <p:extLst/>
          </p:nvPr>
        </p:nvGraphicFramePr>
        <p:xfrm>
          <a:off x="1019175" y="1471613"/>
          <a:ext cx="9601200" cy="401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344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Útrata před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dovolenou (5)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průměrné částky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kolik přibližně zá nákup oblečení pro sebe před dovolenou obvykle vydáte?  Kč: 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Respondenti, kteří v předcházející 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otázce 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neuvedli „Nic z uvedeného“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Srovnání průměrných částek.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762499" y="5825955"/>
            <a:ext cx="44672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*hodnoceno za respondenty, kteří </a:t>
            </a:r>
            <a:r>
              <a:rPr lang="cs-CZ" sz="1400" i="1" u="sng" dirty="0" smtClean="0">
                <a:solidFill>
                  <a:srgbClr val="FF0000"/>
                </a:solidFill>
                <a:latin typeface="Helvetica"/>
                <a:cs typeface="Helvetica"/>
              </a:rPr>
              <a:t>plánují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dovolenou</a:t>
            </a:r>
            <a:endParaRPr lang="cs-CZ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1920882" y="1800225"/>
          <a:ext cx="5057774" cy="3333748"/>
        </p:xfrm>
        <a:graphic>
          <a:graphicData uri="http://schemas.openxmlformats.org/drawingml/2006/table">
            <a:tbl>
              <a:tblPr/>
              <a:tblGrid>
                <a:gridCol w="2563751"/>
                <a:gridCol w="1253962"/>
                <a:gridCol w="1240061"/>
              </a:tblGrid>
              <a:tr h="4147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 </a:t>
                      </a:r>
                      <a:r>
                        <a:rPr lang="cs-CZ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 Kč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Průměr ČR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Průměr 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</a:tr>
              <a:tr h="2432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ČR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1C5"/>
                    </a:solidFill>
                  </a:tcPr>
                </a:tc>
              </a:tr>
              <a:tr h="2432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0C4"/>
                    </a:solidFill>
                  </a:tcPr>
                </a:tc>
              </a:tr>
              <a:tr h="2432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2C6"/>
                    </a:solidFill>
                  </a:tcPr>
                </a:tc>
              </a:tr>
              <a:tr h="2432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 přírodě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ACC1"/>
                    </a:solidFill>
                  </a:tcPr>
                </a:tc>
              </a:tr>
              <a:tr h="2432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moře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1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92AE"/>
                    </a:solidFill>
                  </a:tcPr>
                </a:tc>
              </a:tr>
              <a:tr h="2432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vody v </a:t>
                      </a:r>
                      <a:r>
                        <a:rPr lang="cs-CZ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ČR /</a:t>
                      </a:r>
                      <a:r>
                        <a:rPr lang="cs-CZ" sz="105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 SR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6D4"/>
                    </a:solidFill>
                  </a:tcPr>
                </a:tc>
              </a:tr>
              <a:tr h="2432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ve městě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AFC3"/>
                    </a:solidFill>
                  </a:tcPr>
                </a:tc>
              </a:tr>
              <a:tr h="24325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5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7 a méně dní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2C6"/>
                    </a:solidFill>
                  </a:tcPr>
                </a:tc>
              </a:tr>
              <a:tr h="2432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8 a více dní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6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3AF"/>
                    </a:solidFill>
                  </a:tcPr>
                </a:tc>
              </a:tr>
              <a:tr h="2432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 5 tis. obyvatel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6BD"/>
                    </a:solidFill>
                  </a:tcPr>
                </a:tc>
              </a:tr>
              <a:tr h="2432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5-100 tis. obyvatel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3D3"/>
                    </a:solidFill>
                  </a:tcPr>
                </a:tc>
              </a:tr>
              <a:tr h="24325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100.000 a více obyvatel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8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02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Koupě oblečení na dovolené v posledních 3 letech (1) - </a:t>
            </a:r>
            <a:r>
              <a:rPr lang="cs-CZ" sz="1600" b="1" dirty="0" smtClean="0">
                <a:solidFill>
                  <a:srgbClr val="7391AD"/>
                </a:solidFill>
                <a:latin typeface="Helvetica"/>
                <a:cs typeface="Helvetica"/>
              </a:rPr>
              <a:t>ČR</a:t>
            </a:r>
            <a:endParaRPr lang="cs-CZ" sz="1400" i="1" dirty="0">
              <a:solidFill>
                <a:srgbClr val="7391AD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Co z následujícího seznamu jste si za poslední 3 roky koupil/a během hlavní letní dovolené?   Máme na mysli pouze nákupy během pobytu v místě dovolené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.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</a:t>
            </a:r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respondenti, N(ČR)=400, N(SR)=400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Během samotné dovolené si kupujeme především triko, šaty, sandály, plavky, šortky, kalhoty, šátek, tílko a klobouky.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80970" y="1571624"/>
          <a:ext cx="8867771" cy="4067177"/>
        </p:xfrm>
        <a:graphic>
          <a:graphicData uri="http://schemas.openxmlformats.org/drawingml/2006/table">
            <a:tbl>
              <a:tblPr/>
              <a:tblGrid>
                <a:gridCol w="868174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425228"/>
              </a:tblGrid>
              <a:tr h="100338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 %</a:t>
                      </a:r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Triko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Sandálky nebo žabky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Šortky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Šátek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Tílko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Klobouk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Sukně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Čepice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Sportovní uzavřené boty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 nebo svetr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Společenské boty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Sportovní otevřené boty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Nic z uvedeného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2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ČR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6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A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9C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2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AF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0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A0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82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9DB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A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0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B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7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7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71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 přírodě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9DB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C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96B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71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moře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7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C9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0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A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A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7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71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vody v ČR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AA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C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3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B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6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A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ACC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71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ve městě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4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B2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2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71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7 a méně dní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AC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9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B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71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8 a více dní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9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B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B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C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A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3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Obdélník 9"/>
          <p:cNvSpPr/>
          <p:nvPr/>
        </p:nvSpPr>
        <p:spPr>
          <a:xfrm>
            <a:off x="323528" y="5718448"/>
            <a:ext cx="136447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 ČR</a:t>
            </a:r>
            <a:endParaRPr lang="cs-CZ" sz="9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Koupě oblečení na dovolené v posledních 3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letech (2) - </a:t>
            </a:r>
            <a:r>
              <a:rPr lang="cs-CZ" sz="1600" b="1" dirty="0" smtClean="0">
                <a:solidFill>
                  <a:srgbClr val="7391AD"/>
                </a:solidFill>
                <a:latin typeface="Helvetica"/>
                <a:cs typeface="Helvetica"/>
              </a:rPr>
              <a:t>SR</a:t>
            </a:r>
            <a:endParaRPr lang="cs-CZ" sz="1400" i="1" dirty="0">
              <a:solidFill>
                <a:srgbClr val="7391AD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Co z následujícího seznamu jste si za poslední 3 roky koupil/a během hlavní letní dovolené?   Máme na mysli pouze nákupy během pobytu v místě dovolené.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/>
              <a:t>Během samotné dovolené si kupujeme především triko, šaty, sandály, plavky, šortky, kalhoty, šátek, tílko a klobouky.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180975" y="1588610"/>
          <a:ext cx="8867771" cy="4031138"/>
        </p:xfrm>
        <a:graphic>
          <a:graphicData uri="http://schemas.openxmlformats.org/drawingml/2006/table">
            <a:tbl>
              <a:tblPr/>
              <a:tblGrid>
                <a:gridCol w="868174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398651"/>
                <a:gridCol w="425228"/>
              </a:tblGrid>
              <a:tr h="99449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 </a:t>
                      </a:r>
                      <a:r>
                        <a:rPr lang="cs-CZ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 %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Triko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Sandálky nebo žabky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Šortky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Šátek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Tílko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Klobouk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Sukně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Čepice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Sportovní uzavřené boty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 nebo svetr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Společenské boty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Sportovní otevřené boty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Nic z uvedeného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98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SR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AEC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A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98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2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2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98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A9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8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B3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1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 přírodě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B1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1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B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B9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1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moře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A0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2D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B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B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0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1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vody v </a:t>
                      </a:r>
                      <a:r>
                        <a:rPr lang="cs-CZ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SR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6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5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5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8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1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ve městě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A4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0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9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9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11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7 a méně dní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AE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N=158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114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8 a více dní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48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A1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6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F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5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8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6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9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C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N=161</a:t>
                      </a:r>
                    </a:p>
                  </a:txBody>
                  <a:tcPr marL="6166" marR="6166" marT="616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Obdélník 9"/>
          <p:cNvSpPr/>
          <p:nvPr/>
        </p:nvSpPr>
        <p:spPr>
          <a:xfrm>
            <a:off x="323528" y="5718448"/>
            <a:ext cx="136447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 ČR</a:t>
            </a:r>
            <a:endParaRPr lang="cs-CZ" sz="9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56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Útrata během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dovolené (5)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průměrné částky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zkuste prosím odhadnout, kolik přibližně zá nákup oblečení pro sebe během dovolené a v místě dovolené obvykle vydáte?  Kč: 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Respondenti, kteří v předcházející 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otázky 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neuvedli „Nic z uvedeného“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Na dovolené za oblečení utrácíme v průměru 1418 Kč, nejvíce u moře a více muži.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933575" y="1733550"/>
          <a:ext cx="5029200" cy="3476622"/>
        </p:xfrm>
        <a:graphic>
          <a:graphicData uri="http://schemas.openxmlformats.org/drawingml/2006/table">
            <a:tbl>
              <a:tblPr/>
              <a:tblGrid>
                <a:gridCol w="2524125"/>
                <a:gridCol w="1304925"/>
                <a:gridCol w="1200150"/>
              </a:tblGrid>
              <a:tr h="34656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 Kč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Průměr ČR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Průměr SR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</a:tr>
              <a:tr h="26083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ČR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E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B9CB"/>
                    </a:solidFill>
                  </a:tcPr>
                </a:tc>
              </a:tr>
              <a:tr h="26083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BCCE"/>
                    </a:solidFill>
                  </a:tcPr>
                </a:tc>
              </a:tr>
              <a:tr h="26083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B5C8"/>
                    </a:solidFill>
                  </a:tcPr>
                </a:tc>
              </a:tr>
              <a:tr h="26083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 přírodě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AFC3"/>
                    </a:solidFill>
                  </a:tcPr>
                </a:tc>
              </a:tr>
              <a:tr h="26083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moře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AF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2BA"/>
                    </a:solidFill>
                  </a:tcPr>
                </a:tc>
              </a:tr>
              <a:tr h="26083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vody v </a:t>
                      </a:r>
                      <a:r>
                        <a:rPr lang="cs-CZ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ČR / SR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E2"/>
                    </a:solidFill>
                  </a:tcPr>
                </a:tc>
              </a:tr>
              <a:tr h="26083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ve městě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</a:tr>
              <a:tr h="26083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050" b="1" i="0" u="none" strike="noStrike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7 a méně dní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C0D0"/>
                    </a:solidFill>
                  </a:tcPr>
                </a:tc>
              </a:tr>
              <a:tr h="26083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8 a více dní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1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AAC0"/>
                    </a:solidFill>
                  </a:tcPr>
                </a:tc>
              </a:tr>
              <a:tr h="26083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 5 tis. obyvatel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</a:tr>
              <a:tr h="26083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5-100 tis. obyvatel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9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0DC"/>
                    </a:solidFill>
                  </a:tcPr>
                </a:tc>
              </a:tr>
              <a:tr h="26083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100.000 a více obyvatel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8D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25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774" y="371476"/>
            <a:ext cx="8118673" cy="564981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ÚTRATY ZA MÓDU SPOJENÉ S DOVOLENOU</a:t>
            </a:r>
          </a:p>
          <a:p>
            <a:endParaRPr lang="cs-CZ" sz="1800" dirty="0" smtClean="0"/>
          </a:p>
          <a:p>
            <a:r>
              <a:rPr lang="cs-CZ" sz="1800" dirty="0"/>
              <a:t>Před hlavní dovolenou děláme velké nákupy, nakupujeme zejména trika, plavky, šortky, sandály, šaty, kalhoty, sukně, tílka, sportovní obuv a </a:t>
            </a:r>
            <a:r>
              <a:rPr lang="cs-CZ" sz="1800" dirty="0" smtClean="0"/>
              <a:t>ponožky.</a:t>
            </a:r>
          </a:p>
          <a:p>
            <a:endParaRPr lang="cs-CZ" sz="1800" dirty="0"/>
          </a:p>
          <a:p>
            <a:r>
              <a:rPr lang="cs-CZ" sz="1800" dirty="0" smtClean="0"/>
              <a:t>Alespoň </a:t>
            </a:r>
            <a:r>
              <a:rPr lang="cs-CZ" sz="1800" dirty="0"/>
              <a:t>1000 Kč utratí za oblečení pro sebe před dovolenou 52 % </a:t>
            </a:r>
            <a:r>
              <a:rPr lang="cs-CZ" sz="1800" dirty="0" smtClean="0"/>
              <a:t>Čechů, což je poměrně  málo, když vezmeme v potaz, že na Slovensku tak činí v </a:t>
            </a:r>
            <a:r>
              <a:rPr lang="cs-CZ" sz="1800" dirty="0"/>
              <a:t>přepočtu 70 % Slováků.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/>
              <a:t>Během samotné dovolené si kupujeme především triko, šaty, sandály, plavky, šortky, kalhoty, šátek, tílko a klobouky</a:t>
            </a:r>
            <a:r>
              <a:rPr lang="cs-CZ" sz="1800" dirty="0" smtClean="0"/>
              <a:t>. </a:t>
            </a:r>
            <a:r>
              <a:rPr lang="cs-CZ" sz="1800" dirty="0"/>
              <a:t>Na dovolené za oblečení utrácíme v průměru 1418 Kč, nejvíce </a:t>
            </a:r>
            <a:r>
              <a:rPr lang="cs-CZ" sz="1800" dirty="0" smtClean="0"/>
              <a:t>na dovolené u </a:t>
            </a:r>
            <a:r>
              <a:rPr lang="cs-CZ" sz="1800" dirty="0"/>
              <a:t>moře a více </a:t>
            </a:r>
            <a:r>
              <a:rPr lang="cs-CZ" sz="1800" dirty="0" smtClean="0"/>
              <a:t>utrácí muži než ženy.</a:t>
            </a:r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7490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400" b="0" dirty="0" smtClean="0"/>
              <a:t>SPOLEČENSKÉ OBLEČENÍ NA DOVOLENÉ</a:t>
            </a:r>
            <a:endParaRPr lang="cs-CZ" sz="4400" b="0" dirty="0"/>
          </a:p>
        </p:txBody>
      </p:sp>
    </p:spTree>
    <p:extLst>
      <p:ext uri="{BB962C8B-B14F-4D97-AF65-F5344CB8AC3E}">
        <p14:creationId xmlns:p14="http://schemas.microsoft.com/office/powerpoint/2010/main" val="42215624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2"/>
          <p:cNvGraphicFramePr>
            <a:graphicFrameLocks/>
          </p:cNvGraphicFramePr>
          <p:nvPr>
            <p:extLst/>
          </p:nvPr>
        </p:nvGraphicFramePr>
        <p:xfrm>
          <a:off x="1021796" y="1571626"/>
          <a:ext cx="9601200" cy="401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Společenské oblečení na dovolené (1) -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pohlaví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Berete si sebou i nějaké společenštější oblečení na večer?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Zejména ženy a zejména ty slovenské si společenské oblečení na večer berou sebou.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021799" y="5395051"/>
          <a:ext cx="6064800" cy="190500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53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Společenské oblečení na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dovolené (2)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dovolená </a:t>
            </a:r>
            <a:r>
              <a:rPr lang="cs-CZ" sz="1400" b="1" dirty="0" smtClean="0">
                <a:solidFill>
                  <a:srgbClr val="7391AD"/>
                </a:solidFill>
                <a:latin typeface="Helvetica"/>
                <a:cs typeface="Helvetica"/>
              </a:rPr>
              <a:t>ČR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Berete si sebou i nějaké společenštější oblečení na večer? 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A společenské oblečení si bereme zejména k moři. Dokonce častěji než na dovolenou do města.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/>
          </p:nvPr>
        </p:nvGraphicFramePr>
        <p:xfrm>
          <a:off x="1466849" y="5404576"/>
          <a:ext cx="4772025" cy="190500"/>
        </p:xfrm>
        <a:graphic>
          <a:graphicData uri="http://schemas.openxmlformats.org/drawingml/2006/table">
            <a:tbl>
              <a:tblPr/>
              <a:tblGrid>
                <a:gridCol w="954405"/>
                <a:gridCol w="954405"/>
                <a:gridCol w="954405"/>
                <a:gridCol w="954405"/>
                <a:gridCol w="95440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Chart 2"/>
          <p:cNvGraphicFramePr>
            <a:graphicFrameLocks/>
          </p:cNvGraphicFramePr>
          <p:nvPr>
            <p:extLst/>
          </p:nvPr>
        </p:nvGraphicFramePr>
        <p:xfrm>
          <a:off x="1413916" y="1485901"/>
          <a:ext cx="7665004" cy="389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848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8149" y="142852"/>
            <a:ext cx="11306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Které společenské oblečení berou na dovolenou (1) -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pohlaví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58569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jaké společenské oblečení na večer si berete? 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 (otevřená otázka)</a:t>
            </a:r>
          </a:p>
          <a:p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Pouze respondenti, kteří uvedli v předcházející otázce „ano“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23528" y="5722987"/>
            <a:ext cx="88357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ČR</a:t>
            </a:r>
            <a:endParaRPr lang="cs-CZ" sz="800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1422883" y="1295410"/>
          <a:ext cx="6082210" cy="4401837"/>
        </p:xfrm>
        <a:graphic>
          <a:graphicData uri="http://schemas.openxmlformats.org/drawingml/2006/table">
            <a:tbl>
              <a:tblPr/>
              <a:tblGrid>
                <a:gridCol w="1808188"/>
                <a:gridCol w="712337"/>
                <a:gridCol w="712337"/>
                <a:gridCol w="712337"/>
                <a:gridCol w="712337"/>
                <a:gridCol w="712337"/>
                <a:gridCol w="712337"/>
              </a:tblGrid>
              <a:tr h="24677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Odpovědi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ČR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SR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46%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5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77%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58%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6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87%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košile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0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58%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6C9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obecně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5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E1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sako, oblek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CBD8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džíny, rifle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slušné, plátěné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halenka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795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na podpatku, lodičky, slušné</a:t>
                      </a:r>
                      <a:endParaRPr lang="pl-PL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tričko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sukně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šperky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obecně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tunika, top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tílko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svetr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šála, šátek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79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letní (sandály, žabky, crocs…)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hodinky, kabelka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krátké, 3/4ční, capri 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kraťasy, šortky, trenky, bermudy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legíny, džegíny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ostatní, jiné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neví, bez odpovědi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978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0" marR="7950" marT="79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158</a:t>
                      </a:r>
                      <a:endParaRPr lang="cs-CZ" sz="9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94</a:t>
                      </a:r>
                      <a:endParaRPr lang="cs-CZ" sz="9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64</a:t>
                      </a:r>
                      <a:endParaRPr lang="cs-CZ" sz="9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177</a:t>
                      </a:r>
                      <a:endParaRPr lang="cs-CZ" sz="9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114</a:t>
                      </a:r>
                      <a:endParaRPr lang="cs-CZ" sz="9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63</a:t>
                      </a:r>
                      <a:endParaRPr lang="cs-CZ" sz="9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7950" marR="7950" marT="79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Ženy si jako společenské oblečení na večer vezmou šaty, případně halenku a boty na podpatku / lodičky, muži pak košili, kalhoty a každý pátý dokonce sako. Na druhou stranu pro každého pátého jsou také tím slušným oblečením rifle. Na Slovensku si muži berou oblek výrazně častěji.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0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400" b="0" dirty="0" smtClean="0"/>
              <a:t>METODOLOGIE</a:t>
            </a:r>
            <a:endParaRPr lang="en-AU" sz="4400" b="0" dirty="0">
              <a:solidFill>
                <a:srgbClr val="BE1E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944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8149" y="142852"/>
            <a:ext cx="10334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Které společenské oblečení berou na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dovolenou (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2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dovolená</a:t>
            </a:r>
          </a:p>
          <a:p>
            <a:r>
              <a:rPr lang="cs-CZ" sz="1600" b="1" dirty="0" smtClean="0">
                <a:solidFill>
                  <a:srgbClr val="7391AD"/>
                </a:solidFill>
                <a:latin typeface="Helvetica"/>
                <a:cs typeface="Helvetica"/>
              </a:rPr>
              <a:t>ČR</a:t>
            </a:r>
            <a:endParaRPr lang="cs-CZ" sz="1400" i="1" dirty="0">
              <a:solidFill>
                <a:srgbClr val="7391AD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58569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jaké společenské oblečení na večer si berete? 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 (otevřená otázka)</a:t>
            </a:r>
          </a:p>
          <a:p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Pouze respondenti, kteří uvedli v 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předcházející </a:t>
            </a:r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otázce „ano“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23528" y="5722987"/>
            <a:ext cx="123783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ČR celkem</a:t>
            </a:r>
            <a:endParaRPr lang="cs-CZ" sz="800" i="1" dirty="0">
              <a:solidFill>
                <a:srgbClr val="FF0000"/>
              </a:solidFill>
            </a:endParaRP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530027" y="677091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Zatímco k moři si jako společenské oblečení berou ženy šaty, do města je to častěji sukně a halenka.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/>
          </p:nvPr>
        </p:nvGraphicFramePr>
        <p:xfrm>
          <a:off x="1476955" y="1352559"/>
          <a:ext cx="5974065" cy="4248054"/>
        </p:xfrm>
        <a:graphic>
          <a:graphicData uri="http://schemas.openxmlformats.org/drawingml/2006/table">
            <a:tbl>
              <a:tblPr/>
              <a:tblGrid>
                <a:gridCol w="2116920"/>
                <a:gridCol w="771429"/>
                <a:gridCol w="771429"/>
                <a:gridCol w="771429"/>
                <a:gridCol w="771429"/>
                <a:gridCol w="771429"/>
              </a:tblGrid>
              <a:tr h="3117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Odpovědi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ČR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 přírodě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moře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vody v ČR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ve městě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46%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4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46%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ABC0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košile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BF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B4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8D6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obecně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7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2EA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sako, oblek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9EE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džíny, rifle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2DD"/>
                    </a:solidFill>
                  </a:tcPr>
                </a:tc>
              </a:tr>
              <a:tr h="16196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slušné, plátěné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halenka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4DF"/>
                    </a:solidFill>
                  </a:tcPr>
                </a:tc>
              </a:tr>
              <a:tr h="16196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na podpatku, lodičky, slušné</a:t>
                      </a:r>
                      <a:endParaRPr lang="pl-PL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tričko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sukně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AE4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šperky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obecně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7ED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tunika, top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tílko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svetr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šála, šátek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53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letní (sandály, žabky, crocs…)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hodinky, kabelka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96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krátké, 3/4ční, capri 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ostatní, jiné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neví, bez odpovědi</a:t>
                      </a:r>
                      <a:endParaRPr lang="cs-CZ" sz="9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9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496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8" marR="8428" marT="84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158</a:t>
                      </a:r>
                      <a:endParaRPr lang="cs-CZ" sz="9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40</a:t>
                      </a:r>
                      <a:endParaRPr lang="cs-CZ" sz="9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66</a:t>
                      </a:r>
                      <a:endParaRPr lang="cs-CZ" sz="9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14</a:t>
                      </a:r>
                      <a:endParaRPr lang="cs-CZ" sz="9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17</a:t>
                      </a:r>
                      <a:endParaRPr lang="cs-CZ" sz="9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8428" marR="8428" marT="84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54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774" y="371476"/>
            <a:ext cx="8118673" cy="564981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SPOLEČENSKÉ OBLEČENÍ NA DOVOLENÉ</a:t>
            </a:r>
          </a:p>
          <a:p>
            <a:endParaRPr lang="cs-CZ" sz="1800" dirty="0" smtClean="0"/>
          </a:p>
          <a:p>
            <a:pPr algn="just"/>
            <a:r>
              <a:rPr lang="cs-CZ" sz="1800" dirty="0" smtClean="0"/>
              <a:t>Zejména ženy a zejména ty slovenské si společenské oblečení na dovolenou skutečně berou sebou. Činí tak zejména u dovolené u moře, kam si společenské šaty berou dokonce častěji než na dovolenou do města.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Ženy si jako společenské oblečení na večer berou: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/>
              <a:t>š</a:t>
            </a:r>
            <a:r>
              <a:rPr lang="cs-CZ" sz="1800" dirty="0" smtClean="0"/>
              <a:t>aty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případně halenku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a boty na podpatku / lodičky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muži pak košili, kalhoty a každý pátý dokonce sako.</a:t>
            </a:r>
          </a:p>
          <a:p>
            <a:pPr algn="just"/>
            <a:r>
              <a:rPr lang="cs-CZ" sz="1800" dirty="0" smtClean="0"/>
              <a:t>Na druhou stranu pro každého pátého muže jsou slušným oblečením rifle (na Slovensku si muži berou oblek výrazně častěji).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Zatímco k moři si jako společenské oblečení berou ženy šaty, do města je to častěji sukně a halenka.</a:t>
            </a:r>
          </a:p>
        </p:txBody>
      </p:sp>
    </p:spTree>
    <p:extLst>
      <p:ext uri="{BB962C8B-B14F-4D97-AF65-F5344CB8AC3E}">
        <p14:creationId xmlns:p14="http://schemas.microsoft.com/office/powerpoint/2010/main" val="319925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400" b="0" dirty="0" smtClean="0"/>
              <a:t>DOVOLENKOVÁ OBUV</a:t>
            </a:r>
            <a:endParaRPr lang="cs-CZ" sz="4400" b="0" dirty="0"/>
          </a:p>
        </p:txBody>
      </p:sp>
    </p:spTree>
    <p:extLst>
      <p:ext uri="{BB962C8B-B14F-4D97-AF65-F5344CB8AC3E}">
        <p14:creationId xmlns:p14="http://schemas.microsoft.com/office/powerpoint/2010/main" val="35995722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2"/>
          <p:cNvGraphicFramePr>
            <a:graphicFrameLocks/>
          </p:cNvGraphicFramePr>
          <p:nvPr>
            <p:extLst/>
          </p:nvPr>
        </p:nvGraphicFramePr>
        <p:xfrm>
          <a:off x="766754" y="1643063"/>
          <a:ext cx="9601200" cy="401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Obuv na dovolené (1) -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pohlaví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Který z následujících popisů nejlépe popisuje Vaše obutí, které na letní dovolené převážně nosíte?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Dovolenková obuv, to jsou především sandály a žabky, v oblibě následované sportovní obuví. Zatímco Česko je více sandálové, Slovensko je více žabkové.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64624" y="5423626"/>
          <a:ext cx="6064800" cy="190500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56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Obuv na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dovolené (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2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dovolená </a:t>
            </a:r>
            <a:r>
              <a:rPr lang="cs-CZ" sz="1400" b="1" dirty="0" smtClean="0">
                <a:solidFill>
                  <a:srgbClr val="7391AD"/>
                </a:solidFill>
                <a:latin typeface="Helvetica"/>
                <a:cs typeface="Helvetica"/>
              </a:rPr>
              <a:t>ČR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Který z následujících popisů nejlépe popisuje Vaše obutí, které na letní dovolené převážně nosíte?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Na dovolené v přírodě ale vede otevřená sportovní obuv, u moře zase vyrovnaně nosíme žabky a sandály.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/>
          </p:nvPr>
        </p:nvGraphicFramePr>
        <p:xfrm>
          <a:off x="1247774" y="5414101"/>
          <a:ext cx="4772025" cy="190500"/>
        </p:xfrm>
        <a:graphic>
          <a:graphicData uri="http://schemas.openxmlformats.org/drawingml/2006/table">
            <a:tbl>
              <a:tblPr/>
              <a:tblGrid>
                <a:gridCol w="954405"/>
                <a:gridCol w="954405"/>
                <a:gridCol w="954405"/>
                <a:gridCol w="954405"/>
                <a:gridCol w="95440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2"/>
          <p:cNvGraphicFramePr>
            <a:graphicFrameLocks/>
          </p:cNvGraphicFramePr>
          <p:nvPr>
            <p:extLst/>
          </p:nvPr>
        </p:nvGraphicFramePr>
        <p:xfrm>
          <a:off x="1190625" y="1471613"/>
          <a:ext cx="9601200" cy="401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642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774" y="371476"/>
            <a:ext cx="8118673" cy="564981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DOVOLENKOVÁ </a:t>
            </a:r>
            <a:r>
              <a:rPr lang="cs-CZ" sz="1800" b="1" dirty="0"/>
              <a:t>OBUV</a:t>
            </a:r>
          </a:p>
          <a:p>
            <a:endParaRPr lang="cs-CZ" sz="1800" dirty="0"/>
          </a:p>
          <a:p>
            <a:pPr algn="just"/>
            <a:r>
              <a:rPr lang="cs-CZ" sz="1800" dirty="0"/>
              <a:t>Dovolenková obuv, to jsou především sandály a </a:t>
            </a:r>
            <a:r>
              <a:rPr lang="cs-CZ" sz="1800" dirty="0" smtClean="0"/>
              <a:t>žabky. Ty jsou v </a:t>
            </a:r>
            <a:r>
              <a:rPr lang="cs-CZ" sz="1800" dirty="0"/>
              <a:t>oblibě </a:t>
            </a:r>
            <a:r>
              <a:rPr lang="cs-CZ" sz="1800" dirty="0" smtClean="0"/>
              <a:t>následované dalšími typy jako je např. sportovní obuv, ať už otevřená nebo uzavřená. Zatímco </a:t>
            </a:r>
            <a:r>
              <a:rPr lang="cs-CZ" sz="1800" dirty="0"/>
              <a:t>Česko je více sandálové, Slovensko je více žabkové.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 smtClean="0"/>
              <a:t>U </a:t>
            </a:r>
            <a:r>
              <a:rPr lang="cs-CZ" sz="1800" dirty="0"/>
              <a:t>dovolené v přírodě ale </a:t>
            </a:r>
            <a:r>
              <a:rPr lang="cs-CZ" sz="1800" dirty="0" smtClean="0"/>
              <a:t>přeci jenom vede </a:t>
            </a:r>
            <a:r>
              <a:rPr lang="cs-CZ" sz="1800" dirty="0"/>
              <a:t>otevřená sportovní obuv, u moře zase </a:t>
            </a:r>
            <a:r>
              <a:rPr lang="cs-CZ" sz="1800" dirty="0" smtClean="0"/>
              <a:t>nosíme hlavně právě žabky nebo </a:t>
            </a:r>
            <a:r>
              <a:rPr lang="cs-CZ" sz="1800" dirty="0"/>
              <a:t>sandály.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9543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000" b="0" dirty="0" smtClean="0"/>
              <a:t/>
            </a:r>
            <a:br>
              <a:rPr lang="cs-CZ" sz="4000" b="0" dirty="0" smtClean="0"/>
            </a:br>
            <a:r>
              <a:rPr lang="cs-CZ" sz="4000" b="0" dirty="0" smtClean="0"/>
              <a:t>PLAVKY – TYPY PLAVEK A JEJICH NÁKUP </a:t>
            </a:r>
            <a:endParaRPr lang="en-AU" sz="4000" b="0" dirty="0">
              <a:solidFill>
                <a:srgbClr val="BE1E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9490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Plavky na dovolené (1)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ČR vs.SR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Jaký 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typ plavek si berete na dovolenou?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Ženy vs. muži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70 % všech ženských plavek v kufru jsou plavky dvoudílné a přibližně stejný poměr tvoří plavky ve střihu „trenky“ u mužů.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7" name="Chart 2"/>
          <p:cNvGraphicFramePr>
            <a:graphicFrameLocks/>
          </p:cNvGraphicFramePr>
          <p:nvPr>
            <p:extLst/>
          </p:nvPr>
        </p:nvGraphicFramePr>
        <p:xfrm>
          <a:off x="209550" y="1733550"/>
          <a:ext cx="4876800" cy="372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2"/>
          <p:cNvGraphicFramePr>
            <a:graphicFrameLocks/>
          </p:cNvGraphicFramePr>
          <p:nvPr>
            <p:extLst/>
          </p:nvPr>
        </p:nvGraphicFramePr>
        <p:xfrm>
          <a:off x="4597338" y="1733550"/>
          <a:ext cx="4876800" cy="372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/>
          </p:nvPr>
        </p:nvGraphicFramePr>
        <p:xfrm>
          <a:off x="200022" y="5355431"/>
          <a:ext cx="3067052" cy="190500"/>
        </p:xfrm>
        <a:graphic>
          <a:graphicData uri="http://schemas.openxmlformats.org/drawingml/2006/table">
            <a:tbl>
              <a:tblPr/>
              <a:tblGrid>
                <a:gridCol w="1533526"/>
                <a:gridCol w="1533526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4619622" y="5364956"/>
          <a:ext cx="3067052" cy="190500"/>
        </p:xfrm>
        <a:graphic>
          <a:graphicData uri="http://schemas.openxmlformats.org/drawingml/2006/table">
            <a:tbl>
              <a:tblPr/>
              <a:tblGrid>
                <a:gridCol w="1533526"/>
                <a:gridCol w="1533526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1514475" y="1412081"/>
          <a:ext cx="5962650" cy="283845"/>
        </p:xfrm>
        <a:graphic>
          <a:graphicData uri="http://schemas.openxmlformats.org/drawingml/2006/table">
            <a:tbl>
              <a:tblPr/>
              <a:tblGrid>
                <a:gridCol w="3390900"/>
                <a:gridCol w="2571750"/>
              </a:tblGrid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 dirty="0">
                          <a:solidFill>
                            <a:srgbClr val="120F7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Ženy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b="1" i="0" u="none" strike="noStrike" dirty="0">
                          <a:solidFill>
                            <a:srgbClr val="120F7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Muži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28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Plavky na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dovolené (2)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dovolená </a:t>
            </a:r>
            <a:r>
              <a:rPr lang="cs-CZ" sz="1400" b="1" dirty="0" smtClean="0">
                <a:solidFill>
                  <a:srgbClr val="7391AD"/>
                </a:solidFill>
                <a:latin typeface="Helvetica"/>
                <a:cs typeface="Helvetica"/>
              </a:rPr>
              <a:t>ČR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Jaký typ plavek si berete na dovolenou? 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Ženy vs. muži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Když už si bereme jednodílné plavky, tak spíše na dovolenou v ČR než k moři.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10" name="Chart 2"/>
          <p:cNvGraphicFramePr>
            <a:graphicFrameLocks/>
          </p:cNvGraphicFramePr>
          <p:nvPr>
            <p:extLst/>
          </p:nvPr>
        </p:nvGraphicFramePr>
        <p:xfrm>
          <a:off x="4529100" y="1462088"/>
          <a:ext cx="6537523" cy="401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2"/>
          <p:cNvGraphicFramePr>
            <a:graphicFrameLocks/>
          </p:cNvGraphicFramePr>
          <p:nvPr>
            <p:extLst/>
          </p:nvPr>
        </p:nvGraphicFramePr>
        <p:xfrm>
          <a:off x="304478" y="1490663"/>
          <a:ext cx="6537523" cy="401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323529" y="5441156"/>
          <a:ext cx="3286445" cy="190500"/>
        </p:xfrm>
        <a:graphic>
          <a:graphicData uri="http://schemas.openxmlformats.org/drawingml/2006/table">
            <a:tbl>
              <a:tblPr/>
              <a:tblGrid>
                <a:gridCol w="657289"/>
                <a:gridCol w="657289"/>
                <a:gridCol w="657289"/>
                <a:gridCol w="657289"/>
                <a:gridCol w="657289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4562154" y="5441156"/>
          <a:ext cx="3286445" cy="190500"/>
        </p:xfrm>
        <a:graphic>
          <a:graphicData uri="http://schemas.openxmlformats.org/drawingml/2006/table">
            <a:tbl>
              <a:tblPr/>
              <a:tblGrid>
                <a:gridCol w="657289"/>
                <a:gridCol w="657289"/>
                <a:gridCol w="657289"/>
                <a:gridCol w="657289"/>
                <a:gridCol w="657289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4095750" y="5825956"/>
            <a:ext cx="45086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*hodnoceno za respondenty, kteří </a:t>
            </a:r>
            <a:r>
              <a:rPr lang="cs-CZ" sz="1400" i="1" u="sng" dirty="0" smtClean="0">
                <a:solidFill>
                  <a:srgbClr val="FF0000"/>
                </a:solidFill>
                <a:latin typeface="Helvetica"/>
                <a:cs typeface="Helvetica"/>
              </a:rPr>
              <a:t>plánují</a:t>
            </a:r>
            <a:r>
              <a:rPr lang="cs-CZ" sz="1400" i="1" dirty="0" smtClean="0">
                <a:solidFill>
                  <a:srgbClr val="FF0000"/>
                </a:solidFill>
                <a:latin typeface="Helvetica"/>
                <a:cs typeface="Helvetica"/>
              </a:rPr>
              <a:t> dovolenou</a:t>
            </a:r>
            <a:endParaRPr lang="cs-CZ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>
            <p:extLst/>
          </p:nvPr>
        </p:nvGraphicFramePr>
        <p:xfrm>
          <a:off x="1685925" y="1345406"/>
          <a:ext cx="5610225" cy="283845"/>
        </p:xfrm>
        <a:graphic>
          <a:graphicData uri="http://schemas.openxmlformats.org/drawingml/2006/table">
            <a:tbl>
              <a:tblPr/>
              <a:tblGrid>
                <a:gridCol w="3390900"/>
                <a:gridCol w="2219325"/>
              </a:tblGrid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 dirty="0">
                          <a:solidFill>
                            <a:srgbClr val="120F7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Ženy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b="1" i="0" u="none" strike="noStrike" dirty="0">
                          <a:solidFill>
                            <a:srgbClr val="120F7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Muži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20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Plavky kupované přes internet (1) -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pohlaví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Kupujete si plavky přes internet?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Plavky jsou typem oblečení, které nenakupují na internetu často ani ti, kdo jinak oblečení na internetu  nakupují.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64624" y="5423626"/>
          <a:ext cx="6064800" cy="190500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2"/>
          <p:cNvGraphicFramePr>
            <a:graphicFrameLocks/>
          </p:cNvGraphicFramePr>
          <p:nvPr>
            <p:extLst/>
          </p:nvPr>
        </p:nvGraphicFramePr>
        <p:xfrm>
          <a:off x="728654" y="1614488"/>
          <a:ext cx="9601200" cy="401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157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143"/>
          <p:cNvSpPr txBox="1">
            <a:spLocks noChangeArrowheads="1"/>
          </p:cNvSpPr>
          <p:nvPr/>
        </p:nvSpPr>
        <p:spPr bwMode="auto">
          <a:xfrm>
            <a:off x="-273308" y="6940624"/>
            <a:ext cx="18466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85194" dir="12393903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cs-CZ" b="1" dirty="0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4848" y="332656"/>
            <a:ext cx="8229600" cy="360040"/>
          </a:xfrm>
        </p:spPr>
        <p:txBody>
          <a:bodyPr>
            <a:noAutofit/>
          </a:bodyPr>
          <a:lstStyle/>
          <a:p>
            <a:r>
              <a:rPr lang="cs-CZ" sz="2800" dirty="0" smtClean="0"/>
              <a:t>VZOREK</a:t>
            </a:r>
            <a:endParaRPr lang="cs-CZ" sz="2800" b="0" dirty="0">
              <a:solidFill>
                <a:srgbClr val="BE1E11"/>
              </a:solidFill>
            </a:endParaRPr>
          </a:p>
        </p:txBody>
      </p:sp>
      <p:graphicFrame>
        <p:nvGraphicFramePr>
          <p:cNvPr id="28" name="Group 18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730464"/>
              </p:ext>
            </p:extLst>
          </p:nvPr>
        </p:nvGraphicFramePr>
        <p:xfrm>
          <a:off x="1547664" y="1628800"/>
          <a:ext cx="6263102" cy="3672408"/>
        </p:xfrm>
        <a:graphic>
          <a:graphicData uri="http://schemas.openxmlformats.org/drawingml/2006/table">
            <a:tbl>
              <a:tblPr/>
              <a:tblGrid>
                <a:gridCol w="1162870"/>
                <a:gridCol w="5100232"/>
              </a:tblGrid>
              <a:tr h="850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>
                          <a:tab pos="93663" algn="l"/>
                          <a:tab pos="177800" algn="l"/>
                          <a:tab pos="271463" algn="l"/>
                          <a:tab pos="355600" algn="l"/>
                        </a:tabLst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E1E11"/>
                          </a:solidFill>
                          <a:effectLst/>
                          <a:latin typeface="Helvetica"/>
                          <a:cs typeface="Helvetica"/>
                        </a:rPr>
                        <a:t>Met</a:t>
                      </a:r>
                      <a:r>
                        <a:rPr kumimoji="0" lang="cs-CZ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BE1E11"/>
                          </a:solidFill>
                          <a:effectLst/>
                          <a:latin typeface="Helvetica"/>
                          <a:cs typeface="Helvetica"/>
                        </a:rPr>
                        <a:t>oda</a:t>
                      </a: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E1E11"/>
                          </a:solidFill>
                          <a:effectLst/>
                          <a:latin typeface="Helvetica"/>
                          <a:cs typeface="Helvetica"/>
                        </a:rPr>
                        <a:t>:</a:t>
                      </a: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Helvetica"/>
                          <a:cs typeface="Helvetica"/>
                        </a:rPr>
                        <a:t>Kvantitativní online výzkum s kvalitativními prvky. Oslovení respondenti jsou členy Perfect Crowd panelu (35.000 registrovaných uživatelů). </a:t>
                      </a: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1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>
                          <a:tab pos="93663" algn="l"/>
                          <a:tab pos="177800" algn="l"/>
                          <a:tab pos="271463" algn="l"/>
                          <a:tab pos="355600" algn="l"/>
                        </a:tabLst>
                      </a:pPr>
                      <a:r>
                        <a:rPr kumimoji="0" 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E1E11"/>
                          </a:solidFill>
                          <a:effectLst/>
                          <a:latin typeface="Helvetica"/>
                          <a:cs typeface="Helvetica"/>
                        </a:rPr>
                        <a:t>Země</a:t>
                      </a: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E1E11"/>
                          </a:solidFill>
                          <a:effectLst/>
                          <a:latin typeface="Helvetica"/>
                          <a:cs typeface="Helvetica"/>
                        </a:rPr>
                        <a:t>:</a:t>
                      </a: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Česko a Slovensko</a:t>
                      </a:r>
                      <a:endParaRPr kumimoji="0" 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Helvetica"/>
                        <a:cs typeface="Helvetica"/>
                      </a:endParaRP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1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>
                          <a:tab pos="93663" algn="l"/>
                          <a:tab pos="177800" algn="l"/>
                          <a:tab pos="271463" algn="l"/>
                          <a:tab pos="355600" algn="l"/>
                        </a:tabLst>
                      </a:pPr>
                      <a:r>
                        <a:rPr kumimoji="0" 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E1E11"/>
                          </a:solidFill>
                          <a:effectLst/>
                          <a:latin typeface="Helvetica"/>
                          <a:cs typeface="Helvetica"/>
                        </a:rPr>
                        <a:t>Sběr dat</a:t>
                      </a: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E1E11"/>
                          </a:solidFill>
                          <a:effectLst/>
                          <a:latin typeface="Helvetica"/>
                          <a:cs typeface="Helvetica"/>
                        </a:rPr>
                        <a:t>:</a:t>
                      </a: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Helvetica"/>
                          <a:cs typeface="Helvetica"/>
                        </a:rPr>
                        <a:t>10.-15.6.2015</a:t>
                      </a: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16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>
                          <a:tab pos="93663" algn="l"/>
                          <a:tab pos="177800" algn="l"/>
                          <a:tab pos="271463" algn="l"/>
                          <a:tab pos="355600" algn="l"/>
                        </a:tabLst>
                      </a:pPr>
                      <a:r>
                        <a:rPr kumimoji="0" 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E1E11"/>
                          </a:solidFill>
                          <a:effectLst/>
                          <a:latin typeface="Helvetica"/>
                          <a:cs typeface="Helvetica"/>
                        </a:rPr>
                        <a:t>Cílová skupina:</a:t>
                      </a:r>
                      <a:endParaRPr kumimoji="0" lang="en-US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BE1E11"/>
                        </a:solidFill>
                        <a:effectLst/>
                        <a:latin typeface="Helvetica"/>
                        <a:cs typeface="Helvetica"/>
                      </a:endParaRP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Ženy i muži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Ve věku 15 až 55 let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Celá ČR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Reprezentativní vzorek respondentů podle pohlaví, věku, vzdělání, velikosti místa bydliště a regionu.</a:t>
                      </a: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>
                          <a:tab pos="93663" algn="l"/>
                          <a:tab pos="177800" algn="l"/>
                          <a:tab pos="271463" algn="l"/>
                          <a:tab pos="355600" algn="l"/>
                        </a:tabLst>
                      </a:pPr>
                      <a:r>
                        <a:rPr kumimoji="0" 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BE1E11"/>
                          </a:solidFill>
                          <a:effectLst/>
                          <a:latin typeface="Helvetica"/>
                          <a:cs typeface="Helvetica"/>
                        </a:rPr>
                        <a:t>Velikost vzorku:</a:t>
                      </a:r>
                      <a:endParaRPr kumimoji="0" lang="en-US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BE1E11"/>
                        </a:solidFill>
                        <a:effectLst/>
                        <a:latin typeface="Helvetica"/>
                        <a:cs typeface="Helvetica"/>
                      </a:endParaRP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cs-CZ" sz="1200" b="1" u="none" noProof="0" dirty="0" smtClean="0">
                          <a:solidFill>
                            <a:srgbClr val="800000"/>
                          </a:solidFill>
                          <a:latin typeface="Helvetica"/>
                          <a:cs typeface="Helvetica"/>
                          <a:sym typeface="Wingdings" pitchFamily="2" charset="2"/>
                        </a:rPr>
                        <a:t>N v ČR i SR =</a:t>
                      </a:r>
                      <a:r>
                        <a:rPr lang="cs-CZ" sz="1200" b="1" u="none" baseline="0" noProof="0" dirty="0" smtClean="0">
                          <a:solidFill>
                            <a:srgbClr val="800000"/>
                          </a:solidFill>
                          <a:latin typeface="Helvetica"/>
                          <a:cs typeface="Helvetica"/>
                          <a:sym typeface="Wingdings" pitchFamily="2" charset="2"/>
                        </a:rPr>
                        <a:t> </a:t>
                      </a:r>
                      <a:r>
                        <a:rPr lang="cs-CZ" sz="1200" b="1" u="none" noProof="0" dirty="0" smtClean="0">
                          <a:solidFill>
                            <a:srgbClr val="800000"/>
                          </a:solidFill>
                          <a:latin typeface="Helvetica"/>
                          <a:cs typeface="Helvetica"/>
                          <a:sym typeface="Wingdings" pitchFamily="2" charset="2"/>
                        </a:rPr>
                        <a:t>400 </a:t>
                      </a:r>
                      <a:r>
                        <a:rPr lang="cs-CZ" sz="1200" b="1" u="none" baseline="0" noProof="0" dirty="0" smtClean="0">
                          <a:solidFill>
                            <a:srgbClr val="800000"/>
                          </a:solidFill>
                          <a:latin typeface="Helvetica"/>
                          <a:cs typeface="Helvetica"/>
                          <a:sym typeface="Wingdings" pitchFamily="2" charset="2"/>
                        </a:rPr>
                        <a:t>respondentů</a:t>
                      </a:r>
                      <a:endParaRPr kumimoji="0" lang="cs-CZ" sz="12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BE1E11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36000" marR="36000" marT="35993" marB="35993"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6" name="Picture 7" descr="KVALIKVANT_LOGO_RG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00909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36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Plavky </a:t>
            </a:r>
            <a:r>
              <a:rPr lang="cs-CZ" sz="1600" b="1" u="sng" dirty="0" smtClean="0">
                <a:solidFill>
                  <a:srgbClr val="BE1E11"/>
                </a:solidFill>
                <a:latin typeface="Helvetica"/>
                <a:cs typeface="Helvetica"/>
              </a:rPr>
              <a:t>potenciálně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kupované přes internet (1) -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pohlaví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byl/a byste ochoten/a si plavky přes internet koupit? 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Pouze respondenti, kteří uvedli v předcházející otázce „Ne“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Přesto zde jistý potenciál je, necelých 10 % těch, kdo plavky na internetu nenakupuje, je tak ochotno učinit.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64624" y="5423626"/>
          <a:ext cx="6064800" cy="190500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2"/>
          <p:cNvGraphicFramePr>
            <a:graphicFrameLocks/>
          </p:cNvGraphicFramePr>
          <p:nvPr>
            <p:extLst/>
          </p:nvPr>
        </p:nvGraphicFramePr>
        <p:xfrm>
          <a:off x="771525" y="1652588"/>
          <a:ext cx="9601200" cy="401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842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Plavky </a:t>
            </a:r>
            <a:r>
              <a:rPr lang="cs-CZ" sz="1600" b="1" u="sng" dirty="0">
                <a:solidFill>
                  <a:srgbClr val="BE1E11"/>
                </a:solidFill>
                <a:latin typeface="Helvetica"/>
                <a:cs typeface="Helvetica"/>
              </a:rPr>
              <a:t>potenciálně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kupované 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přes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internet (2)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dovolená </a:t>
            </a:r>
            <a:r>
              <a:rPr lang="cs-CZ" sz="1400" b="1" dirty="0" smtClean="0">
                <a:solidFill>
                  <a:srgbClr val="7391AD"/>
                </a:solidFill>
                <a:latin typeface="Helvetica"/>
                <a:cs typeface="Helvetica"/>
              </a:rPr>
              <a:t>ČR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A byl/a byste ochoten/a si plavky přes internet koupit? 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Pouze respondenti, kteří uvedli v předcházející otázce „Ne“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Jsou to spíše ti, kdo se chystají k moři.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/>
          </p:nvPr>
        </p:nvGraphicFramePr>
        <p:xfrm>
          <a:off x="1247774" y="5414101"/>
          <a:ext cx="4772025" cy="190500"/>
        </p:xfrm>
        <a:graphic>
          <a:graphicData uri="http://schemas.openxmlformats.org/drawingml/2006/table">
            <a:tbl>
              <a:tblPr/>
              <a:tblGrid>
                <a:gridCol w="954405"/>
                <a:gridCol w="954405"/>
                <a:gridCol w="954405"/>
                <a:gridCol w="954405"/>
                <a:gridCol w="95440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2"/>
          <p:cNvGraphicFramePr>
            <a:graphicFrameLocks/>
          </p:cNvGraphicFramePr>
          <p:nvPr>
            <p:extLst/>
          </p:nvPr>
        </p:nvGraphicFramePr>
        <p:xfrm>
          <a:off x="1171575" y="1519238"/>
          <a:ext cx="9601200" cy="401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792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Skupina 16"/>
          <p:cNvGrpSpPr/>
          <p:nvPr/>
        </p:nvGrpSpPr>
        <p:grpSpPr>
          <a:xfrm>
            <a:off x="509579" y="1676400"/>
            <a:ext cx="11614388" cy="4157464"/>
            <a:chOff x="0" y="0"/>
            <a:chExt cx="12123967" cy="4487638"/>
          </a:xfrm>
        </p:grpSpPr>
        <p:graphicFrame>
          <p:nvGraphicFramePr>
            <p:cNvPr id="18" name="Chart 2"/>
            <p:cNvGraphicFramePr>
              <a:graphicFrameLocks/>
            </p:cNvGraphicFramePr>
            <p:nvPr/>
          </p:nvGraphicFramePr>
          <p:xfrm>
            <a:off x="0" y="0"/>
            <a:ext cx="8801100" cy="44767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9" name="Chart 2"/>
            <p:cNvGraphicFramePr>
              <a:graphicFrameLocks/>
            </p:cNvGraphicFramePr>
            <p:nvPr/>
          </p:nvGraphicFramePr>
          <p:xfrm>
            <a:off x="3322867" y="10887"/>
            <a:ext cx="8801100" cy="44767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Pocit 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při nákupu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plavek (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1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) -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celkem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Do jaké míry následující výroky odpovídají tomu, jak se cítíte při nákupu plavek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?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Nákup plavek je pro nás celkem traumatizující, 65 % připomene nedokonalost jejich postavy a kolem 40 % musí volit kompromis v plavkách vzhledem ke své postavě.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5718448"/>
            <a:ext cx="17748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 ČR za top2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/>
          </p:nvPr>
        </p:nvGraphicFramePr>
        <p:xfrm>
          <a:off x="2922930" y="1438274"/>
          <a:ext cx="4525620" cy="314779"/>
        </p:xfrm>
        <a:graphic>
          <a:graphicData uri="http://schemas.openxmlformats.org/drawingml/2006/table">
            <a:tbl>
              <a:tblPr/>
              <a:tblGrid>
                <a:gridCol w="1546945"/>
                <a:gridCol w="2978675"/>
              </a:tblGrid>
              <a:tr h="314779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Celkem  ČR</a:t>
                      </a:r>
                      <a:endParaRPr lang="cs-CZ" sz="1200" b="1" i="0" u="none" strike="noStrike" dirty="0">
                        <a:solidFill>
                          <a:srgbClr val="120F71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                                         Celkem SR</a:t>
                      </a:r>
                      <a:endParaRPr lang="cs-CZ" sz="1200" b="1" i="0" u="none" strike="noStrike" dirty="0">
                        <a:solidFill>
                          <a:srgbClr val="120F71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61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-311465" y="1803112"/>
            <a:ext cx="8147680" cy="4067736"/>
            <a:chOff x="0" y="0"/>
            <a:chExt cx="8637537" cy="4616909"/>
          </a:xfrm>
        </p:grpSpPr>
        <p:graphicFrame>
          <p:nvGraphicFramePr>
            <p:cNvPr id="10" name="Graf 9"/>
            <p:cNvGraphicFramePr>
              <a:graphicFrameLocks/>
            </p:cNvGraphicFramePr>
            <p:nvPr/>
          </p:nvGraphicFramePr>
          <p:xfrm>
            <a:off x="6396477" y="13608"/>
            <a:ext cx="2241060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1" name="Graf 10"/>
            <p:cNvGraphicFramePr>
              <a:graphicFrameLocks/>
            </p:cNvGraphicFramePr>
            <p:nvPr/>
          </p:nvGraphicFramePr>
          <p:xfrm>
            <a:off x="5565324" y="13607"/>
            <a:ext cx="2241061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12" name="Skupina 11"/>
            <p:cNvGrpSpPr/>
            <p:nvPr/>
          </p:nvGrpSpPr>
          <p:grpSpPr>
            <a:xfrm>
              <a:off x="0" y="0"/>
              <a:ext cx="6987978" cy="4616909"/>
              <a:chOff x="0" y="0"/>
              <a:chExt cx="9838663" cy="5049116"/>
            </a:xfrm>
          </p:grpSpPr>
          <p:graphicFrame>
            <p:nvGraphicFramePr>
              <p:cNvPr id="13" name="Graf 12"/>
              <p:cNvGraphicFramePr>
                <a:graphicFrameLocks/>
              </p:cNvGraphicFramePr>
              <p:nvPr/>
            </p:nvGraphicFramePr>
            <p:xfrm>
              <a:off x="6683381" y="16328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14" name="Graf 13"/>
              <p:cNvGraphicFramePr>
                <a:graphicFrameLocks/>
              </p:cNvGraphicFramePr>
              <p:nvPr/>
            </p:nvGraphicFramePr>
            <p:xfrm>
              <a:off x="5524054" y="1"/>
              <a:ext cx="3155281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15" name="Graf 14"/>
              <p:cNvGraphicFramePr>
                <a:graphicFrameLocks/>
              </p:cNvGraphicFramePr>
              <p:nvPr/>
            </p:nvGraphicFramePr>
            <p:xfrm>
              <a:off x="4353839" y="0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graphicFrame>
            <p:nvGraphicFramePr>
              <p:cNvPr id="16" name="Graf 15"/>
              <p:cNvGraphicFramePr>
                <a:graphicFrameLocks/>
              </p:cNvGraphicFramePr>
              <p:nvPr/>
            </p:nvGraphicFramePr>
            <p:xfrm>
              <a:off x="0" y="12741"/>
              <a:ext cx="6350010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</p:grpSp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Pocit při nákupu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plavek (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2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pohlaví (top)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Do jaké míry následující výroky odpovídají tomu, jak se cítíte při nákupu plavek?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Jedná se typicky o ženský problém.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2912383" y="1521390"/>
          <a:ext cx="4726667" cy="400050"/>
        </p:xfrm>
        <a:graphic>
          <a:graphicData uri="http://schemas.openxmlformats.org/drawingml/2006/table">
            <a:tbl>
              <a:tblPr/>
              <a:tblGrid>
                <a:gridCol w="776162"/>
                <a:gridCol w="719386"/>
                <a:gridCol w="846494"/>
                <a:gridCol w="794875"/>
                <a:gridCol w="828203"/>
                <a:gridCol w="761547"/>
              </a:tblGrid>
              <a:tr h="40005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Celkem </a:t>
                      </a:r>
                      <a:endParaRPr lang="cs-CZ" sz="1200" b="1" i="0" u="none" strike="noStrike" dirty="0" smtClean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ČR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Celkem </a:t>
                      </a:r>
                      <a:endParaRPr lang="cs-CZ" sz="1200" b="1" i="0" u="none" strike="noStrike" dirty="0" smtClean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SR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" name="Obdélník 20"/>
          <p:cNvSpPr/>
          <p:nvPr/>
        </p:nvSpPr>
        <p:spPr>
          <a:xfrm>
            <a:off x="323528" y="5718448"/>
            <a:ext cx="17748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 ČR za top2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2914648" y="5652226"/>
          <a:ext cx="4667250" cy="190500"/>
        </p:xfrm>
        <a:graphic>
          <a:graphicData uri="http://schemas.openxmlformats.org/drawingml/2006/table">
            <a:tbl>
              <a:tblPr/>
              <a:tblGrid>
                <a:gridCol w="777875"/>
                <a:gridCol w="777875"/>
                <a:gridCol w="777875"/>
                <a:gridCol w="777875"/>
                <a:gridCol w="777875"/>
                <a:gridCol w="77787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99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Zvyky při opalování (1) -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celkem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Dodržujete následující zvyky související s chováním na pláži, koupališti nebo prostě při opalování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?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Doplňky k plavkám nosí alespoň občas kolem 30 % respondentů.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5718448"/>
            <a:ext cx="17748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 ČR za top2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/>
          </p:nvPr>
        </p:nvGraphicFramePr>
        <p:xfrm>
          <a:off x="2694330" y="1619250"/>
          <a:ext cx="4525620" cy="248103"/>
        </p:xfrm>
        <a:graphic>
          <a:graphicData uri="http://schemas.openxmlformats.org/drawingml/2006/table">
            <a:tbl>
              <a:tblPr/>
              <a:tblGrid>
                <a:gridCol w="1546945"/>
                <a:gridCol w="2978675"/>
              </a:tblGrid>
              <a:tr h="248103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Celkem  ČR</a:t>
                      </a:r>
                      <a:endParaRPr lang="cs-CZ" sz="1200" b="1" i="0" u="none" strike="noStrike" dirty="0">
                        <a:solidFill>
                          <a:srgbClr val="120F71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                                         Celkem SR</a:t>
                      </a:r>
                      <a:endParaRPr lang="cs-CZ" sz="1200" b="1" i="0" u="none" strike="noStrike" dirty="0">
                        <a:solidFill>
                          <a:srgbClr val="120F71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0" name="Skupina 9"/>
          <p:cNvGrpSpPr/>
          <p:nvPr/>
        </p:nvGrpSpPr>
        <p:grpSpPr>
          <a:xfrm>
            <a:off x="576254" y="1990725"/>
            <a:ext cx="11004786" cy="3689623"/>
            <a:chOff x="0" y="0"/>
            <a:chExt cx="12123967" cy="4487638"/>
          </a:xfrm>
        </p:grpSpPr>
        <p:graphicFrame>
          <p:nvGraphicFramePr>
            <p:cNvPr id="11" name="Chart 2"/>
            <p:cNvGraphicFramePr>
              <a:graphicFrameLocks/>
            </p:cNvGraphicFramePr>
            <p:nvPr>
              <p:extLst/>
            </p:nvPr>
          </p:nvGraphicFramePr>
          <p:xfrm>
            <a:off x="0" y="0"/>
            <a:ext cx="8801100" cy="44767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Chart 2"/>
            <p:cNvGraphicFramePr>
              <a:graphicFrameLocks/>
            </p:cNvGraphicFramePr>
            <p:nvPr/>
          </p:nvGraphicFramePr>
          <p:xfrm>
            <a:off x="3322867" y="10887"/>
            <a:ext cx="8801100" cy="44767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2" name="Zaoblený obdélník 1"/>
          <p:cNvSpPr/>
          <p:nvPr/>
        </p:nvSpPr>
        <p:spPr>
          <a:xfrm>
            <a:off x="838199" y="3762375"/>
            <a:ext cx="1400175" cy="219075"/>
          </a:xfrm>
          <a:prstGeom prst="roundRect">
            <a:avLst/>
          </a:prstGeom>
          <a:noFill/>
          <a:ln w="19050">
            <a:solidFill>
              <a:srgbClr val="120F7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03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Zvyky při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opalování (2)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pohlaví (top)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Dodržujete následující zvyky související s chováním na pláži, koupališti nebo prostě při opalování?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Zatímco v Česku jsou doplňky k plavkám častější než na Slovensku, Slovenky zase více střídají plavky na koupání a opalování.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2902858" y="1521390"/>
          <a:ext cx="4726667" cy="400050"/>
        </p:xfrm>
        <a:graphic>
          <a:graphicData uri="http://schemas.openxmlformats.org/drawingml/2006/table">
            <a:tbl>
              <a:tblPr/>
              <a:tblGrid>
                <a:gridCol w="776162"/>
                <a:gridCol w="712005"/>
                <a:gridCol w="853875"/>
                <a:gridCol w="794875"/>
                <a:gridCol w="828203"/>
                <a:gridCol w="761547"/>
              </a:tblGrid>
              <a:tr h="40005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Celkem </a:t>
                      </a:r>
                      <a:endParaRPr lang="cs-CZ" sz="1200" b="1" i="0" u="none" strike="noStrike" dirty="0" smtClean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ČR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Celkem </a:t>
                      </a:r>
                      <a:endParaRPr lang="cs-CZ" sz="1200" b="1" i="0" u="none" strike="noStrike" dirty="0" smtClean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SR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" name="Obdélník 20"/>
          <p:cNvSpPr/>
          <p:nvPr/>
        </p:nvSpPr>
        <p:spPr>
          <a:xfrm>
            <a:off x="323528" y="5718448"/>
            <a:ext cx="17748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 ČR za top2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2914648" y="5499826"/>
          <a:ext cx="4667250" cy="190500"/>
        </p:xfrm>
        <a:graphic>
          <a:graphicData uri="http://schemas.openxmlformats.org/drawingml/2006/table">
            <a:tbl>
              <a:tblPr/>
              <a:tblGrid>
                <a:gridCol w="777875"/>
                <a:gridCol w="777875"/>
                <a:gridCol w="777875"/>
                <a:gridCol w="777875"/>
                <a:gridCol w="777875"/>
                <a:gridCol w="77787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27" name="Skupina 26"/>
          <p:cNvGrpSpPr/>
          <p:nvPr/>
        </p:nvGrpSpPr>
        <p:grpSpPr>
          <a:xfrm>
            <a:off x="-301940" y="1718503"/>
            <a:ext cx="8147680" cy="4067736"/>
            <a:chOff x="0" y="0"/>
            <a:chExt cx="8637537" cy="4616909"/>
          </a:xfrm>
        </p:grpSpPr>
        <p:graphicFrame>
          <p:nvGraphicFramePr>
            <p:cNvPr id="28" name="Graf 27"/>
            <p:cNvGraphicFramePr>
              <a:graphicFrameLocks/>
            </p:cNvGraphicFramePr>
            <p:nvPr/>
          </p:nvGraphicFramePr>
          <p:xfrm>
            <a:off x="6396477" y="13608"/>
            <a:ext cx="2241060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9" name="Graf 28"/>
            <p:cNvGraphicFramePr>
              <a:graphicFrameLocks/>
            </p:cNvGraphicFramePr>
            <p:nvPr/>
          </p:nvGraphicFramePr>
          <p:xfrm>
            <a:off x="5565324" y="13607"/>
            <a:ext cx="2241061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30" name="Skupina 29"/>
            <p:cNvGrpSpPr/>
            <p:nvPr/>
          </p:nvGrpSpPr>
          <p:grpSpPr>
            <a:xfrm>
              <a:off x="0" y="0"/>
              <a:ext cx="6987978" cy="4616909"/>
              <a:chOff x="0" y="0"/>
              <a:chExt cx="9838663" cy="5049116"/>
            </a:xfrm>
          </p:grpSpPr>
          <p:graphicFrame>
            <p:nvGraphicFramePr>
              <p:cNvPr id="31" name="Graf 30"/>
              <p:cNvGraphicFramePr>
                <a:graphicFrameLocks/>
              </p:cNvGraphicFramePr>
              <p:nvPr/>
            </p:nvGraphicFramePr>
            <p:xfrm>
              <a:off x="6683381" y="16328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32" name="Graf 31"/>
              <p:cNvGraphicFramePr>
                <a:graphicFrameLocks/>
              </p:cNvGraphicFramePr>
              <p:nvPr/>
            </p:nvGraphicFramePr>
            <p:xfrm>
              <a:off x="5524054" y="1"/>
              <a:ext cx="3155281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33" name="Graf 32"/>
              <p:cNvGraphicFramePr>
                <a:graphicFrameLocks/>
              </p:cNvGraphicFramePr>
              <p:nvPr/>
            </p:nvGraphicFramePr>
            <p:xfrm>
              <a:off x="4353839" y="0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graphicFrame>
            <p:nvGraphicFramePr>
              <p:cNvPr id="34" name="Graf 33"/>
              <p:cNvGraphicFramePr>
                <a:graphicFrameLocks/>
              </p:cNvGraphicFramePr>
              <p:nvPr/>
            </p:nvGraphicFramePr>
            <p:xfrm>
              <a:off x="0" y="12741"/>
              <a:ext cx="6350010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56619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Zvyky při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opalování (3)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dovolená </a:t>
            </a:r>
            <a:r>
              <a:rPr lang="cs-CZ" sz="1400" b="1" dirty="0" smtClean="0">
                <a:solidFill>
                  <a:srgbClr val="7391AD"/>
                </a:solidFill>
                <a:latin typeface="Helvetica"/>
                <a:cs typeface="Helvetica"/>
              </a:rPr>
              <a:t>ČR</a:t>
            </a:r>
            <a:r>
              <a:rPr lang="cs-CZ" sz="1400" i="1" dirty="0">
                <a:solidFill>
                  <a:srgbClr val="BE1E11"/>
                </a:solidFill>
                <a:latin typeface="Helvetica"/>
                <a:cs typeface="Helvetica"/>
              </a:rPr>
              <a:t> (top)</a:t>
            </a:r>
            <a:r>
              <a:rPr lang="cs-CZ" sz="1400" b="1" dirty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Dodržujete následující zvyky související s chováním na pláži, koupališti nebo prostě při opalování?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Zdobení se do plavek je typičtější u moře.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3200399" y="1130865"/>
          <a:ext cx="4075341" cy="400050"/>
        </p:xfrm>
        <a:graphic>
          <a:graphicData uri="http://schemas.openxmlformats.org/drawingml/2006/table">
            <a:tbl>
              <a:tblPr/>
              <a:tblGrid>
                <a:gridCol w="804500"/>
                <a:gridCol w="745651"/>
                <a:gridCol w="877399"/>
                <a:gridCol w="858440"/>
                <a:gridCol w="789351"/>
              </a:tblGrid>
              <a:tr h="40005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1" i="0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Celkem </a:t>
                      </a:r>
                      <a:endParaRPr lang="cs-CZ" sz="1100" b="1" i="0" u="none" strike="noStrike" dirty="0" smtClean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  <a:p>
                      <a:pPr algn="ctr" rtl="0" fontAlgn="b"/>
                      <a:r>
                        <a:rPr lang="cs-CZ" sz="11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ČR</a:t>
                      </a:r>
                      <a:endParaRPr lang="cs-CZ" sz="11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Dovolená v přírodě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Dovolená u moře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Dovolená u vody v ČR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1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Dovolená ve městě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" name="Obdélník 20"/>
          <p:cNvSpPr/>
          <p:nvPr/>
        </p:nvSpPr>
        <p:spPr>
          <a:xfrm>
            <a:off x="323528" y="5718448"/>
            <a:ext cx="17748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>
                <a:solidFill>
                  <a:srgbClr val="FF0000"/>
                </a:solidFill>
                <a:latin typeface="Helvetica"/>
                <a:cs typeface="Helvetica"/>
              </a:rPr>
              <a:t>*řazeno dle celkem ČR za top2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3143248" y="5652226"/>
          <a:ext cx="3889375" cy="190500"/>
        </p:xfrm>
        <a:graphic>
          <a:graphicData uri="http://schemas.openxmlformats.org/drawingml/2006/table">
            <a:tbl>
              <a:tblPr/>
              <a:tblGrid>
                <a:gridCol w="777875"/>
                <a:gridCol w="777875"/>
                <a:gridCol w="777875"/>
                <a:gridCol w="777875"/>
                <a:gridCol w="77787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24" name="Skupina 23"/>
          <p:cNvGrpSpPr/>
          <p:nvPr/>
        </p:nvGrpSpPr>
        <p:grpSpPr>
          <a:xfrm>
            <a:off x="-28575" y="1349442"/>
            <a:ext cx="7385688" cy="4604030"/>
            <a:chOff x="0" y="0"/>
            <a:chExt cx="7829724" cy="4613629"/>
          </a:xfrm>
        </p:grpSpPr>
        <p:graphicFrame>
          <p:nvGraphicFramePr>
            <p:cNvPr id="25" name="Graf 24"/>
            <p:cNvGraphicFramePr>
              <a:graphicFrameLocks/>
            </p:cNvGraphicFramePr>
            <p:nvPr/>
          </p:nvGraphicFramePr>
          <p:xfrm>
            <a:off x="5588664" y="2379"/>
            <a:ext cx="2241060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6" name="Graf 25"/>
            <p:cNvGraphicFramePr>
              <a:graphicFrameLocks/>
            </p:cNvGraphicFramePr>
            <p:nvPr/>
          </p:nvGraphicFramePr>
          <p:xfrm>
            <a:off x="4757510" y="2378"/>
            <a:ext cx="2241061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27" name="Skupina 26"/>
            <p:cNvGrpSpPr/>
            <p:nvPr/>
          </p:nvGrpSpPr>
          <p:grpSpPr>
            <a:xfrm>
              <a:off x="0" y="0"/>
              <a:ext cx="6164557" cy="4613629"/>
              <a:chOff x="0" y="0"/>
              <a:chExt cx="8679335" cy="5045529"/>
            </a:xfrm>
          </p:grpSpPr>
          <p:graphicFrame>
            <p:nvGraphicFramePr>
              <p:cNvPr id="28" name="Graf 27"/>
              <p:cNvGraphicFramePr>
                <a:graphicFrameLocks/>
              </p:cNvGraphicFramePr>
              <p:nvPr/>
            </p:nvGraphicFramePr>
            <p:xfrm>
              <a:off x="5524054" y="1"/>
              <a:ext cx="3155281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29" name="Graf 28"/>
              <p:cNvGraphicFramePr>
                <a:graphicFrameLocks/>
              </p:cNvGraphicFramePr>
              <p:nvPr/>
            </p:nvGraphicFramePr>
            <p:xfrm>
              <a:off x="4353839" y="0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30" name="Graf 29"/>
              <p:cNvGraphicFramePr>
                <a:graphicFrameLocks/>
              </p:cNvGraphicFramePr>
              <p:nvPr/>
            </p:nvGraphicFramePr>
            <p:xfrm>
              <a:off x="0" y="12741"/>
              <a:ext cx="6350010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401941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Kolik sezón plavky vydrží (1) -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pohlaví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Kolik sezón Vám vydrží jedny plavky, než je přestanete nosit?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Mužům vydrží plavky typicky 5 a více sezón, zatímco ženám 2 až 3 sezóny.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221824" y="5423626"/>
          <a:ext cx="6064800" cy="190500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2"/>
          <p:cNvGraphicFramePr>
            <a:graphicFrameLocks/>
          </p:cNvGraphicFramePr>
          <p:nvPr>
            <p:extLst/>
          </p:nvPr>
        </p:nvGraphicFramePr>
        <p:xfrm>
          <a:off x="1209675" y="1604963"/>
          <a:ext cx="9601200" cy="401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364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Kolik sezón plavky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vydrží (4)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délka dovolené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Kolik sezón Vám vydrží jedny plavky, než je přestanete nosit? 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S délkou dovolené roste opotřebení.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27" name="Tabulka 26"/>
          <p:cNvGraphicFramePr>
            <a:graphicFrameLocks noGrp="1"/>
          </p:cNvGraphicFramePr>
          <p:nvPr>
            <p:extLst/>
          </p:nvPr>
        </p:nvGraphicFramePr>
        <p:xfrm>
          <a:off x="1155149" y="5414101"/>
          <a:ext cx="6064800" cy="190500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2"/>
          <p:cNvGraphicFramePr>
            <a:graphicFrameLocks/>
          </p:cNvGraphicFramePr>
          <p:nvPr>
            <p:extLst/>
          </p:nvPr>
        </p:nvGraphicFramePr>
        <p:xfrm>
          <a:off x="1190625" y="1500188"/>
          <a:ext cx="9601200" cy="401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233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774" y="371476"/>
            <a:ext cx="8118673" cy="5649812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PLAVKY</a:t>
            </a:r>
          </a:p>
          <a:p>
            <a:endParaRPr lang="cs-CZ" sz="1800" dirty="0" smtClean="0"/>
          </a:p>
          <a:p>
            <a:pPr algn="just"/>
            <a:r>
              <a:rPr lang="cs-CZ" sz="1800" dirty="0"/>
              <a:t>70 % všech ženských plavek v kufru, jsou plavky </a:t>
            </a:r>
            <a:r>
              <a:rPr lang="cs-CZ" sz="1800" dirty="0" smtClean="0"/>
              <a:t>dvoudílné, když </a:t>
            </a:r>
            <a:r>
              <a:rPr lang="cs-CZ" sz="1800" dirty="0"/>
              <a:t>už si </a:t>
            </a:r>
            <a:r>
              <a:rPr lang="cs-CZ" sz="1800" dirty="0" smtClean="0"/>
              <a:t>ženy balí do kufru jednodílné </a:t>
            </a:r>
            <a:r>
              <a:rPr lang="cs-CZ" sz="1800" dirty="0"/>
              <a:t>plavky, </a:t>
            </a:r>
            <a:r>
              <a:rPr lang="cs-CZ" sz="1800" dirty="0" smtClean="0"/>
              <a:t>tak </a:t>
            </a:r>
            <a:r>
              <a:rPr lang="cs-CZ" sz="1800" dirty="0"/>
              <a:t>spíše na dovolenou v </a:t>
            </a:r>
            <a:r>
              <a:rPr lang="cs-CZ" sz="1800" dirty="0" smtClean="0"/>
              <a:t>ČR než </a:t>
            </a:r>
            <a:r>
              <a:rPr lang="cs-CZ" sz="1800" dirty="0"/>
              <a:t>k moři</a:t>
            </a:r>
            <a:r>
              <a:rPr lang="cs-CZ" sz="1800" dirty="0" smtClean="0"/>
              <a:t>. Přibližně </a:t>
            </a:r>
            <a:r>
              <a:rPr lang="cs-CZ" sz="1800" dirty="0"/>
              <a:t>stejný poměr tvoří plavky ve střihu „trenky“ u mužů.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Plavky jsou typem oblečení, které nenakupují na internetu často ani ti, kdo jinak oblečení na internetu </a:t>
            </a:r>
            <a:r>
              <a:rPr lang="cs-CZ" sz="1800" dirty="0" smtClean="0"/>
              <a:t>nakupují. Nákup </a:t>
            </a:r>
            <a:r>
              <a:rPr lang="cs-CZ" sz="1800" dirty="0"/>
              <a:t>plavek je pro nás </a:t>
            </a:r>
            <a:r>
              <a:rPr lang="cs-CZ" sz="1800" dirty="0" smtClean="0"/>
              <a:t>totiž celkem </a:t>
            </a:r>
            <a:r>
              <a:rPr lang="cs-CZ" sz="1800" dirty="0"/>
              <a:t>traumatizující, 65 % </a:t>
            </a:r>
            <a:r>
              <a:rPr lang="cs-CZ" sz="1800" dirty="0" smtClean="0"/>
              <a:t>respondentů připomene </a:t>
            </a:r>
            <a:r>
              <a:rPr lang="cs-CZ" sz="1800" dirty="0"/>
              <a:t>nedokonalost jejich postavy a kolem 40 % musí volit kompromis v plavkách vzhledem ke své postavě</a:t>
            </a:r>
            <a:r>
              <a:rPr lang="cs-CZ" sz="1800" dirty="0" smtClean="0"/>
              <a:t>. Tyto nepříjemné pocity spojené s nákupem plavek zažívají především ženy.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Doplňky k plavkám nosí </a:t>
            </a:r>
            <a:r>
              <a:rPr lang="cs-CZ" sz="1800" dirty="0" smtClean="0"/>
              <a:t>alespoň </a:t>
            </a:r>
            <a:r>
              <a:rPr lang="cs-CZ" sz="1800" dirty="0"/>
              <a:t>občas kolem 30 % respondentů</a:t>
            </a:r>
            <a:r>
              <a:rPr lang="cs-CZ" sz="1800" dirty="0" smtClean="0"/>
              <a:t>. </a:t>
            </a:r>
            <a:r>
              <a:rPr lang="cs-CZ" sz="1800" dirty="0"/>
              <a:t>Zatímco v Česku jsou doplňky k plavkám častější než na Slovensku, Slovenky zase více střídají plavky na koupání a opalování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Mužům vydrží plavky typicky 5 a více sezón, zatímco ženám </a:t>
            </a:r>
            <a:r>
              <a:rPr lang="cs-CZ" sz="1800" dirty="0" smtClean="0"/>
              <a:t>pouze 2 </a:t>
            </a:r>
            <a:r>
              <a:rPr lang="cs-CZ" sz="1800" dirty="0"/>
              <a:t>až 3 sezóny</a:t>
            </a:r>
            <a:r>
              <a:rPr lang="cs-CZ" sz="1800" dirty="0" smtClean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8340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400" b="0" dirty="0" smtClean="0"/>
              <a:t>DOVOLENKOVÝ ŠATNÍK</a:t>
            </a:r>
            <a:endParaRPr lang="cs-CZ" sz="4400" b="0" dirty="0"/>
          </a:p>
        </p:txBody>
      </p:sp>
    </p:spTree>
    <p:extLst>
      <p:ext uri="{BB962C8B-B14F-4D97-AF65-F5344CB8AC3E}">
        <p14:creationId xmlns:p14="http://schemas.microsoft.com/office/powerpoint/2010/main" val="3505101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04864"/>
            <a:ext cx="8229600" cy="360040"/>
          </a:xfrm>
        </p:spPr>
        <p:txBody>
          <a:bodyPr>
            <a:noAutofit/>
          </a:bodyPr>
          <a:lstStyle/>
          <a:p>
            <a:r>
              <a:rPr lang="cs-CZ" sz="4000" b="0" dirty="0" smtClean="0"/>
              <a:t/>
            </a:r>
            <a:br>
              <a:rPr lang="cs-CZ" sz="4000" b="0" dirty="0" smtClean="0"/>
            </a:br>
            <a:r>
              <a:rPr lang="cs-CZ" sz="4000" b="0" dirty="0" smtClean="0"/>
              <a:t>LÉTO A STYL OBLÉKÁNÍ</a:t>
            </a:r>
            <a:endParaRPr lang="en-AU" sz="4000" b="0" dirty="0">
              <a:solidFill>
                <a:srgbClr val="BE1E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595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/>
          <p:cNvGrpSpPr/>
          <p:nvPr/>
        </p:nvGrpSpPr>
        <p:grpSpPr>
          <a:xfrm>
            <a:off x="-2004479" y="1466850"/>
            <a:ext cx="8948204" cy="4496147"/>
            <a:chOff x="0" y="0"/>
            <a:chExt cx="7509121" cy="5045529"/>
          </a:xfrm>
        </p:grpSpPr>
        <p:graphicFrame>
          <p:nvGraphicFramePr>
            <p:cNvPr id="14" name="Graf 13"/>
            <p:cNvGraphicFramePr>
              <a:graphicFrameLocks/>
            </p:cNvGraphicFramePr>
            <p:nvPr/>
          </p:nvGraphicFramePr>
          <p:xfrm>
            <a:off x="4353839" y="0"/>
            <a:ext cx="3155282" cy="50327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Graf 14"/>
            <p:cNvGraphicFramePr>
              <a:graphicFrameLocks/>
            </p:cNvGraphicFramePr>
            <p:nvPr/>
          </p:nvGraphicFramePr>
          <p:xfrm>
            <a:off x="0" y="12741"/>
            <a:ext cx="6350010" cy="50327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Letní oblečení pro muže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ČR vs.SR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Co z následujících druhů oblečení nosíte během horkých letních dnů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?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Pouze muži.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Muži si během horkých letních dnů oblékají typicky šortky, žabky / pantofle a košile s krátkým rukávem (typicky spíše Slováci), v Česku je také oblíbená čepice. Ponožky v sandálech nosí každý 10. muž.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3581400" y="5686772"/>
          <a:ext cx="2857500" cy="190500"/>
        </p:xfrm>
        <a:graphic>
          <a:graphicData uri="http://schemas.openxmlformats.org/drawingml/2006/table">
            <a:tbl>
              <a:tblPr/>
              <a:tblGrid>
                <a:gridCol w="1495424"/>
                <a:gridCol w="1362076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4114800" y="1333501"/>
          <a:ext cx="2343150" cy="270986"/>
        </p:xfrm>
        <a:graphic>
          <a:graphicData uri="http://schemas.openxmlformats.org/drawingml/2006/table">
            <a:tbl>
              <a:tblPr/>
              <a:tblGrid>
                <a:gridCol w="1181100"/>
                <a:gridCol w="1162050"/>
              </a:tblGrid>
              <a:tr h="270986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Helvetica"/>
                        </a:rPr>
                        <a:t>Muži ČR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C000"/>
                          </a:solidFill>
                          <a:effectLst/>
                          <a:latin typeface="Helvetica"/>
                        </a:rPr>
                        <a:t>Muži SR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89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Styl během letní dovolené (1) -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celkem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Které z následujících výroků odpovídají tomu, jak se oblékáte během dovolené?  Během letní dovolené …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Oproti pracovním dnům je dovolená spojena především s volnějším a barevným oblečením. Necelá polovina respondentů se také o dovolené obléká lépe než v pracovní dny a kolem 40 % se obléká výstředněji</a:t>
            </a:r>
            <a:r>
              <a:rPr lang="cs-CZ" sz="1400" dirty="0"/>
              <a:t>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5718448"/>
            <a:ext cx="17748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 ČR za top2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/>
          </p:nvPr>
        </p:nvGraphicFramePr>
        <p:xfrm>
          <a:off x="2922930" y="1438274"/>
          <a:ext cx="4525620" cy="314779"/>
        </p:xfrm>
        <a:graphic>
          <a:graphicData uri="http://schemas.openxmlformats.org/drawingml/2006/table">
            <a:tbl>
              <a:tblPr/>
              <a:tblGrid>
                <a:gridCol w="1546945"/>
                <a:gridCol w="2978675"/>
              </a:tblGrid>
              <a:tr h="314779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Celkem  ČR</a:t>
                      </a:r>
                      <a:endParaRPr lang="cs-CZ" sz="1200" b="1" i="0" u="none" strike="noStrike" dirty="0">
                        <a:solidFill>
                          <a:srgbClr val="120F71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                                         Celkem SR</a:t>
                      </a:r>
                      <a:endParaRPr lang="cs-CZ" sz="1200" b="1" i="0" u="none" strike="noStrike" dirty="0">
                        <a:solidFill>
                          <a:srgbClr val="120F71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0" name="Skupina 9"/>
          <p:cNvGrpSpPr/>
          <p:nvPr/>
        </p:nvGrpSpPr>
        <p:grpSpPr>
          <a:xfrm>
            <a:off x="523553" y="1676400"/>
            <a:ext cx="11614387" cy="4157464"/>
            <a:chOff x="0" y="0"/>
            <a:chExt cx="12123967" cy="4487638"/>
          </a:xfrm>
        </p:grpSpPr>
        <p:graphicFrame>
          <p:nvGraphicFramePr>
            <p:cNvPr id="11" name="Chart 2"/>
            <p:cNvGraphicFramePr>
              <a:graphicFrameLocks/>
            </p:cNvGraphicFramePr>
            <p:nvPr>
              <p:extLst/>
            </p:nvPr>
          </p:nvGraphicFramePr>
          <p:xfrm>
            <a:off x="0" y="0"/>
            <a:ext cx="8801100" cy="44767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Chart 2"/>
            <p:cNvGraphicFramePr>
              <a:graphicFrameLocks/>
            </p:cNvGraphicFramePr>
            <p:nvPr>
              <p:extLst/>
            </p:nvPr>
          </p:nvGraphicFramePr>
          <p:xfrm>
            <a:off x="3322867" y="10887"/>
            <a:ext cx="8801100" cy="44767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2415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Styl během letní dovolené (2)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pohlaví (top)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Které z následujících výroků odpovídají tomu, jak se oblékáte během dovolené?  Během letní dovolené …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Volné oblečení volí o dovolené typicky muži, zatímco ženy více barevné a výstřední oblečení. Zejména české ženy se oblékají o dovolené lépe.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5718448"/>
            <a:ext cx="17748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 ČR za top2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/>
          </p:nvPr>
        </p:nvGraphicFramePr>
        <p:xfrm>
          <a:off x="2912383" y="1521390"/>
          <a:ext cx="4726667" cy="400050"/>
        </p:xfrm>
        <a:graphic>
          <a:graphicData uri="http://schemas.openxmlformats.org/drawingml/2006/table">
            <a:tbl>
              <a:tblPr/>
              <a:tblGrid>
                <a:gridCol w="776162"/>
                <a:gridCol w="719386"/>
                <a:gridCol w="846494"/>
                <a:gridCol w="794875"/>
                <a:gridCol w="828203"/>
                <a:gridCol w="761547"/>
              </a:tblGrid>
              <a:tr h="40005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Celkem </a:t>
                      </a:r>
                      <a:endParaRPr lang="cs-CZ" sz="1200" b="1" i="0" u="none" strike="noStrike" dirty="0" smtClean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ČR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Celkem </a:t>
                      </a:r>
                      <a:endParaRPr lang="cs-CZ" sz="1200" b="1" i="0" u="none" strike="noStrike" dirty="0" smtClean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SR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/>
          </p:nvPr>
        </p:nvGraphicFramePr>
        <p:xfrm>
          <a:off x="2914648" y="5652226"/>
          <a:ext cx="4667250" cy="190500"/>
        </p:xfrm>
        <a:graphic>
          <a:graphicData uri="http://schemas.openxmlformats.org/drawingml/2006/table">
            <a:tbl>
              <a:tblPr/>
              <a:tblGrid>
                <a:gridCol w="777875"/>
                <a:gridCol w="777875"/>
                <a:gridCol w="777875"/>
                <a:gridCol w="777875"/>
                <a:gridCol w="777875"/>
                <a:gridCol w="77787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5" name="Skupina 14"/>
          <p:cNvGrpSpPr/>
          <p:nvPr/>
        </p:nvGrpSpPr>
        <p:grpSpPr>
          <a:xfrm>
            <a:off x="-340040" y="1738031"/>
            <a:ext cx="8147680" cy="4067736"/>
            <a:chOff x="0" y="0"/>
            <a:chExt cx="8637537" cy="4616909"/>
          </a:xfrm>
        </p:grpSpPr>
        <p:graphicFrame>
          <p:nvGraphicFramePr>
            <p:cNvPr id="17" name="Graf 16"/>
            <p:cNvGraphicFramePr>
              <a:graphicFrameLocks/>
            </p:cNvGraphicFramePr>
            <p:nvPr/>
          </p:nvGraphicFramePr>
          <p:xfrm>
            <a:off x="6396477" y="13608"/>
            <a:ext cx="2241060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8" name="Graf 17"/>
            <p:cNvGraphicFramePr>
              <a:graphicFrameLocks/>
            </p:cNvGraphicFramePr>
            <p:nvPr/>
          </p:nvGraphicFramePr>
          <p:xfrm>
            <a:off x="5565324" y="13607"/>
            <a:ext cx="2241061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19" name="Skupina 18"/>
            <p:cNvGrpSpPr/>
            <p:nvPr/>
          </p:nvGrpSpPr>
          <p:grpSpPr>
            <a:xfrm>
              <a:off x="0" y="0"/>
              <a:ext cx="6987978" cy="4616909"/>
              <a:chOff x="0" y="0"/>
              <a:chExt cx="9838663" cy="5049116"/>
            </a:xfrm>
          </p:grpSpPr>
          <p:graphicFrame>
            <p:nvGraphicFramePr>
              <p:cNvPr id="22" name="Graf 21"/>
              <p:cNvGraphicFramePr>
                <a:graphicFrameLocks/>
              </p:cNvGraphicFramePr>
              <p:nvPr/>
            </p:nvGraphicFramePr>
            <p:xfrm>
              <a:off x="6683381" y="16328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23" name="Graf 22"/>
              <p:cNvGraphicFramePr>
                <a:graphicFrameLocks/>
              </p:cNvGraphicFramePr>
              <p:nvPr/>
            </p:nvGraphicFramePr>
            <p:xfrm>
              <a:off x="5524054" y="1"/>
              <a:ext cx="3155281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24" name="Graf 23"/>
              <p:cNvGraphicFramePr>
                <a:graphicFrameLocks/>
              </p:cNvGraphicFramePr>
              <p:nvPr/>
            </p:nvGraphicFramePr>
            <p:xfrm>
              <a:off x="4353839" y="0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graphicFrame>
            <p:nvGraphicFramePr>
              <p:cNvPr id="25" name="Graf 24"/>
              <p:cNvGraphicFramePr>
                <a:graphicFrameLocks/>
              </p:cNvGraphicFramePr>
              <p:nvPr/>
            </p:nvGraphicFramePr>
            <p:xfrm>
              <a:off x="0" y="12741"/>
              <a:ext cx="6350010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105914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774" y="371476"/>
            <a:ext cx="8118673" cy="5649812"/>
          </a:xfrm>
        </p:spPr>
        <p:txBody>
          <a:bodyPr>
            <a:normAutofit/>
          </a:bodyPr>
          <a:lstStyle/>
          <a:p>
            <a:r>
              <a:rPr lang="cs-CZ" sz="1800" b="1" dirty="0"/>
              <a:t>LÉTO A STYL </a:t>
            </a:r>
            <a:r>
              <a:rPr lang="cs-CZ" sz="1800" b="1" dirty="0" smtClean="0"/>
              <a:t>OBLÉKÁNÍ</a:t>
            </a:r>
          </a:p>
          <a:p>
            <a:endParaRPr lang="cs-CZ" sz="1800" dirty="0" smtClean="0"/>
          </a:p>
          <a:p>
            <a:pPr algn="just"/>
            <a:r>
              <a:rPr lang="cs-CZ" sz="1800" dirty="0"/>
              <a:t>Muži si během horkých letních dnů oblékají </a:t>
            </a:r>
            <a:r>
              <a:rPr lang="cs-CZ" sz="1800" dirty="0" smtClean="0"/>
              <a:t>typicky: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šortky,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žabky </a:t>
            </a:r>
            <a:r>
              <a:rPr lang="cs-CZ" sz="1800" dirty="0"/>
              <a:t>/ </a:t>
            </a:r>
            <a:r>
              <a:rPr lang="cs-CZ" sz="1800" dirty="0" smtClean="0"/>
              <a:t>pantofle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a </a:t>
            </a:r>
            <a:r>
              <a:rPr lang="cs-CZ" sz="1800" dirty="0"/>
              <a:t>košile s krátkým rukávem (typicky spíše </a:t>
            </a:r>
            <a:r>
              <a:rPr lang="cs-CZ" sz="1800" dirty="0" smtClean="0"/>
              <a:t>Slováci)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800" dirty="0" smtClean="0"/>
              <a:t>v </a:t>
            </a:r>
            <a:r>
              <a:rPr lang="cs-CZ" sz="1800" dirty="0"/>
              <a:t>Česku je také oblíbená </a:t>
            </a:r>
            <a:r>
              <a:rPr lang="cs-CZ" sz="1800" dirty="0" smtClean="0"/>
              <a:t>čepice.</a:t>
            </a:r>
          </a:p>
          <a:p>
            <a:pPr algn="just"/>
            <a:r>
              <a:rPr lang="cs-CZ" sz="1800" dirty="0" smtClean="0"/>
              <a:t>Ponožky </a:t>
            </a:r>
            <a:r>
              <a:rPr lang="cs-CZ" sz="1800" dirty="0"/>
              <a:t>v sandálech nosí </a:t>
            </a:r>
            <a:r>
              <a:rPr lang="cs-CZ" sz="1800" dirty="0" smtClean="0"/>
              <a:t>v těchto situacích každý </a:t>
            </a:r>
            <a:r>
              <a:rPr lang="cs-CZ" sz="1800" dirty="0"/>
              <a:t>10. muž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Oproti pracovním dnům je dovolená spojena především s volnějším a barevným </a:t>
            </a:r>
            <a:r>
              <a:rPr lang="cs-CZ" sz="1800" dirty="0" smtClean="0"/>
              <a:t>oblečením. </a:t>
            </a:r>
            <a:r>
              <a:rPr lang="cs-CZ" sz="1800" dirty="0"/>
              <a:t>Necelá polovina respondentů se také o dovolené obléká lépe než v pracovní dny a kolem 40 % se obléká výstředněji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 smtClean="0"/>
              <a:t>Zatímco volné </a:t>
            </a:r>
            <a:r>
              <a:rPr lang="cs-CZ" sz="1800" dirty="0"/>
              <a:t>oblečení volí o dovolené typicky muži, </a:t>
            </a:r>
            <a:r>
              <a:rPr lang="cs-CZ" sz="1800" dirty="0" smtClean="0"/>
              <a:t>ženy využijí situace k nošení barevnějšího </a:t>
            </a:r>
            <a:r>
              <a:rPr lang="cs-CZ" sz="1800" dirty="0"/>
              <a:t>a </a:t>
            </a:r>
            <a:r>
              <a:rPr lang="cs-CZ" sz="1800" dirty="0" smtClean="0"/>
              <a:t>výstřednějšího oblečení.</a:t>
            </a:r>
          </a:p>
          <a:p>
            <a:pPr algn="just"/>
            <a:r>
              <a:rPr lang="cs-CZ" sz="1800" dirty="0" smtClean="0"/>
              <a:t>Jako by si ženy teplé počasí více užívaly a probudilo v nich zájem o pestrost a barvy, muži naopak více horkem trpí.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7720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2349" y="2216740"/>
            <a:ext cx="8229600" cy="360040"/>
          </a:xfrm>
        </p:spPr>
        <p:txBody>
          <a:bodyPr>
            <a:noAutofit/>
          </a:bodyPr>
          <a:lstStyle/>
          <a:p>
            <a:r>
              <a:rPr lang="cs-CZ" sz="4400" b="0" dirty="0" smtClean="0">
                <a:solidFill>
                  <a:srgbClr val="BE1E11"/>
                </a:solidFill>
              </a:rPr>
              <a:t>FESTIVALOVÁ MÓDA</a:t>
            </a:r>
            <a:endParaRPr lang="en-AU" sz="4400" b="0" dirty="0">
              <a:solidFill>
                <a:srgbClr val="BE1E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0334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Účast na festivalech -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pohlaví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 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Účastníte se hudebních festivalů?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respondenti, N(ČR)=400, N(SR)=400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2/3 respondentů se účastní nebo účastnilo festivalů.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062321"/>
              </p:ext>
            </p:extLst>
          </p:nvPr>
        </p:nvGraphicFramePr>
        <p:xfrm>
          <a:off x="912545" y="5537926"/>
          <a:ext cx="6064800" cy="190500"/>
        </p:xfrm>
        <a:graphic>
          <a:graphicData uri="http://schemas.openxmlformats.org/drawingml/2006/table">
            <a:tbl>
              <a:tblPr/>
              <a:tblGrid>
                <a:gridCol w="1010800"/>
                <a:gridCol w="1010800"/>
                <a:gridCol w="1010800"/>
                <a:gridCol w="1010800"/>
                <a:gridCol w="1010800"/>
                <a:gridCol w="1010800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28740"/>
              </p:ext>
            </p:extLst>
          </p:nvPr>
        </p:nvGraphicFramePr>
        <p:xfrm>
          <a:off x="967071" y="1457325"/>
          <a:ext cx="9601200" cy="4214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682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Styl oblečení na festivalech (1) -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celkem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Do jaké míry souhlasíte s následujícími výroky ohledně toho, jak se lidé oblékají během hudebních festivalů</a:t>
            </a:r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?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Ti, co uvedli v předcházející otázce „Ano“ + „Pouze dříve“, N(ČR) = 250, N(SR) = 219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Především slovenská festivalová móda je výrazně jiná než </a:t>
            </a:r>
            <a:r>
              <a:rPr lang="cs-CZ" sz="1400" smtClean="0"/>
              <a:t>slovenská všední móda – </a:t>
            </a:r>
            <a:r>
              <a:rPr lang="cs-CZ" sz="1400" dirty="0" smtClean="0"/>
              <a:t>účastníci se oblékají barevněji a odvážněji, polovina i vyzývavěji. Češi jsou na festivalech konzervativnější, ale i tak 45 % se na festivalech obléká barevněji.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5718448"/>
            <a:ext cx="17748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 ČR za top2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885522"/>
              </p:ext>
            </p:extLst>
          </p:nvPr>
        </p:nvGraphicFramePr>
        <p:xfrm>
          <a:off x="2932455" y="1543049"/>
          <a:ext cx="4525620" cy="314779"/>
        </p:xfrm>
        <a:graphic>
          <a:graphicData uri="http://schemas.openxmlformats.org/drawingml/2006/table">
            <a:tbl>
              <a:tblPr/>
              <a:tblGrid>
                <a:gridCol w="1546945"/>
                <a:gridCol w="2978675"/>
              </a:tblGrid>
              <a:tr h="314779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Celkem  ČR</a:t>
                      </a:r>
                      <a:endParaRPr lang="cs-CZ" sz="1200" b="1" i="0" u="none" strike="noStrike" dirty="0">
                        <a:solidFill>
                          <a:srgbClr val="120F71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120F71"/>
                          </a:solidFill>
                          <a:effectLst/>
                          <a:latin typeface="Helvetica"/>
                        </a:rPr>
                        <a:t>                                         Celkem SR</a:t>
                      </a:r>
                      <a:endParaRPr lang="cs-CZ" sz="1200" b="1" i="0" u="none" strike="noStrike" dirty="0">
                        <a:solidFill>
                          <a:srgbClr val="120F71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3" name="Skupina 12"/>
          <p:cNvGrpSpPr/>
          <p:nvPr/>
        </p:nvGrpSpPr>
        <p:grpSpPr>
          <a:xfrm>
            <a:off x="509579" y="1838325"/>
            <a:ext cx="11614387" cy="3786187"/>
            <a:chOff x="0" y="0"/>
            <a:chExt cx="12123967" cy="4487638"/>
          </a:xfrm>
        </p:grpSpPr>
        <p:graphicFrame>
          <p:nvGraphicFramePr>
            <p:cNvPr id="14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69236921"/>
                </p:ext>
              </p:extLst>
            </p:nvPr>
          </p:nvGraphicFramePr>
          <p:xfrm>
            <a:off x="0" y="0"/>
            <a:ext cx="8801100" cy="44767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06251898"/>
                </p:ext>
              </p:extLst>
            </p:nvPr>
          </p:nvGraphicFramePr>
          <p:xfrm>
            <a:off x="3322867" y="10887"/>
            <a:ext cx="8801100" cy="44767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2511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Styl oblečení na 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festivalech (</a:t>
            </a:r>
            <a:r>
              <a:rPr lang="cs-CZ" sz="1600" b="1" dirty="0">
                <a:solidFill>
                  <a:srgbClr val="BE1E11"/>
                </a:solidFill>
                <a:latin typeface="Helvetica"/>
                <a:cs typeface="Helvetica"/>
              </a:rPr>
              <a:t>2</a:t>
            </a:r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pohlaví (top)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Do jaké míry souhlasíte s následujícími výroky ohledně toho, jak se lidé oblékají během hudebních festivalů?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cs-CZ" sz="800" dirty="0">
                <a:solidFill>
                  <a:srgbClr val="800000"/>
                </a:solidFill>
                <a:latin typeface="Helvetica"/>
                <a:cs typeface="Helvetica"/>
              </a:rPr>
              <a:t>Ti, co uvedli v předcházející otázce „Ano“ + „Pouze dříve“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Překvapivě, za více vyzývavé během festivalu se považují především slovenští muži.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23528" y="5718448"/>
            <a:ext cx="17748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9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celkem ČR za top2</a:t>
            </a:r>
            <a:endParaRPr lang="cs-CZ" sz="900" i="1" dirty="0">
              <a:solidFill>
                <a:srgbClr val="FF0000"/>
              </a:solidFill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227302"/>
              </p:ext>
            </p:extLst>
          </p:nvPr>
        </p:nvGraphicFramePr>
        <p:xfrm>
          <a:off x="2912383" y="1521390"/>
          <a:ext cx="4726667" cy="400050"/>
        </p:xfrm>
        <a:graphic>
          <a:graphicData uri="http://schemas.openxmlformats.org/drawingml/2006/table">
            <a:tbl>
              <a:tblPr/>
              <a:tblGrid>
                <a:gridCol w="776162"/>
                <a:gridCol w="719386"/>
                <a:gridCol w="846494"/>
                <a:gridCol w="794875"/>
                <a:gridCol w="828203"/>
                <a:gridCol w="761547"/>
              </a:tblGrid>
              <a:tr h="40005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Celkem </a:t>
                      </a:r>
                      <a:endParaRPr lang="cs-CZ" sz="1200" b="1" i="0" u="none" strike="noStrike" dirty="0" smtClean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ČR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Celkem </a:t>
                      </a:r>
                      <a:endParaRPr lang="cs-CZ" sz="1200" b="1" i="0" u="none" strike="noStrike" dirty="0" smtClean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  <a:p>
                      <a:pPr algn="ctr" rtl="0" fontAlgn="b"/>
                      <a:r>
                        <a:rPr lang="cs-CZ" sz="1200" b="1" i="0" u="none" strike="noStrike" dirty="0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SR</a:t>
                      </a:r>
                      <a:endParaRPr lang="cs-CZ" sz="1200" b="1" i="0" u="none" strike="noStrike" dirty="0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rgbClr val="FFA102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702695"/>
              </p:ext>
            </p:extLst>
          </p:nvPr>
        </p:nvGraphicFramePr>
        <p:xfrm>
          <a:off x="2914648" y="5652226"/>
          <a:ext cx="4667250" cy="190500"/>
        </p:xfrm>
        <a:graphic>
          <a:graphicData uri="http://schemas.openxmlformats.org/drawingml/2006/table">
            <a:tbl>
              <a:tblPr/>
              <a:tblGrid>
                <a:gridCol w="777875"/>
                <a:gridCol w="777875"/>
                <a:gridCol w="777875"/>
                <a:gridCol w="777875"/>
                <a:gridCol w="777875"/>
                <a:gridCol w="777875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16" name="Skupina 15"/>
          <p:cNvGrpSpPr/>
          <p:nvPr/>
        </p:nvGrpSpPr>
        <p:grpSpPr>
          <a:xfrm>
            <a:off x="-328920" y="1726912"/>
            <a:ext cx="8147680" cy="4067736"/>
            <a:chOff x="0" y="0"/>
            <a:chExt cx="8637537" cy="4616909"/>
          </a:xfrm>
        </p:grpSpPr>
        <p:graphicFrame>
          <p:nvGraphicFramePr>
            <p:cNvPr id="26" name="Graf 2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43095985"/>
                </p:ext>
              </p:extLst>
            </p:nvPr>
          </p:nvGraphicFramePr>
          <p:xfrm>
            <a:off x="6396477" y="13608"/>
            <a:ext cx="2241060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7" name="Graf 2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50589681"/>
                </p:ext>
              </p:extLst>
            </p:nvPr>
          </p:nvGraphicFramePr>
          <p:xfrm>
            <a:off x="5565324" y="13607"/>
            <a:ext cx="2241061" cy="46019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28" name="Skupina 27"/>
            <p:cNvGrpSpPr/>
            <p:nvPr/>
          </p:nvGrpSpPr>
          <p:grpSpPr>
            <a:xfrm>
              <a:off x="0" y="0"/>
              <a:ext cx="6987978" cy="4616909"/>
              <a:chOff x="0" y="0"/>
              <a:chExt cx="9838663" cy="5049116"/>
            </a:xfrm>
          </p:grpSpPr>
          <p:graphicFrame>
            <p:nvGraphicFramePr>
              <p:cNvPr id="29" name="Graf 2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878523989"/>
                  </p:ext>
                </p:extLst>
              </p:nvPr>
            </p:nvGraphicFramePr>
            <p:xfrm>
              <a:off x="6683381" y="16328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30" name="Graf 29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184848579"/>
                  </p:ext>
                </p:extLst>
              </p:nvPr>
            </p:nvGraphicFramePr>
            <p:xfrm>
              <a:off x="5524054" y="1"/>
              <a:ext cx="3155281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31" name="Graf 30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889882578"/>
                  </p:ext>
                </p:extLst>
              </p:nvPr>
            </p:nvGraphicFramePr>
            <p:xfrm>
              <a:off x="4353839" y="0"/>
              <a:ext cx="3155282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graphicFrame>
            <p:nvGraphicFramePr>
              <p:cNvPr id="32" name="Graf 3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27005151"/>
                  </p:ext>
                </p:extLst>
              </p:nvPr>
            </p:nvGraphicFramePr>
            <p:xfrm>
              <a:off x="0" y="12741"/>
              <a:ext cx="6350010" cy="50327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296981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Co si oblékají / oblékali na festival – </a:t>
            </a:r>
            <a:r>
              <a:rPr lang="cs-CZ" sz="1600" b="1" dirty="0" smtClean="0">
                <a:solidFill>
                  <a:srgbClr val="7391AD"/>
                </a:solidFill>
                <a:latin typeface="Helvetica"/>
                <a:cs typeface="Helvetica"/>
              </a:rPr>
              <a:t>ČR vs. SR</a:t>
            </a:r>
            <a:endParaRPr lang="cs-CZ" sz="1400" i="1" dirty="0">
              <a:solidFill>
                <a:srgbClr val="7391AD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77272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Jaké oblečení si berete na hudební festival?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</a:t>
            </a:r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respondenti, N(ČR)=400, N(SR)=400</a:t>
            </a:r>
            <a:endParaRPr lang="cs-CZ" sz="8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rmAutofit/>
          </a:bodyPr>
          <a:lstStyle/>
          <a:p>
            <a:pPr algn="just"/>
            <a:r>
              <a:rPr lang="cs-CZ" sz="1400" dirty="0" smtClean="0"/>
              <a:t>Hudební festivaly bývají pojaty poměrně sportovně, hlavní je myslet na počasí. Každý desátý si bere klobouk, šátek, holínky.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3091"/>
              </p:ext>
            </p:extLst>
          </p:nvPr>
        </p:nvGraphicFramePr>
        <p:xfrm>
          <a:off x="323528" y="1809752"/>
          <a:ext cx="8572503" cy="3345610"/>
        </p:xfrm>
        <a:graphic>
          <a:graphicData uri="http://schemas.openxmlformats.org/drawingml/2006/table">
            <a:tbl>
              <a:tblPr/>
              <a:tblGrid>
                <a:gridCol w="803159"/>
                <a:gridCol w="368798"/>
                <a:gridCol w="368798"/>
                <a:gridCol w="368798"/>
                <a:gridCol w="368798"/>
                <a:gridCol w="368798"/>
                <a:gridCol w="368798"/>
                <a:gridCol w="368798"/>
                <a:gridCol w="368798"/>
                <a:gridCol w="368798"/>
                <a:gridCol w="368798"/>
                <a:gridCol w="368798"/>
                <a:gridCol w="368798"/>
                <a:gridCol w="368798"/>
                <a:gridCol w="368798"/>
                <a:gridCol w="368798"/>
                <a:gridCol w="368798"/>
                <a:gridCol w="368798"/>
                <a:gridCol w="368798"/>
                <a:gridCol w="368798"/>
                <a:gridCol w="368798"/>
                <a:gridCol w="393384"/>
              </a:tblGrid>
              <a:tr h="797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Triko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 nebo svetr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Sportovní uzavřené boty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Šortky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Tílko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Sandálky nebo žabky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Čepice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Sukně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Sportovní otevřené boty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Klobouk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Šátek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Holinky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Společenské boty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Nic z uvedeného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69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ČR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98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A6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6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7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CB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69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1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AB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8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F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0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A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A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69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AA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49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C1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6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6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69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900" b="0" i="0" u="none" strike="noStrike" dirty="0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9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 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Triko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 nebo svetr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Sportovní uzavřené boty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Šortky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Tílko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Sandálky nebo žabky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Čepice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Sukně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Sportovní otevřené boty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Klobouk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Šátek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Holinky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Společenské boty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Nic z uvedeného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69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SR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99B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AF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1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C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3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A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N=400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69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78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A1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AB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59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B8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C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A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N=205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69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B2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A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CC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38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2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B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x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1" u="none" strike="noStrike" dirty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N=195</a:t>
                      </a:r>
                    </a:p>
                  </a:txBody>
                  <a:tcPr marL="5901" marR="5901" marT="59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85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8150" y="142852"/>
            <a:ext cx="2686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Nutné oblečení na dovolené (1) -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pohlaví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58569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Tak, a teď bychom Vás opět požádali o zamyšlení se.  Zkuste prosím uvést 5 kousků oblečení, na které se na Vaší hlavní dovolené prostě neobejdete.  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Co 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považujete prostě za základ Vašeho dovolenkového šatníku? 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 (otevřená otázka)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23528" y="5722987"/>
            <a:ext cx="88357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ČR</a:t>
            </a:r>
            <a:endParaRPr lang="cs-CZ" sz="8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3329036" y="361950"/>
          <a:ext cx="5498136" cy="5432237"/>
        </p:xfrm>
        <a:graphic>
          <a:graphicData uri="http://schemas.openxmlformats.org/drawingml/2006/table">
            <a:tbl>
              <a:tblPr/>
              <a:tblGrid>
                <a:gridCol w="2079636"/>
                <a:gridCol w="569750"/>
                <a:gridCol w="569750"/>
                <a:gridCol w="569750"/>
                <a:gridCol w="569750"/>
                <a:gridCol w="569750"/>
                <a:gridCol w="569750"/>
              </a:tblGrid>
              <a:tr h="23802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Odpovědi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ČR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SR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Ženy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Muži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tričko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7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A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4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9F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AC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kraťasy, šortky, trenky, bermudy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A8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7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A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2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B8CA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1C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7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A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7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9DB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B2C5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ponožky, spodní prádlo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E1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1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letní (sandály, žabky, crocs…)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B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3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2DE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tílko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</a:tr>
              <a:tr h="743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pokrývka hlavy (kšiltovka, klobouk…)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6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obecně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sukně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obecně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džíny, rifle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4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košile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krátké, 3/4ční, capri 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tunika, top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brýle, sluneční brýle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F0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sportovní (tenisky, botasky…)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svetr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tepláky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šála, šátek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ručník, osuška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</a:tr>
              <a:tr h="7439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outdoorové, sportovní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legíny, džegíny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halenka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vesta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pláštěnka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polotriko, tričko s límečkem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hodinky, kabelka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trekové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sako, oblek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slušné, plátěné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na podpatku, lodičky, slušné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balerínky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pyžamo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montérky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šperky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ostatní, jiné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neví, bez odpovědi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88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8" marR="4768" marT="476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400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197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203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400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205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195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68" marR="4768" marT="476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82402" y="809625"/>
            <a:ext cx="2517973" cy="4810124"/>
          </a:xfrm>
        </p:spPr>
        <p:txBody>
          <a:bodyPr>
            <a:normAutofit/>
          </a:bodyPr>
          <a:lstStyle/>
          <a:p>
            <a:r>
              <a:rPr lang="cs-CZ" sz="1400" dirty="0" smtClean="0"/>
              <a:t>Základ dovolenkového šatníku tvoří tričko, kraťasy, plavky, u žen ještě šaty, letní boty, mikina, triko, pokrývka hlavy a sukně. </a:t>
            </a:r>
          </a:p>
          <a:p>
            <a:endParaRPr lang="cs-CZ" sz="1400" b="0" dirty="0">
              <a:solidFill>
                <a:srgbClr val="800000"/>
              </a:solidFill>
            </a:endParaRPr>
          </a:p>
          <a:p>
            <a:r>
              <a:rPr lang="cs-CZ" sz="1400" dirty="0" smtClean="0"/>
              <a:t>Na Slovensku jsou podstatnější součástí letní boty, sukně a ¾ kalhoty, zatímco v Česku kraťasy a to i u žen – stejný podíl českých žen považuje za základ kraťasy jako slovenských mužů. 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70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774" y="371476"/>
            <a:ext cx="8118673" cy="564981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FESTIVALOVÁ MÓDA</a:t>
            </a:r>
          </a:p>
          <a:p>
            <a:endParaRPr lang="cs-CZ" sz="1800" dirty="0" smtClean="0"/>
          </a:p>
          <a:p>
            <a:r>
              <a:rPr lang="cs-CZ" sz="1800" dirty="0"/>
              <a:t>Především slovenská festivalová móda je výrazně jiná než </a:t>
            </a:r>
            <a:r>
              <a:rPr lang="cs-CZ" sz="1800" dirty="0" smtClean="0"/>
              <a:t>slovenská všední móda – </a:t>
            </a:r>
            <a:r>
              <a:rPr lang="cs-CZ" sz="1800" dirty="0"/>
              <a:t>účastníci se oblékají barevněji a odvážněji, polovina i vyzývavěji. Překvapivě, za více vyzývavé během festivalu se považují především slovenští muži.</a:t>
            </a:r>
            <a:endParaRPr lang="cs-CZ" sz="1800" dirty="0" smtClean="0"/>
          </a:p>
          <a:p>
            <a:endParaRPr lang="cs-CZ" sz="1800" dirty="0"/>
          </a:p>
          <a:p>
            <a:r>
              <a:rPr lang="cs-CZ" sz="1800" dirty="0" smtClean="0"/>
              <a:t>Češi </a:t>
            </a:r>
            <a:r>
              <a:rPr lang="cs-CZ" sz="1800" dirty="0"/>
              <a:t>jsou na festivalech konzervativnější, ale i tak 45 % se na festivalech obléká barevněji</a:t>
            </a:r>
            <a:r>
              <a:rPr lang="cs-CZ" sz="1800" dirty="0" smtClean="0"/>
              <a:t>. Když se koukneme na konkrétní oblečení, bývají hudební festivaly pojaty </a:t>
            </a:r>
            <a:r>
              <a:rPr lang="cs-CZ" sz="1800" dirty="0"/>
              <a:t>poměrně sportovně, hlavní </a:t>
            </a:r>
            <a:r>
              <a:rPr lang="cs-CZ" sz="1800" dirty="0" smtClean="0"/>
              <a:t>je, zdá se, </a:t>
            </a:r>
            <a:r>
              <a:rPr lang="cs-CZ" sz="1800" dirty="0"/>
              <a:t>myslet na </a:t>
            </a:r>
            <a:r>
              <a:rPr lang="cs-CZ" sz="1800" dirty="0" smtClean="0"/>
              <a:t>vrtochy počasí</a:t>
            </a:r>
            <a:r>
              <a:rPr lang="cs-CZ" sz="1800" dirty="0"/>
              <a:t>. Každý desátý si bere klobouk, šátek, holínky.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3227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84693"/>
            <a:ext cx="8229600" cy="360040"/>
          </a:xfrm>
        </p:spPr>
        <p:txBody>
          <a:bodyPr>
            <a:noAutofit/>
          </a:bodyPr>
          <a:lstStyle/>
          <a:p>
            <a:r>
              <a:rPr lang="cs-CZ" sz="4000" b="0" dirty="0" smtClean="0"/>
              <a:t>ZOOT V HLAVÁCH ČESKÝCH ZÁKAZNÍKŮ</a:t>
            </a:r>
            <a:endParaRPr lang="en-AU" sz="4000" b="0" dirty="0">
              <a:solidFill>
                <a:srgbClr val="BE1E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786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9579" y="142852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Znalost ZOOT</a:t>
            </a:r>
            <a:endParaRPr lang="cs-CZ" sz="1600" b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73248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Jaké internetové obchody s módou znáte? Uveďte prosím všechny, na které si z hlavy vzpomenete?</a:t>
            </a:r>
          </a:p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Které z následujících obchodů s módou znáte jako internetové obchody? 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Všichni respondenti, </a:t>
            </a:r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N(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2015červen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)=</a:t>
            </a:r>
            <a:r>
              <a:rPr lang="pt-BR" sz="800" dirty="0">
                <a:solidFill>
                  <a:srgbClr val="800000"/>
                </a:solidFill>
                <a:latin typeface="Helvetica"/>
                <a:cs typeface="Helvetica"/>
              </a:rPr>
              <a:t>400 N(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2015březen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)=400, N(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2013</a:t>
            </a:r>
            <a:r>
              <a:rPr lang="pt-BR" sz="800" dirty="0" smtClean="0">
                <a:solidFill>
                  <a:srgbClr val="800000"/>
                </a:solidFill>
                <a:latin typeface="Helvetica"/>
                <a:cs typeface="Helvetica"/>
              </a:rPr>
              <a:t>)=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479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481406"/>
            <a:ext cx="8208912" cy="737220"/>
          </a:xfrm>
        </p:spPr>
        <p:txBody>
          <a:bodyPr>
            <a:noAutofit/>
          </a:bodyPr>
          <a:lstStyle/>
          <a:p>
            <a:r>
              <a:rPr lang="cs-CZ" sz="1400" b="0" dirty="0" smtClean="0">
                <a:solidFill>
                  <a:srgbClr val="800000"/>
                </a:solidFill>
              </a:rPr>
              <a:t>Zatímco na podzim roku 2013 si ZOOT spontánně vybavilo jako </a:t>
            </a:r>
            <a:r>
              <a:rPr lang="cs-CZ" sz="1400" dirty="0" smtClean="0"/>
              <a:t>internetový obchod s módou 6 % Čechů, </a:t>
            </a:r>
            <a:r>
              <a:rPr lang="cs-CZ" sz="1400" b="0" dirty="0" smtClean="0">
                <a:solidFill>
                  <a:srgbClr val="800000"/>
                </a:solidFill>
              </a:rPr>
              <a:t>v červnu 2015 už to bylo 17 %. Podobně podpořená znalost ZOOT vzrostla z 30 % v prosinci 2013 na 43 % v roce 2015. </a:t>
            </a:r>
            <a:br>
              <a:rPr lang="cs-CZ" sz="1400" b="0" dirty="0" smtClean="0">
                <a:solidFill>
                  <a:srgbClr val="800000"/>
                </a:solidFill>
              </a:rPr>
            </a:br>
            <a:r>
              <a:rPr lang="cs-CZ" sz="1400" b="0" dirty="0" smtClean="0">
                <a:solidFill>
                  <a:srgbClr val="800000"/>
                </a:solidFill>
              </a:rPr>
              <a:t>ZOOT tak neroste pouze z pohledu tržeb ale stává se i dobře známou značkou na poli internetových obchodů.</a:t>
            </a:r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087046"/>
              </p:ext>
            </p:extLst>
          </p:nvPr>
        </p:nvGraphicFramePr>
        <p:xfrm>
          <a:off x="509580" y="1767354"/>
          <a:ext cx="8094868" cy="3965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971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848" y="2284693"/>
            <a:ext cx="8229600" cy="360040"/>
          </a:xfrm>
        </p:spPr>
        <p:txBody>
          <a:bodyPr>
            <a:noAutofit/>
          </a:bodyPr>
          <a:lstStyle/>
          <a:p>
            <a:r>
              <a:rPr lang="cs-CZ" sz="4000" b="0" dirty="0" smtClean="0"/>
              <a:t>O PERFECT CROWD</a:t>
            </a:r>
            <a:endParaRPr lang="en-AU" sz="4000" b="0" dirty="0">
              <a:solidFill>
                <a:srgbClr val="BE1E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8903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9552" y="157367"/>
            <a:ext cx="687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O Perfect Crowd</a:t>
            </a:r>
            <a:endParaRPr lang="cs-CZ" sz="1600" b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660519"/>
            <a:ext cx="8208912" cy="2704854"/>
          </a:xfrm>
        </p:spPr>
        <p:txBody>
          <a:bodyPr>
            <a:noAutofit/>
          </a:bodyPr>
          <a:lstStyle/>
          <a:p>
            <a:r>
              <a:rPr lang="cs-CZ" dirty="0" smtClean="0"/>
              <a:t>Perfect Crowd je výzkumná agentura složená z výzkumníků, sociologů a strategických planerů.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Měříme, hledáme skutečné vhledy a nové nápady. Disponujeme vlastním řízeným panelem respondentů (</a:t>
            </a:r>
            <a:r>
              <a:rPr lang="cs-CZ" dirty="0"/>
              <a:t>Perfect Crowd panel</a:t>
            </a:r>
            <a:r>
              <a:rPr lang="cs-CZ" dirty="0" smtClean="0"/>
              <a:t>) a interaktivním dotazovacím nástrojem Kvalikvant.</a:t>
            </a:r>
          </a:p>
          <a:p>
            <a:endParaRPr lang="cs-CZ" dirty="0"/>
          </a:p>
          <a:p>
            <a:r>
              <a:rPr lang="cs-CZ" dirty="0" smtClean="0"/>
              <a:t>Vedle spolutvorby, kreativního crowdsourcingu</a:t>
            </a:r>
            <a:r>
              <a:rPr lang="cs-CZ" dirty="0"/>
              <a:t> </a:t>
            </a:r>
            <a:r>
              <a:rPr lang="cs-CZ" dirty="0" smtClean="0"/>
              <a:t>a marketingového výzkumu zajišťujeme výzkumnou část řady úspěšných dlouhodobých projektů mapujících vybraná společenská témata, jako je mapování života českých milionářů </a:t>
            </a:r>
            <a:r>
              <a:rPr lang="cs-CZ" dirty="0" smtClean="0">
                <a:hlinkClick r:id="rId3"/>
              </a:rPr>
              <a:t>Wealth Report </a:t>
            </a:r>
            <a:r>
              <a:rPr lang="cs-CZ" dirty="0" smtClean="0"/>
              <a:t>nebo dětský svět dětskýma očima v rámci projektu </a:t>
            </a:r>
            <a:r>
              <a:rPr lang="cs-CZ" dirty="0" smtClean="0">
                <a:solidFill>
                  <a:schemeClr val="accent2"/>
                </a:solidFill>
                <a:hlinkClick r:id="rId4"/>
              </a:rPr>
              <a:t>Kid Map</a:t>
            </a:r>
            <a:r>
              <a:rPr lang="cs-CZ" dirty="0" smtClean="0">
                <a:solidFill>
                  <a:schemeClr val="accent2"/>
                </a:solidFill>
              </a:rPr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Jan Schmid vede v Perfect Crowd kvantitativní výzkum a s výzkumem trhu má již přes 10 </a:t>
            </a:r>
            <a:r>
              <a:rPr lang="cs-CZ" dirty="0"/>
              <a:t>let zkušeností. </a:t>
            </a:r>
            <a:r>
              <a:rPr lang="cs-CZ" dirty="0" smtClean="0"/>
              <a:t>Zaměřuje se na sociální sítě a jejich využití pro </a:t>
            </a:r>
            <a:r>
              <a:rPr lang="cs-CZ" dirty="0"/>
              <a:t>systematický marketingový výzkum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78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539552" y="660519"/>
            <a:ext cx="8208912" cy="2704854"/>
          </a:xfrm>
        </p:spPr>
        <p:txBody>
          <a:bodyPr>
            <a:noAutofit/>
          </a:bodyPr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r>
              <a:rPr lang="cs-CZ" sz="6000" dirty="0" smtClean="0"/>
              <a:t>www.fashionreport.cz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09702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8150" y="142852"/>
            <a:ext cx="2686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Nutné oblečení na dovolené (2)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dovolená</a:t>
            </a:r>
          </a:p>
          <a:p>
            <a:r>
              <a:rPr lang="cs-CZ" sz="1600" b="1" dirty="0" smtClean="0">
                <a:solidFill>
                  <a:srgbClr val="7391AD"/>
                </a:solidFill>
                <a:latin typeface="Helvetica"/>
                <a:cs typeface="Helvetica"/>
              </a:rPr>
              <a:t>ČR</a:t>
            </a:r>
            <a:endParaRPr lang="cs-CZ" sz="1400" i="1" dirty="0">
              <a:solidFill>
                <a:srgbClr val="7391AD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58569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Tak, a teď bychom Vás opět požádali o zamyšlení se.  Zkuste prosím uvést 5 kousků oblečení, na které se na Vaší hlavní dovolené prostě neobejdete.  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Co 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považujete prostě za základ Vašeho dovolenkového šatníku? 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 (otevřená otázka)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23528" y="5722987"/>
            <a:ext cx="123783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ČR celkem</a:t>
            </a:r>
            <a:endParaRPr lang="cs-CZ" sz="800" i="1" dirty="0">
              <a:solidFill>
                <a:srgbClr val="FF0000"/>
              </a:solidFill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82402" y="973849"/>
            <a:ext cx="2213173" cy="4645900"/>
          </a:xfrm>
        </p:spPr>
        <p:txBody>
          <a:bodyPr>
            <a:normAutofit/>
          </a:bodyPr>
          <a:lstStyle/>
          <a:p>
            <a:r>
              <a:rPr lang="cs-CZ" sz="1400" dirty="0" smtClean="0"/>
              <a:t>Dovolená v přírodě bývá méně elegantní a je při ní kladen větší důraz na obuv.</a:t>
            </a:r>
          </a:p>
          <a:p>
            <a:endParaRPr lang="cs-CZ" sz="1400" b="0" dirty="0">
              <a:solidFill>
                <a:srgbClr val="800000"/>
              </a:solidFill>
            </a:endParaRPr>
          </a:p>
          <a:p>
            <a:r>
              <a:rPr lang="cs-CZ" sz="1400" dirty="0" smtClean="0"/>
              <a:t>U moře je častěji základem triko, pokrývka hlavy nebo šátek a také šaty.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2895601" y="419165"/>
          <a:ext cx="5943598" cy="5332397"/>
        </p:xfrm>
        <a:graphic>
          <a:graphicData uri="http://schemas.openxmlformats.org/drawingml/2006/table">
            <a:tbl>
              <a:tblPr/>
              <a:tblGrid>
                <a:gridCol w="3055323"/>
                <a:gridCol w="577655"/>
                <a:gridCol w="577655"/>
                <a:gridCol w="577655"/>
                <a:gridCol w="577655"/>
                <a:gridCol w="577655"/>
              </a:tblGrid>
              <a:tr h="36171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Odpovědi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ČR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 přírodě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moře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u vody v ČR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ve městě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tričko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2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0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A8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A4BB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kraťasy, šortky, trenky, bermudy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A3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A1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A1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A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AFC4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ACC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4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98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9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CDDA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ponožky, spodní prádlo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0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8E2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0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AE4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letní (sandály, žabky, crocs…)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F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EC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2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A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tílko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6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</a:tr>
              <a:tr h="13770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pokrývka hlavy (kšiltovka, klobouk…)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A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obecně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BE4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sukně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E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8EE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4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9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obecně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džíny, rifle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2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košile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krátké, 3/4ční, capri 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8EE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tunika, top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brýle, sluneční brýle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4F7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sportovní (tenisky, botasky…)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svetr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tepláky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šála, šátek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ručník, osuška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70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outdoorové, sportovní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legíny, džegíny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7F9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halenka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vesta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pláštěnka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polotriko, tričko s límečkem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hodinky, kabelka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trekové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sako, oblek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slušné, plátěné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na podpatku, lodičky, slušné</a:t>
                      </a:r>
                      <a:endParaRPr lang="pl-PL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balerínky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pyžamo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ostatní, jiné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neví, bez odpovědi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812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979" marR="4979" marT="4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400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126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112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51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38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979" marR="4979" marT="497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90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8150" y="142852"/>
            <a:ext cx="2686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BE1E11"/>
                </a:solidFill>
                <a:latin typeface="Helvetica"/>
                <a:cs typeface="Helvetica"/>
              </a:rPr>
              <a:t>Nutné oblečení na dovolené (4) – </a:t>
            </a:r>
            <a:r>
              <a:rPr lang="cs-CZ" sz="1600" i="1" dirty="0" smtClean="0">
                <a:solidFill>
                  <a:srgbClr val="BE1E11"/>
                </a:solidFill>
                <a:latin typeface="Helvetica"/>
                <a:cs typeface="Helvetica"/>
              </a:rPr>
              <a:t>délka dovolené</a:t>
            </a:r>
            <a:endParaRPr lang="cs-CZ" sz="1400" i="1" dirty="0">
              <a:solidFill>
                <a:srgbClr val="BE1E11"/>
              </a:solidFill>
              <a:latin typeface="Helvetica"/>
              <a:cs typeface="Helvetica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23528" y="5858569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Tak, a teď bychom Vás opět požádali o zamyšlení se.  Zkuste prosím uvést 5 kousků oblečení, na které se na Vaší hlavní dovolené prostě neobejdete.   </a:t>
            </a:r>
            <a:endParaRPr lang="cs-CZ" sz="800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it-IT" sz="800" dirty="0" smtClean="0">
                <a:solidFill>
                  <a:srgbClr val="800000"/>
                </a:solidFill>
                <a:latin typeface="Helvetica"/>
                <a:cs typeface="Helvetica"/>
              </a:rPr>
              <a:t>Co </a:t>
            </a:r>
            <a:r>
              <a:rPr lang="it-IT" sz="800" dirty="0">
                <a:solidFill>
                  <a:srgbClr val="800000"/>
                </a:solidFill>
                <a:latin typeface="Helvetica"/>
                <a:cs typeface="Helvetica"/>
              </a:rPr>
              <a:t>považujete prostě za základ Vašeho dovolenkového šatníku? </a:t>
            </a:r>
            <a:r>
              <a:rPr lang="cs-CZ" sz="800" dirty="0" smtClean="0">
                <a:solidFill>
                  <a:srgbClr val="800000"/>
                </a:solidFill>
                <a:latin typeface="Helvetica"/>
                <a:cs typeface="Helvetica"/>
              </a:rPr>
              <a:t> (otevřená otázka)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23528" y="5722987"/>
            <a:ext cx="88357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i="1" dirty="0" smtClean="0">
                <a:solidFill>
                  <a:srgbClr val="FF0000"/>
                </a:solidFill>
                <a:latin typeface="Helvetica"/>
                <a:cs typeface="Helvetica"/>
              </a:rPr>
              <a:t>*řazeno dle ČR</a:t>
            </a:r>
            <a:endParaRPr lang="cs-CZ" sz="800" i="1" dirty="0">
              <a:solidFill>
                <a:srgbClr val="FF0000"/>
              </a:solidFill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82402" y="973849"/>
            <a:ext cx="2517973" cy="4645900"/>
          </a:xfrm>
        </p:spPr>
        <p:txBody>
          <a:bodyPr>
            <a:normAutofit/>
          </a:bodyPr>
          <a:lstStyle/>
          <a:p>
            <a:r>
              <a:rPr lang="cs-CZ" sz="1400" dirty="0" smtClean="0"/>
              <a:t>Dlouhá dovolená je především dovolená u moře, což odráží i základ šatníku.</a:t>
            </a:r>
            <a:endParaRPr lang="cs-CZ" sz="1400" b="0" dirty="0" smtClean="0">
              <a:solidFill>
                <a:srgbClr val="80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3181350" y="397126"/>
          <a:ext cx="5629273" cy="5446076"/>
        </p:xfrm>
        <a:graphic>
          <a:graphicData uri="http://schemas.openxmlformats.org/drawingml/2006/table">
            <a:tbl>
              <a:tblPr/>
              <a:tblGrid>
                <a:gridCol w="1843087"/>
                <a:gridCol w="631031"/>
                <a:gridCol w="631031"/>
                <a:gridCol w="631031"/>
                <a:gridCol w="631031"/>
                <a:gridCol w="631031"/>
                <a:gridCol w="631031"/>
              </a:tblGrid>
              <a:tr h="14055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Odpovědi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ČR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7 a méně dní</a:t>
                      </a:r>
                      <a:endParaRPr lang="pt-BR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8 a více dní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Celkem SR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7 a méně dní</a:t>
                      </a:r>
                      <a:endParaRPr lang="pt-BR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Dovolená 8 a více dní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E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tričko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B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7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9E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92A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95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98B2"/>
                    </a:solidFill>
                  </a:tcPr>
                </a:tc>
              </a:tr>
              <a:tr h="862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kraťasy, šortky, trenky, bermudy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9DB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8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9DB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4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BA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AEC3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plavky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6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A5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2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9B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A2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91AD"/>
                    </a:solidFill>
                  </a:tcPr>
                </a:tc>
              </a:tr>
              <a:tr h="862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ponožky, spodní prádlo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4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A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E2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šaty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C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6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9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B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7E1"/>
                    </a:solidFill>
                  </a:tcPr>
                </a:tc>
              </a:tr>
              <a:tr h="862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letní (sandály, žabky, crocs…)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F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D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3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7D5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mikina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5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A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tílko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AF0"/>
                    </a:solidFill>
                  </a:tcPr>
                </a:tc>
              </a:tr>
              <a:tr h="12801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pokrývka hlavy (kšiltovka, klobouk…)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CE5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obecně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9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sukně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0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bunda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obecně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B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džíny, rifle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0F4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košile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3"/>
                    </a:solidFill>
                  </a:tcPr>
                </a:tc>
              </a:tr>
              <a:tr h="862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krátké, 3/4ční, capri 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2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EF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tunika, top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brýle, sluneční brýle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AF0"/>
                    </a:solidFill>
                  </a:tcPr>
                </a:tc>
              </a:tr>
              <a:tr h="862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sportovní (tenisky, botasky…)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6%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9%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2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7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svetr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tepláky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8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8%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4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šála, šátek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5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ručník, osuška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</a:tr>
              <a:tr h="12801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outdoorové, sportovní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legíny, džegíny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halenka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vesta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pláštěnka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E"/>
                    </a:solidFill>
                  </a:tcPr>
                </a:tc>
              </a:tr>
              <a:tr h="862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polotriko, tričko s límečkem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hodinky, kabelka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trekové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sako, oblek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216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kalhoty - slušné, plátěné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</a:tr>
              <a:tr h="8621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boty - na podpatku, lodičky, slušné</a:t>
                      </a:r>
                      <a:endParaRPr lang="pl-PL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balerínky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pyžamo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E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montérky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šperky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ostatní, jiné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C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2%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DF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4%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3%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7%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9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8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Helvetica"/>
                        </a:rPr>
                        <a:t>neví, bez odpovědi</a:t>
                      </a:r>
                      <a:endParaRPr lang="cs-CZ" sz="800" b="1" i="0" u="none" strike="noStrike" noProof="1">
                        <a:solidFill>
                          <a:srgbClr val="FFFFFF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10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DF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1%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1" u="none" strike="noStrike" noProof="1" smtClean="0">
                          <a:solidFill>
                            <a:srgbClr val="002F5E"/>
                          </a:solidFill>
                          <a:effectLst/>
                          <a:latin typeface="Helvetica"/>
                        </a:rPr>
                        <a:t>0,5%</a:t>
                      </a:r>
                      <a:endParaRPr lang="cs-CZ" sz="800" b="1" i="1" u="none" strike="noStrike" noProof="1">
                        <a:solidFill>
                          <a:srgbClr val="002F5E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12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noProof="1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83" marR="4783" marT="47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400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164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162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400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158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0" i="0" u="none" strike="noStrike" noProof="1" smtClean="0">
                          <a:solidFill>
                            <a:srgbClr val="800000"/>
                          </a:solidFill>
                          <a:effectLst/>
                          <a:latin typeface="Helvetica"/>
                        </a:rPr>
                        <a:t>N = 161</a:t>
                      </a:r>
                      <a:endParaRPr lang="cs-CZ" sz="800" b="0" i="0" u="none" strike="noStrike" noProof="1">
                        <a:solidFill>
                          <a:srgbClr val="800000"/>
                        </a:solidFill>
                        <a:effectLst/>
                        <a:latin typeface="Helvetica"/>
                      </a:endParaRPr>
                    </a:p>
                  </a:txBody>
                  <a:tcPr marL="4783" marR="4783" marT="47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26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774" y="371476"/>
            <a:ext cx="8118673" cy="564981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ZÁKLAD ŠATNÍKU O DOVOLENÉ</a:t>
            </a:r>
          </a:p>
          <a:p>
            <a:endParaRPr lang="cs-CZ" sz="1800" dirty="0" smtClean="0"/>
          </a:p>
          <a:p>
            <a:r>
              <a:rPr lang="cs-CZ" sz="1800" dirty="0" smtClean="0"/>
              <a:t>Češi považují za naprostý základ svého dovolenkového šatníku: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/>
              <a:t>t</a:t>
            </a:r>
            <a:r>
              <a:rPr lang="cs-CZ" sz="1800" dirty="0" smtClean="0"/>
              <a:t>ričko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 smtClean="0"/>
              <a:t>kraťasy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/>
              <a:t>p</a:t>
            </a:r>
            <a:r>
              <a:rPr lang="cs-CZ" sz="1800" dirty="0" smtClean="0"/>
              <a:t>lavky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 smtClean="0"/>
              <a:t>u </a:t>
            </a:r>
            <a:r>
              <a:rPr lang="cs-CZ" sz="1800" dirty="0"/>
              <a:t>žen ještě </a:t>
            </a:r>
            <a:r>
              <a:rPr lang="cs-CZ" sz="1800" dirty="0" smtClean="0"/>
              <a:t>šaty</a:t>
            </a:r>
          </a:p>
          <a:p>
            <a:r>
              <a:rPr lang="cs-CZ" sz="1800" dirty="0" smtClean="0"/>
              <a:t>a dále letní boty, mikinu, tílko, pokrývku </a:t>
            </a:r>
            <a:r>
              <a:rPr lang="cs-CZ" sz="1800" dirty="0"/>
              <a:t>hlavy a </a:t>
            </a:r>
            <a:r>
              <a:rPr lang="cs-CZ" sz="1800" dirty="0" smtClean="0"/>
              <a:t>sukni. </a:t>
            </a:r>
            <a:endParaRPr lang="cs-CZ" sz="1800" dirty="0"/>
          </a:p>
          <a:p>
            <a:r>
              <a:rPr lang="cs-CZ" sz="1800" dirty="0" smtClean="0"/>
              <a:t>(Na </a:t>
            </a:r>
            <a:r>
              <a:rPr lang="cs-CZ" sz="1800" dirty="0"/>
              <a:t>Slovensku jsou podstatnější součástí letní boty, sukně a ¾ kalhoty, zatímco v Česku kraťasy a to i u žen</a:t>
            </a:r>
            <a:r>
              <a:rPr lang="cs-CZ" sz="1800" dirty="0" smtClean="0"/>
              <a:t>.)</a:t>
            </a:r>
          </a:p>
          <a:p>
            <a:endParaRPr lang="cs-CZ" sz="1800" dirty="0"/>
          </a:p>
          <a:p>
            <a:r>
              <a:rPr lang="cs-CZ" sz="1800" dirty="0" smtClean="0"/>
              <a:t>Roli hraje i typ dovolené. Zatímco u dovolené </a:t>
            </a:r>
            <a:r>
              <a:rPr lang="cs-CZ" sz="1800" dirty="0"/>
              <a:t>v přírodě bývá méně </a:t>
            </a:r>
            <a:r>
              <a:rPr lang="cs-CZ" sz="1800" dirty="0" smtClean="0"/>
              <a:t>elegance než u moře a </a:t>
            </a:r>
            <a:r>
              <a:rPr lang="cs-CZ" sz="1800" dirty="0"/>
              <a:t>je při ní větší důraz kladen na </a:t>
            </a:r>
            <a:r>
              <a:rPr lang="cs-CZ" sz="1800" dirty="0" smtClean="0"/>
              <a:t>obuv, u moře </a:t>
            </a:r>
            <a:r>
              <a:rPr lang="cs-CZ" sz="1800" dirty="0"/>
              <a:t>je </a:t>
            </a:r>
            <a:r>
              <a:rPr lang="cs-CZ" sz="1800" dirty="0" smtClean="0"/>
              <a:t>zase častěji </a:t>
            </a:r>
            <a:r>
              <a:rPr lang="cs-CZ" sz="1800" dirty="0"/>
              <a:t>základem triko, pokrývka hlavy </a:t>
            </a:r>
            <a:r>
              <a:rPr lang="cs-CZ" sz="1800" dirty="0" smtClean="0"/>
              <a:t>/ </a:t>
            </a:r>
            <a:r>
              <a:rPr lang="cs-CZ" sz="1800" dirty="0"/>
              <a:t>šátek a také šaty</a:t>
            </a:r>
            <a:r>
              <a:rPr lang="cs-CZ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850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OTER" val="LIN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5951</TotalTime>
  <Words>7735</Words>
  <Application>Microsoft Office PowerPoint</Application>
  <PresentationFormat>Předvádění na obrazovce (4:3)</PresentationFormat>
  <Paragraphs>3017</Paragraphs>
  <Slides>65</Slides>
  <Notes>64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74" baseType="lpstr">
      <vt:lpstr>ＭＳ Ｐゴシック</vt:lpstr>
      <vt:lpstr>Arial</vt:lpstr>
      <vt:lpstr>Calibri</vt:lpstr>
      <vt:lpstr>Helvetica</vt:lpstr>
      <vt:lpstr>Helvetica Neue</vt:lpstr>
      <vt:lpstr>Times New Roman</vt:lpstr>
      <vt:lpstr>Wingdings</vt:lpstr>
      <vt:lpstr>ヒラギノ角ゴ ProN W3</vt:lpstr>
      <vt:lpstr>Office Theme</vt:lpstr>
      <vt:lpstr>ZPRÁVA Z VÝZKUMU: Fashion Report – vlna LÉTO 2015</vt:lpstr>
      <vt:lpstr>Prezentace aplikace PowerPoint</vt:lpstr>
      <vt:lpstr>METODOLOGIE</vt:lpstr>
      <vt:lpstr>VZOREK</vt:lpstr>
      <vt:lpstr>DOVOLENKOVÝ ŠATNÍK</vt:lpstr>
      <vt:lpstr>Prezentace aplikace PowerPoint</vt:lpstr>
      <vt:lpstr>Prezentace aplikace PowerPoint</vt:lpstr>
      <vt:lpstr>Prezentace aplikace PowerPoint</vt:lpstr>
      <vt:lpstr>Prezentace aplikace PowerPoint</vt:lpstr>
      <vt:lpstr>ČESKÝ KUFR</vt:lpstr>
      <vt:lpstr>Prezentace aplikace PowerPoint</vt:lpstr>
      <vt:lpstr>Prezentace aplikace PowerPoint</vt:lpstr>
      <vt:lpstr>Prezentace aplikace PowerPoint</vt:lpstr>
      <vt:lpstr>Prezentace aplikace PowerPoint</vt:lpstr>
      <vt:lpstr>ÚTRATY ZA MÓDU SPOJENÉ S DOVOLENOU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SPOLEČENSKÉ OBLEČENÍ NA DOVOLENÉ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DOVOLENKOVÁ OBUV</vt:lpstr>
      <vt:lpstr>Prezentace aplikace PowerPoint</vt:lpstr>
      <vt:lpstr>Prezentace aplikace PowerPoint</vt:lpstr>
      <vt:lpstr>Prezentace aplikace PowerPoint</vt:lpstr>
      <vt:lpstr> PLAVKY – TYPY PLAVEK A JEJICH NÁKUP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LÉTO A STYL OBLÉKÁNÍ</vt:lpstr>
      <vt:lpstr>Prezentace aplikace PowerPoint</vt:lpstr>
      <vt:lpstr>Prezentace aplikace PowerPoint</vt:lpstr>
      <vt:lpstr>Prezentace aplikace PowerPoint</vt:lpstr>
      <vt:lpstr>Prezentace aplikace PowerPoint</vt:lpstr>
      <vt:lpstr>FESTIVALOVÁ MÓDA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ZOOT V HLAVÁCH ČESKÝCH ZÁKAZNÍKŮ</vt:lpstr>
      <vt:lpstr>Prezentace aplikace PowerPoint</vt:lpstr>
      <vt:lpstr>O PERFECT CROWD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 36pt</dc:title>
  <dc:creator>Quentin</dc:creator>
  <cp:lastModifiedBy>abugerov</cp:lastModifiedBy>
  <cp:revision>1067</cp:revision>
  <dcterms:created xsi:type="dcterms:W3CDTF">2013-07-17T12:22:48Z</dcterms:created>
  <dcterms:modified xsi:type="dcterms:W3CDTF">2015-06-26T10:56:00Z</dcterms:modified>
</cp:coreProperties>
</file>