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ppt/charts/chart1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5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6.xml" ContentType="application/vnd.openxmlformats-officedocument.drawingml.chart+xml"/>
  <Override PartName="/ppt/notesSlides/notesSlide33.xml" ContentType="application/vnd.openxmlformats-officedocument.presentationml.notesSlide+xml"/>
  <Override PartName="/ppt/charts/chart17.xml" ContentType="application/vnd.openxmlformats-officedocument.drawingml.chart+xml"/>
  <Override PartName="/ppt/notesSlides/notesSlide34.xml" ContentType="application/vnd.openxmlformats-officedocument.presentationml.notesSlide+xml"/>
  <Override PartName="/ppt/charts/chart18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9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theme/themeOverride7.xml" ContentType="application/vnd.openxmlformats-officedocument.themeOverride+xml"/>
  <Override PartName="/ppt/charts/chart22.xml" ContentType="application/vnd.openxmlformats-officedocument.drawingml.chart+xml"/>
  <Override PartName="/ppt/theme/themeOverride8.xml" ContentType="application/vnd.openxmlformats-officedocument.themeOverride+xml"/>
  <Override PartName="/ppt/charts/chart23.xml" ContentType="application/vnd.openxmlformats-officedocument.drawingml.chart+xml"/>
  <Override PartName="/ppt/theme/themeOverride9.xml" ContentType="application/vnd.openxmlformats-officedocument.themeOverride+xml"/>
  <Override PartName="/ppt/charts/chart24.xml" ContentType="application/vnd.openxmlformats-officedocument.drawingml.chart+xml"/>
  <Override PartName="/ppt/theme/themeOverride10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25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26.xml" ContentType="application/vnd.openxmlformats-officedocument.drawingml.chart+xml"/>
  <Override PartName="/ppt/theme/themeOverride11.xml" ContentType="application/vnd.openxmlformats-officedocument.themeOverride+xml"/>
  <Override PartName="/ppt/charts/chart27.xml" ContentType="application/vnd.openxmlformats-officedocument.drawingml.chart+xml"/>
  <Override PartName="/ppt/theme/themeOverride12.xml" ContentType="application/vnd.openxmlformats-officedocument.themeOverride+xml"/>
  <Override PartName="/ppt/charts/chart28.xml" ContentType="application/vnd.openxmlformats-officedocument.drawingml.chart+xml"/>
  <Override PartName="/ppt/theme/themeOverride13.xml" ContentType="application/vnd.openxmlformats-officedocument.themeOverride+xml"/>
  <Override PartName="/ppt/charts/chart29.xml" ContentType="application/vnd.openxmlformats-officedocument.drawingml.chart+xml"/>
  <Override PartName="/ppt/theme/themeOverride14.xml" ContentType="application/vnd.openxmlformats-officedocument.themeOverride+xml"/>
  <Override PartName="/ppt/charts/chart30.xml" ContentType="application/vnd.openxmlformats-officedocument.drawingml.chart+xml"/>
  <Override PartName="/ppt/theme/themeOverride15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31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32.xml" ContentType="application/vnd.openxmlformats-officedocument.drawingml.chart+xml"/>
  <Override PartName="/ppt/notesSlides/notesSlide50.xml" ContentType="application/vnd.openxmlformats-officedocument.presentationml.notesSlide+xml"/>
  <Override PartName="/ppt/charts/chart33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34.xml" ContentType="application/vnd.openxmlformats-officedocument.drawingml.chart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743" r:id="rId2"/>
    <p:sldId id="765" r:id="rId3"/>
    <p:sldId id="764" r:id="rId4"/>
    <p:sldId id="744" r:id="rId5"/>
    <p:sldId id="745" r:id="rId6"/>
    <p:sldId id="746" r:id="rId7"/>
    <p:sldId id="747" r:id="rId8"/>
    <p:sldId id="796" r:id="rId9"/>
    <p:sldId id="797" r:id="rId10"/>
    <p:sldId id="748" r:id="rId11"/>
    <p:sldId id="798" r:id="rId12"/>
    <p:sldId id="799" r:id="rId13"/>
    <p:sldId id="749" r:id="rId14"/>
    <p:sldId id="800" r:id="rId15"/>
    <p:sldId id="801" r:id="rId16"/>
    <p:sldId id="802" r:id="rId17"/>
    <p:sldId id="803" r:id="rId18"/>
    <p:sldId id="804" r:id="rId19"/>
    <p:sldId id="781" r:id="rId20"/>
    <p:sldId id="805" r:id="rId21"/>
    <p:sldId id="806" r:id="rId22"/>
    <p:sldId id="786" r:id="rId23"/>
    <p:sldId id="807" r:id="rId24"/>
    <p:sldId id="808" r:id="rId25"/>
    <p:sldId id="782" r:id="rId26"/>
    <p:sldId id="809" r:id="rId27"/>
    <p:sldId id="810" r:id="rId28"/>
    <p:sldId id="729" r:id="rId29"/>
    <p:sldId id="812" r:id="rId30"/>
    <p:sldId id="788" r:id="rId31"/>
    <p:sldId id="731" r:id="rId32"/>
    <p:sldId id="813" r:id="rId33"/>
    <p:sldId id="814" r:id="rId34"/>
    <p:sldId id="815" r:id="rId35"/>
    <p:sldId id="816" r:id="rId36"/>
    <p:sldId id="817" r:id="rId37"/>
    <p:sldId id="818" r:id="rId38"/>
    <p:sldId id="730" r:id="rId39"/>
    <p:sldId id="789" r:id="rId40"/>
    <p:sldId id="735" r:id="rId41"/>
    <p:sldId id="738" r:id="rId42"/>
    <p:sldId id="790" r:id="rId43"/>
    <p:sldId id="739" r:id="rId44"/>
    <p:sldId id="721" r:id="rId45"/>
    <p:sldId id="791" r:id="rId46"/>
    <p:sldId id="787" r:id="rId47"/>
    <p:sldId id="740" r:id="rId48"/>
    <p:sldId id="792" r:id="rId49"/>
    <p:sldId id="741" r:id="rId50"/>
    <p:sldId id="742" r:id="rId51"/>
    <p:sldId id="750" r:id="rId52"/>
    <p:sldId id="751" r:id="rId53"/>
    <p:sldId id="793" r:id="rId54"/>
    <p:sldId id="819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23F"/>
    <a:srgbClr val="40A29D"/>
    <a:srgbClr val="DD8356"/>
    <a:srgbClr val="EF4F1D"/>
    <a:srgbClr val="4BB8B2"/>
    <a:srgbClr val="FEF2E8"/>
    <a:srgbClr val="BD3C36"/>
    <a:srgbClr val="FEF6F0"/>
    <a:srgbClr val="BCB800"/>
    <a:srgbClr val="FAF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5979" autoAdjust="0"/>
  </p:normalViewPr>
  <p:slideViewPr>
    <p:cSldViewPr snapToGrid="0">
      <p:cViewPr varScale="1">
        <p:scale>
          <a:sx n="127" d="100"/>
          <a:sy n="127" d="100"/>
        </p:scale>
        <p:origin x="1422" y="126"/>
      </p:cViewPr>
      <p:guideLst>
        <p:guide orient="horz" pos="4292"/>
        <p:guide/>
      </p:guideLst>
    </p:cSldViewPr>
  </p:slideViewPr>
  <p:outlineViewPr>
    <p:cViewPr>
      <p:scale>
        <a:sx n="33" d="100"/>
        <a:sy n="33" d="100"/>
      </p:scale>
      <p:origin x="48" y="32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7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isk%20Google\Perfect%20Crowd\ProjektyPC\projekty2015\FashionReport2015\Vlna%204\02%20Data\Vyhodnocen&#237;_Zoot%20-%20M&#243;da,%20m&#283;kk&#233;%20d&#225;rky,%20V&#225;noce_09112015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n\Disk%20Google\Perfect%20Crowd\ProjektyPC\projekty2015\FashionReport2015\Vlna%204\02%20Data\grafy%20dopln&#283;n&#237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Relationship Id="rId1" Type="http://schemas.openxmlformats.org/officeDocument/2006/relationships/themeOverride" Target="../theme/themeOverride6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Relationship Id="rId1" Type="http://schemas.openxmlformats.org/officeDocument/2006/relationships/themeOverride" Target="../theme/themeOverride7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Relationship Id="rId1" Type="http://schemas.openxmlformats.org/officeDocument/2006/relationships/themeOverride" Target="../theme/themeOverride8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Relationship Id="rId1" Type="http://schemas.openxmlformats.org/officeDocument/2006/relationships/themeOverride" Target="../theme/themeOverride9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Relationship Id="rId1" Type="http://schemas.openxmlformats.org/officeDocument/2006/relationships/themeOverride" Target="../theme/themeOverride10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Relationship Id="rId1" Type="http://schemas.openxmlformats.org/officeDocument/2006/relationships/themeOverride" Target="../theme/themeOverride1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Relationship Id="rId1" Type="http://schemas.openxmlformats.org/officeDocument/2006/relationships/themeOverride" Target="../theme/themeOverride12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Relationship Id="rId1" Type="http://schemas.openxmlformats.org/officeDocument/2006/relationships/themeOverride" Target="../theme/themeOverride13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Relationship Id="rId1" Type="http://schemas.openxmlformats.org/officeDocument/2006/relationships/themeOverride" Target="../theme/themeOverride15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n\Disk%20Google\Perfect%20Crowd\ProjektyPC\projekty2015\FashionReport2015\Vlna%204\02%20Data\grafy%20dopln&#283;n&#23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sobn&#233;\Dokumenty\2.%20PR&#193;CA-PERFECT%20CROWD\274.%20Zoot%20-%20%20M&#243;da,%20m&#283;kk&#233;%20d&#225;rky,%20V&#225;noce_09112015\Vyhodnocen&#237;_Zoot%20-%20M&#243;da,%20m&#283;kk&#233;%20d&#225;rky,%20V&#225;noce_091120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52652124314664E-2"/>
          <c:y val="5.4597020993049833E-2"/>
          <c:w val="0.78699355576171026"/>
          <c:h val="0.80671628276502638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'B1'!$C$23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'B1'!$B$24:$B$33</c:f>
              <c:strCache>
                <c:ptCount val="10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  <c:pt idx="5">
                  <c:v>Celkem</c:v>
                </c:pt>
                <c:pt idx="6">
                  <c:v>Muž</c:v>
                </c:pt>
                <c:pt idx="7">
                  <c:v>Žena</c:v>
                </c:pt>
                <c:pt idx="8">
                  <c:v>15-35 let</c:v>
                </c:pt>
                <c:pt idx="9">
                  <c:v>36-55 let</c:v>
                </c:pt>
              </c:strCache>
            </c:strRef>
          </c:cat>
          <c:val>
            <c:numRef>
              <c:f>'B1'!$C$24:$C$33</c:f>
              <c:numCache>
                <c:formatCode>0</c:formatCode>
                <c:ptCount val="10"/>
                <c:pt idx="0">
                  <c:v>94.801980198019791</c:v>
                </c:pt>
                <c:pt idx="1">
                  <c:v>91.959798994974875</c:v>
                </c:pt>
                <c:pt idx="2">
                  <c:v>97.560975609756099</c:v>
                </c:pt>
                <c:pt idx="3">
                  <c:v>95.428571428571431</c:v>
                </c:pt>
                <c:pt idx="4">
                  <c:v>94.32314410480349</c:v>
                </c:pt>
                <c:pt idx="5">
                  <c:v>86.430062630480165</c:v>
                </c:pt>
                <c:pt idx="6">
                  <c:v>76.19047619047619</c:v>
                </c:pt>
                <c:pt idx="7">
                  <c:v>91.961414790996784</c:v>
                </c:pt>
                <c:pt idx="8">
                  <c:v>87.985865724381625</c:v>
                </c:pt>
                <c:pt idx="9">
                  <c:v>84.659090909090907</c:v>
                </c:pt>
              </c:numCache>
            </c:numRef>
          </c:val>
        </c:ser>
        <c:ser>
          <c:idx val="3"/>
          <c:order val="1"/>
          <c:tx>
            <c:strRef>
              <c:f>'B1'!$D$23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'B1'!$B$24:$B$33</c:f>
              <c:strCache>
                <c:ptCount val="10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  <c:pt idx="5">
                  <c:v>Celkem</c:v>
                </c:pt>
                <c:pt idx="6">
                  <c:v>Muž</c:v>
                </c:pt>
                <c:pt idx="7">
                  <c:v>Žena</c:v>
                </c:pt>
                <c:pt idx="8">
                  <c:v>15-35 let</c:v>
                </c:pt>
                <c:pt idx="9">
                  <c:v>36-55 let</c:v>
                </c:pt>
              </c:strCache>
            </c:strRef>
          </c:cat>
          <c:val>
            <c:numRef>
              <c:f>'B1'!$D$24:$D$33</c:f>
              <c:numCache>
                <c:formatCode>0</c:formatCode>
                <c:ptCount val="10"/>
                <c:pt idx="0">
                  <c:v>5.1980198019801982</c:v>
                </c:pt>
                <c:pt idx="1">
                  <c:v>8.0402010050251249</c:v>
                </c:pt>
                <c:pt idx="2">
                  <c:v>2.4390243902439024</c:v>
                </c:pt>
                <c:pt idx="3">
                  <c:v>4.5714285714285712</c:v>
                </c:pt>
                <c:pt idx="4">
                  <c:v>5.6768558951965069</c:v>
                </c:pt>
                <c:pt idx="5">
                  <c:v>13.569937369519833</c:v>
                </c:pt>
                <c:pt idx="6">
                  <c:v>23.809523809523807</c:v>
                </c:pt>
                <c:pt idx="7">
                  <c:v>8.0385852090032159</c:v>
                </c:pt>
                <c:pt idx="8">
                  <c:v>12.014134275618375</c:v>
                </c:pt>
                <c:pt idx="9">
                  <c:v>15.340909090909092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4596424"/>
        <c:axId val="254592504"/>
      </c:barChart>
      <c:catAx>
        <c:axId val="254596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254592504"/>
        <c:crosses val="autoZero"/>
        <c:auto val="1"/>
        <c:lblAlgn val="ctr"/>
        <c:lblOffset val="100"/>
        <c:noMultiLvlLbl val="0"/>
      </c:catAx>
      <c:valAx>
        <c:axId val="2545925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54596424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4946267680475296"/>
          <c:y val="2.1554243219597553E-2"/>
          <c:w val="8.1087840058387178E-2"/>
          <c:h val="0.86455686789151354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Helvetica"/>
          <a:cs typeface="Helvetica Neue"/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35515747516218"/>
          <c:y val="2.0542557500049987E-2"/>
          <c:w val="0.44123847515639397"/>
          <c:h val="0.8651549797830892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'DO1'!$Z$43</c:f>
              <c:strCache>
                <c:ptCount val="1"/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'DO1'!$S$45:$S$61</c:f>
              <c:strCache>
                <c:ptCount val="17"/>
                <c:pt idx="0">
                  <c:v>Partnerovi / partnerce</c:v>
                </c:pt>
                <c:pt idx="1">
                  <c:v>Mámě</c:v>
                </c:pt>
                <c:pt idx="2">
                  <c:v>Dětem</c:v>
                </c:pt>
                <c:pt idx="3">
                  <c:v>Tátovi</c:v>
                </c:pt>
                <c:pt idx="4">
                  <c:v>Sourozencům</c:v>
                </c:pt>
                <c:pt idx="5">
                  <c:v>Babičce / dědečkovi</c:v>
                </c:pt>
                <c:pt idx="6">
                  <c:v>Tchýni</c:v>
                </c:pt>
                <c:pt idx="7">
                  <c:v>Kamarádům, se kterými jsem běžně v kontaktu</c:v>
                </c:pt>
                <c:pt idx="8">
                  <c:v>Tchánovi</c:v>
                </c:pt>
                <c:pt idx="9">
                  <c:v>Švagrové / švagrovi</c:v>
                </c:pt>
                <c:pt idx="10">
                  <c:v>Kolegům v práci</c:v>
                </c:pt>
                <c:pt idx="11">
                  <c:v>Snaše / Zeťovi</c:v>
                </c:pt>
                <c:pt idx="12">
                  <c:v>Tetě / strýcovi</c:v>
                </c:pt>
                <c:pt idx="13">
                  <c:v>Sestřenici / bratrancovi</c:v>
                </c:pt>
                <c:pt idx="14">
                  <c:v>Kamarádům z dětství nebo mládí, i když nejsme často v kontaktu</c:v>
                </c:pt>
                <c:pt idx="15">
                  <c:v>Otčímovi</c:v>
                </c:pt>
                <c:pt idx="16">
                  <c:v>Maceše</c:v>
                </c:pt>
              </c:strCache>
            </c:strRef>
          </c:cat>
          <c:val>
            <c:numRef>
              <c:f>'DO1'!$Z$45:$Z$61</c:f>
              <c:numCache>
                <c:formatCode>0</c:formatCode>
                <c:ptCount val="17"/>
                <c:pt idx="0">
                  <c:v>83.902439024390247</c:v>
                </c:pt>
                <c:pt idx="1">
                  <c:v>84.390243902439025</c:v>
                </c:pt>
                <c:pt idx="2">
                  <c:v>66.829268292682926</c:v>
                </c:pt>
                <c:pt idx="3">
                  <c:v>64.390243902439025</c:v>
                </c:pt>
                <c:pt idx="4">
                  <c:v>59.512195121951216</c:v>
                </c:pt>
                <c:pt idx="5">
                  <c:v>44.878048780487809</c:v>
                </c:pt>
                <c:pt idx="6">
                  <c:v>44.878048780487809</c:v>
                </c:pt>
                <c:pt idx="7">
                  <c:v>51.707317073170735</c:v>
                </c:pt>
                <c:pt idx="8">
                  <c:v>37.073170731707314</c:v>
                </c:pt>
                <c:pt idx="9">
                  <c:v>31.219512195121951</c:v>
                </c:pt>
                <c:pt idx="10">
                  <c:v>27.31707317073171</c:v>
                </c:pt>
                <c:pt idx="11">
                  <c:v>16.097560975609756</c:v>
                </c:pt>
                <c:pt idx="12">
                  <c:v>15.121951219512194</c:v>
                </c:pt>
                <c:pt idx="13">
                  <c:v>11.219512195121952</c:v>
                </c:pt>
                <c:pt idx="14">
                  <c:v>11.219512195121952</c:v>
                </c:pt>
                <c:pt idx="15">
                  <c:v>7.8048780487804876</c:v>
                </c:pt>
                <c:pt idx="16">
                  <c:v>6.3414634146341466</c:v>
                </c:pt>
              </c:numCache>
            </c:numRef>
          </c:val>
        </c:ser>
        <c:ser>
          <c:idx val="3"/>
          <c:order val="1"/>
          <c:tx>
            <c:strRef>
              <c:f>'DO1'!$AA$43</c:f>
              <c:strCache>
                <c:ptCount val="1"/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'DO1'!$S$45:$S$61</c:f>
              <c:strCache>
                <c:ptCount val="17"/>
                <c:pt idx="0">
                  <c:v>Partnerovi / partnerce</c:v>
                </c:pt>
                <c:pt idx="1">
                  <c:v>Mámě</c:v>
                </c:pt>
                <c:pt idx="2">
                  <c:v>Dětem</c:v>
                </c:pt>
                <c:pt idx="3">
                  <c:v>Tátovi</c:v>
                </c:pt>
                <c:pt idx="4">
                  <c:v>Sourozencům</c:v>
                </c:pt>
                <c:pt idx="5">
                  <c:v>Babičce / dědečkovi</c:v>
                </c:pt>
                <c:pt idx="6">
                  <c:v>Tchýni</c:v>
                </c:pt>
                <c:pt idx="7">
                  <c:v>Kamarádům, se kterými jsem běžně v kontaktu</c:v>
                </c:pt>
                <c:pt idx="8">
                  <c:v>Tchánovi</c:v>
                </c:pt>
                <c:pt idx="9">
                  <c:v>Švagrové / švagrovi</c:v>
                </c:pt>
                <c:pt idx="10">
                  <c:v>Kolegům v práci</c:v>
                </c:pt>
                <c:pt idx="11">
                  <c:v>Snaše / Zeťovi</c:v>
                </c:pt>
                <c:pt idx="12">
                  <c:v>Tetě / strýcovi</c:v>
                </c:pt>
                <c:pt idx="13">
                  <c:v>Sestřenici / bratrancovi</c:v>
                </c:pt>
                <c:pt idx="14">
                  <c:v>Kamarádům z dětství nebo mládí, i když nejsme často v kontaktu</c:v>
                </c:pt>
                <c:pt idx="15">
                  <c:v>Otčímovi</c:v>
                </c:pt>
                <c:pt idx="16">
                  <c:v>Maceše</c:v>
                </c:pt>
              </c:strCache>
            </c:strRef>
          </c:cat>
          <c:val>
            <c:numRef>
              <c:f>'DO1'!$AA$45:$AA$61</c:f>
              <c:numCache>
                <c:formatCode>0</c:formatCode>
                <c:ptCount val="17"/>
                <c:pt idx="0">
                  <c:v>0.48780487804878048</c:v>
                </c:pt>
                <c:pt idx="1">
                  <c:v>3.9024390243902438</c:v>
                </c:pt>
                <c:pt idx="2">
                  <c:v>1.4634146341463417</c:v>
                </c:pt>
                <c:pt idx="3">
                  <c:v>7.3170731707317067</c:v>
                </c:pt>
                <c:pt idx="4">
                  <c:v>24.878048780487806</c:v>
                </c:pt>
                <c:pt idx="5">
                  <c:v>10.24390243902439</c:v>
                </c:pt>
                <c:pt idx="6">
                  <c:v>13.658536585365855</c:v>
                </c:pt>
                <c:pt idx="7">
                  <c:v>40.487804878048784</c:v>
                </c:pt>
                <c:pt idx="8">
                  <c:v>9.7560975609756095</c:v>
                </c:pt>
                <c:pt idx="9">
                  <c:v>34.634146341463413</c:v>
                </c:pt>
                <c:pt idx="10">
                  <c:v>52.195121951219512</c:v>
                </c:pt>
                <c:pt idx="11">
                  <c:v>8.2926829268292686</c:v>
                </c:pt>
                <c:pt idx="12">
                  <c:v>65.365853658536594</c:v>
                </c:pt>
                <c:pt idx="13">
                  <c:v>67.804878048780495</c:v>
                </c:pt>
                <c:pt idx="14">
                  <c:v>77.073170731707322</c:v>
                </c:pt>
                <c:pt idx="15">
                  <c:v>7.3170731707317067</c:v>
                </c:pt>
                <c:pt idx="16">
                  <c:v>6.8292682926829276</c:v>
                </c:pt>
              </c:numCache>
            </c:numRef>
          </c:val>
        </c:ser>
        <c:ser>
          <c:idx val="0"/>
          <c:order val="2"/>
          <c:tx>
            <c:strRef>
              <c:f>'DO1'!$AB$43</c:f>
              <c:strCache>
                <c:ptCount val="1"/>
              </c:strCache>
            </c:strRef>
          </c:tx>
          <c:spPr>
            <a:solidFill>
              <a:srgbClr val="FBD753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'DO1'!$S$45:$S$61</c:f>
              <c:strCache>
                <c:ptCount val="17"/>
                <c:pt idx="0">
                  <c:v>Partnerovi / partnerce</c:v>
                </c:pt>
                <c:pt idx="1">
                  <c:v>Mámě</c:v>
                </c:pt>
                <c:pt idx="2">
                  <c:v>Dětem</c:v>
                </c:pt>
                <c:pt idx="3">
                  <c:v>Tátovi</c:v>
                </c:pt>
                <c:pt idx="4">
                  <c:v>Sourozencům</c:v>
                </c:pt>
                <c:pt idx="5">
                  <c:v>Babičce / dědečkovi</c:v>
                </c:pt>
                <c:pt idx="6">
                  <c:v>Tchýni</c:v>
                </c:pt>
                <c:pt idx="7">
                  <c:v>Kamarádům, se kterými jsem běžně v kontaktu</c:v>
                </c:pt>
                <c:pt idx="8">
                  <c:v>Tchánovi</c:v>
                </c:pt>
                <c:pt idx="9">
                  <c:v>Švagrové / švagrovi</c:v>
                </c:pt>
                <c:pt idx="10">
                  <c:v>Kolegům v práci</c:v>
                </c:pt>
                <c:pt idx="11">
                  <c:v>Snaše / Zeťovi</c:v>
                </c:pt>
                <c:pt idx="12">
                  <c:v>Tetě / strýcovi</c:v>
                </c:pt>
                <c:pt idx="13">
                  <c:v>Sestřenici / bratrancovi</c:v>
                </c:pt>
                <c:pt idx="14">
                  <c:v>Kamarádům z dětství nebo mládí, i když nejsme často v kontaktu</c:v>
                </c:pt>
                <c:pt idx="15">
                  <c:v>Otčímovi</c:v>
                </c:pt>
                <c:pt idx="16">
                  <c:v>Maceše</c:v>
                </c:pt>
              </c:strCache>
            </c:strRef>
          </c:cat>
          <c:val>
            <c:numRef>
              <c:f>'DO1'!$AB$45:$AB$61</c:f>
              <c:numCache>
                <c:formatCode>0</c:formatCode>
                <c:ptCount val="17"/>
                <c:pt idx="0">
                  <c:v>15.609756097560975</c:v>
                </c:pt>
                <c:pt idx="1">
                  <c:v>11.707317073170733</c:v>
                </c:pt>
                <c:pt idx="2">
                  <c:v>31.707317073170731</c:v>
                </c:pt>
                <c:pt idx="3">
                  <c:v>28.292682926829265</c:v>
                </c:pt>
                <c:pt idx="4">
                  <c:v>15.609756097560975</c:v>
                </c:pt>
                <c:pt idx="5">
                  <c:v>44.878048780487809</c:v>
                </c:pt>
                <c:pt idx="6">
                  <c:v>41.463414634146339</c:v>
                </c:pt>
                <c:pt idx="7">
                  <c:v>7.8048780487804876</c:v>
                </c:pt>
                <c:pt idx="8">
                  <c:v>53.170731707317074</c:v>
                </c:pt>
                <c:pt idx="9">
                  <c:v>34.146341463414636</c:v>
                </c:pt>
                <c:pt idx="10">
                  <c:v>20.487804878048781</c:v>
                </c:pt>
                <c:pt idx="11">
                  <c:v>75.609756097560975</c:v>
                </c:pt>
                <c:pt idx="12">
                  <c:v>19.512195121951219</c:v>
                </c:pt>
                <c:pt idx="13">
                  <c:v>20.975609756097562</c:v>
                </c:pt>
                <c:pt idx="14">
                  <c:v>11.707317073170733</c:v>
                </c:pt>
                <c:pt idx="15">
                  <c:v>84.878048780487802</c:v>
                </c:pt>
                <c:pt idx="16">
                  <c:v>86.829268292682926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4591720"/>
        <c:axId val="335340144"/>
      </c:barChart>
      <c:catAx>
        <c:axId val="25459172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5340144"/>
        <c:crosses val="autoZero"/>
        <c:auto val="1"/>
        <c:lblAlgn val="ctr"/>
        <c:lblOffset val="100"/>
        <c:noMultiLvlLbl val="0"/>
      </c:catAx>
      <c:valAx>
        <c:axId val="33534014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2545917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Helvetica"/>
          <a:cs typeface="Helvetica Neue"/>
        </a:defRPr>
      </a:pPr>
      <a:endParaRPr lang="cs-C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35515747516218"/>
          <c:y val="2.0542557500049987E-2"/>
          <c:w val="0.44123847515639397"/>
          <c:h val="0.8651549797830892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'DO1'!$W$43</c:f>
              <c:strCache>
                <c:ptCount val="1"/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'DO1'!$S$45:$S$61</c:f>
              <c:strCache>
                <c:ptCount val="17"/>
                <c:pt idx="0">
                  <c:v>Partnerovi / partnerce</c:v>
                </c:pt>
                <c:pt idx="1">
                  <c:v>Mámě</c:v>
                </c:pt>
                <c:pt idx="2">
                  <c:v>Dětem</c:v>
                </c:pt>
                <c:pt idx="3">
                  <c:v>Tátovi</c:v>
                </c:pt>
                <c:pt idx="4">
                  <c:v>Sourozencům</c:v>
                </c:pt>
                <c:pt idx="5">
                  <c:v>Babičce / dědečkovi</c:v>
                </c:pt>
                <c:pt idx="6">
                  <c:v>Tchýni</c:v>
                </c:pt>
                <c:pt idx="7">
                  <c:v>Kamarádům, se kterými jsem běžně v kontaktu</c:v>
                </c:pt>
                <c:pt idx="8">
                  <c:v>Tchánovi</c:v>
                </c:pt>
                <c:pt idx="9">
                  <c:v>Švagrové / švagrovi</c:v>
                </c:pt>
                <c:pt idx="10">
                  <c:v>Kolegům v práci</c:v>
                </c:pt>
                <c:pt idx="11">
                  <c:v>Snaše / Zeťovi</c:v>
                </c:pt>
                <c:pt idx="12">
                  <c:v>Tetě / strýcovi</c:v>
                </c:pt>
                <c:pt idx="13">
                  <c:v>Sestřenici / bratrancovi</c:v>
                </c:pt>
                <c:pt idx="14">
                  <c:v>Kamarádům z dětství nebo mládí, i když nejsme často v kontaktu</c:v>
                </c:pt>
                <c:pt idx="15">
                  <c:v>Otčímovi</c:v>
                </c:pt>
                <c:pt idx="16">
                  <c:v>Maceše</c:v>
                </c:pt>
              </c:strCache>
            </c:strRef>
          </c:cat>
          <c:val>
            <c:numRef>
              <c:f>'DO1'!$W$45:$W$61</c:f>
              <c:numCache>
                <c:formatCode>0</c:formatCode>
                <c:ptCount val="17"/>
                <c:pt idx="0">
                  <c:v>78.894472361809036</c:v>
                </c:pt>
                <c:pt idx="1">
                  <c:v>75.376884422110564</c:v>
                </c:pt>
                <c:pt idx="2">
                  <c:v>64.321608040200999</c:v>
                </c:pt>
                <c:pt idx="3">
                  <c:v>56.78391959798995</c:v>
                </c:pt>
                <c:pt idx="4">
                  <c:v>53.266331658291456</c:v>
                </c:pt>
                <c:pt idx="5">
                  <c:v>36.180904522613069</c:v>
                </c:pt>
                <c:pt idx="6">
                  <c:v>34.170854271356781</c:v>
                </c:pt>
                <c:pt idx="7">
                  <c:v>20.603015075376884</c:v>
                </c:pt>
                <c:pt idx="8">
                  <c:v>28.643216080402013</c:v>
                </c:pt>
                <c:pt idx="9">
                  <c:v>21.608040201005025</c:v>
                </c:pt>
                <c:pt idx="10">
                  <c:v>10.552763819095476</c:v>
                </c:pt>
                <c:pt idx="11">
                  <c:v>18.592964824120603</c:v>
                </c:pt>
                <c:pt idx="12">
                  <c:v>18.090452261306535</c:v>
                </c:pt>
                <c:pt idx="13">
                  <c:v>14.07035175879397</c:v>
                </c:pt>
                <c:pt idx="14">
                  <c:v>5.5276381909547743</c:v>
                </c:pt>
                <c:pt idx="15">
                  <c:v>8.0402010050251249</c:v>
                </c:pt>
                <c:pt idx="16">
                  <c:v>9.0452261306532673</c:v>
                </c:pt>
              </c:numCache>
            </c:numRef>
          </c:val>
        </c:ser>
        <c:ser>
          <c:idx val="3"/>
          <c:order val="1"/>
          <c:tx>
            <c:strRef>
              <c:f>'DO1'!$X$43</c:f>
              <c:strCache>
                <c:ptCount val="1"/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'DO1'!$S$45:$S$61</c:f>
              <c:strCache>
                <c:ptCount val="17"/>
                <c:pt idx="0">
                  <c:v>Partnerovi / partnerce</c:v>
                </c:pt>
                <c:pt idx="1">
                  <c:v>Mámě</c:v>
                </c:pt>
                <c:pt idx="2">
                  <c:v>Dětem</c:v>
                </c:pt>
                <c:pt idx="3">
                  <c:v>Tátovi</c:v>
                </c:pt>
                <c:pt idx="4">
                  <c:v>Sourozencům</c:v>
                </c:pt>
                <c:pt idx="5">
                  <c:v>Babičce / dědečkovi</c:v>
                </c:pt>
                <c:pt idx="6">
                  <c:v>Tchýni</c:v>
                </c:pt>
                <c:pt idx="7">
                  <c:v>Kamarádům, se kterými jsem běžně v kontaktu</c:v>
                </c:pt>
                <c:pt idx="8">
                  <c:v>Tchánovi</c:v>
                </c:pt>
                <c:pt idx="9">
                  <c:v>Švagrové / švagrovi</c:v>
                </c:pt>
                <c:pt idx="10">
                  <c:v>Kolegům v práci</c:v>
                </c:pt>
                <c:pt idx="11">
                  <c:v>Snaše / Zeťovi</c:v>
                </c:pt>
                <c:pt idx="12">
                  <c:v>Tetě / strýcovi</c:v>
                </c:pt>
                <c:pt idx="13">
                  <c:v>Sestřenici / bratrancovi</c:v>
                </c:pt>
                <c:pt idx="14">
                  <c:v>Kamarádům z dětství nebo mládí, i když nejsme často v kontaktu</c:v>
                </c:pt>
                <c:pt idx="15">
                  <c:v>Otčímovi</c:v>
                </c:pt>
                <c:pt idx="16">
                  <c:v>Maceše</c:v>
                </c:pt>
              </c:strCache>
            </c:strRef>
          </c:cat>
          <c:val>
            <c:numRef>
              <c:f>'DO1'!$X$45:$X$61</c:f>
              <c:numCache>
                <c:formatCode>0</c:formatCode>
                <c:ptCount val="17"/>
                <c:pt idx="0">
                  <c:v>3.5175879396984926</c:v>
                </c:pt>
                <c:pt idx="1">
                  <c:v>9.0452261306532673</c:v>
                </c:pt>
                <c:pt idx="2">
                  <c:v>4.0201005025125625</c:v>
                </c:pt>
                <c:pt idx="3">
                  <c:v>18.090452261306535</c:v>
                </c:pt>
                <c:pt idx="4">
                  <c:v>33.165829145728644</c:v>
                </c:pt>
                <c:pt idx="5">
                  <c:v>17.587939698492463</c:v>
                </c:pt>
                <c:pt idx="6">
                  <c:v>21.105527638190953</c:v>
                </c:pt>
                <c:pt idx="7">
                  <c:v>71.859296482412063</c:v>
                </c:pt>
                <c:pt idx="8">
                  <c:v>16.582914572864322</c:v>
                </c:pt>
                <c:pt idx="9">
                  <c:v>47.738693467336688</c:v>
                </c:pt>
                <c:pt idx="10">
                  <c:v>75.376884422110564</c:v>
                </c:pt>
                <c:pt idx="11">
                  <c:v>22.110552763819097</c:v>
                </c:pt>
                <c:pt idx="12">
                  <c:v>65.326633165829151</c:v>
                </c:pt>
                <c:pt idx="13">
                  <c:v>70.854271356783912</c:v>
                </c:pt>
                <c:pt idx="14">
                  <c:v>82.914572864321613</c:v>
                </c:pt>
                <c:pt idx="15">
                  <c:v>14.572864321608039</c:v>
                </c:pt>
                <c:pt idx="16">
                  <c:v>16.08040201005025</c:v>
                </c:pt>
              </c:numCache>
            </c:numRef>
          </c:val>
        </c:ser>
        <c:ser>
          <c:idx val="0"/>
          <c:order val="2"/>
          <c:tx>
            <c:strRef>
              <c:f>'DO1'!$Y$43</c:f>
              <c:strCache>
                <c:ptCount val="1"/>
              </c:strCache>
            </c:strRef>
          </c:tx>
          <c:spPr>
            <a:solidFill>
              <a:srgbClr val="FBD753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'DO1'!$S$45:$S$61</c:f>
              <c:strCache>
                <c:ptCount val="17"/>
                <c:pt idx="0">
                  <c:v>Partnerovi / partnerce</c:v>
                </c:pt>
                <c:pt idx="1">
                  <c:v>Mámě</c:v>
                </c:pt>
                <c:pt idx="2">
                  <c:v>Dětem</c:v>
                </c:pt>
                <c:pt idx="3">
                  <c:v>Tátovi</c:v>
                </c:pt>
                <c:pt idx="4">
                  <c:v>Sourozencům</c:v>
                </c:pt>
                <c:pt idx="5">
                  <c:v>Babičce / dědečkovi</c:v>
                </c:pt>
                <c:pt idx="6">
                  <c:v>Tchýni</c:v>
                </c:pt>
                <c:pt idx="7">
                  <c:v>Kamarádům, se kterými jsem běžně v kontaktu</c:v>
                </c:pt>
                <c:pt idx="8">
                  <c:v>Tchánovi</c:v>
                </c:pt>
                <c:pt idx="9">
                  <c:v>Švagrové / švagrovi</c:v>
                </c:pt>
                <c:pt idx="10">
                  <c:v>Kolegům v práci</c:v>
                </c:pt>
                <c:pt idx="11">
                  <c:v>Snaše / Zeťovi</c:v>
                </c:pt>
                <c:pt idx="12">
                  <c:v>Tetě / strýcovi</c:v>
                </c:pt>
                <c:pt idx="13">
                  <c:v>Sestřenici / bratrancovi</c:v>
                </c:pt>
                <c:pt idx="14">
                  <c:v>Kamarádům z dětství nebo mládí, i když nejsme často v kontaktu</c:v>
                </c:pt>
                <c:pt idx="15">
                  <c:v>Otčímovi</c:v>
                </c:pt>
                <c:pt idx="16">
                  <c:v>Maceše</c:v>
                </c:pt>
              </c:strCache>
            </c:strRef>
          </c:cat>
          <c:val>
            <c:numRef>
              <c:f>'DO1'!$Y$45:$Y$61</c:f>
              <c:numCache>
                <c:formatCode>0</c:formatCode>
                <c:ptCount val="17"/>
                <c:pt idx="0">
                  <c:v>17.587939698492463</c:v>
                </c:pt>
                <c:pt idx="1">
                  <c:v>15.577889447236181</c:v>
                </c:pt>
                <c:pt idx="2">
                  <c:v>31.658291457286431</c:v>
                </c:pt>
                <c:pt idx="3">
                  <c:v>25.125628140703515</c:v>
                </c:pt>
                <c:pt idx="4">
                  <c:v>13.5678391959799</c:v>
                </c:pt>
                <c:pt idx="5">
                  <c:v>46.231155778894475</c:v>
                </c:pt>
                <c:pt idx="6">
                  <c:v>44.723618090452263</c:v>
                </c:pt>
                <c:pt idx="7">
                  <c:v>7.5376884422110546</c:v>
                </c:pt>
                <c:pt idx="8">
                  <c:v>54.773869346733676</c:v>
                </c:pt>
                <c:pt idx="9">
                  <c:v>30.653266331658291</c:v>
                </c:pt>
                <c:pt idx="10">
                  <c:v>14.07035175879397</c:v>
                </c:pt>
                <c:pt idx="11">
                  <c:v>59.2964824120603</c:v>
                </c:pt>
                <c:pt idx="12">
                  <c:v>16.582914572864322</c:v>
                </c:pt>
                <c:pt idx="13">
                  <c:v>15.075376884422109</c:v>
                </c:pt>
                <c:pt idx="14">
                  <c:v>11.557788944723619</c:v>
                </c:pt>
                <c:pt idx="15">
                  <c:v>77.386934673366838</c:v>
                </c:pt>
                <c:pt idx="16">
                  <c:v>74.874371859296488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5340928"/>
        <c:axId val="335340536"/>
      </c:barChart>
      <c:catAx>
        <c:axId val="33534092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5340536"/>
        <c:crosses val="autoZero"/>
        <c:auto val="1"/>
        <c:lblAlgn val="ctr"/>
        <c:lblOffset val="100"/>
        <c:noMultiLvlLbl val="0"/>
      </c:catAx>
      <c:valAx>
        <c:axId val="33534053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3534092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Helvetica"/>
          <a:cs typeface="Helvetica Neue"/>
        </a:defRPr>
      </a:pPr>
      <a:endParaRPr lang="cs-C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35515747516218"/>
          <c:y val="2.0542557500049987E-2"/>
          <c:w val="0.44123847515639397"/>
          <c:h val="0.8651549797830892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'DO1'!$AF$43</c:f>
              <c:strCache>
                <c:ptCount val="1"/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'DO1'!$S$45:$S$61</c:f>
              <c:strCache>
                <c:ptCount val="17"/>
                <c:pt idx="0">
                  <c:v>Partnerovi / partnerce</c:v>
                </c:pt>
                <c:pt idx="1">
                  <c:v>Mámě</c:v>
                </c:pt>
                <c:pt idx="2">
                  <c:v>Dětem</c:v>
                </c:pt>
                <c:pt idx="3">
                  <c:v>Tátovi</c:v>
                </c:pt>
                <c:pt idx="4">
                  <c:v>Sourozencům</c:v>
                </c:pt>
                <c:pt idx="5">
                  <c:v>Babičce / dědečkovi</c:v>
                </c:pt>
                <c:pt idx="6">
                  <c:v>Tchýni</c:v>
                </c:pt>
                <c:pt idx="7">
                  <c:v>Kamarádům, se kterými jsem běžně v kontaktu</c:v>
                </c:pt>
                <c:pt idx="8">
                  <c:v>Tchánovi</c:v>
                </c:pt>
                <c:pt idx="9">
                  <c:v>Švagrové / švagrovi</c:v>
                </c:pt>
                <c:pt idx="10">
                  <c:v>Kolegům v práci</c:v>
                </c:pt>
                <c:pt idx="11">
                  <c:v>Snaše / Zeťovi</c:v>
                </c:pt>
                <c:pt idx="12">
                  <c:v>Tetě / strýcovi</c:v>
                </c:pt>
                <c:pt idx="13">
                  <c:v>Sestřenici / bratrancovi</c:v>
                </c:pt>
                <c:pt idx="14">
                  <c:v>Kamarádům z dětství nebo mládí, i když nejsme často v kontaktu</c:v>
                </c:pt>
                <c:pt idx="15">
                  <c:v>Otčímovi</c:v>
                </c:pt>
                <c:pt idx="16">
                  <c:v>Maceše</c:v>
                </c:pt>
              </c:strCache>
            </c:strRef>
          </c:cat>
          <c:val>
            <c:numRef>
              <c:f>'DO1'!$AF$45:$AF$61</c:f>
              <c:numCache>
                <c:formatCode>0</c:formatCode>
                <c:ptCount val="17"/>
                <c:pt idx="0">
                  <c:v>82.096069868995642</c:v>
                </c:pt>
                <c:pt idx="1">
                  <c:v>74.235807860262</c:v>
                </c:pt>
                <c:pt idx="2">
                  <c:v>82.096069868995642</c:v>
                </c:pt>
                <c:pt idx="3">
                  <c:v>50.21834061135371</c:v>
                </c:pt>
                <c:pt idx="4">
                  <c:v>47.161572052401745</c:v>
                </c:pt>
                <c:pt idx="5">
                  <c:v>23.580786026200872</c:v>
                </c:pt>
                <c:pt idx="6">
                  <c:v>40.174672489082965</c:v>
                </c:pt>
                <c:pt idx="7">
                  <c:v>27.510917030567683</c:v>
                </c:pt>
                <c:pt idx="8">
                  <c:v>31.004366812227076</c:v>
                </c:pt>
                <c:pt idx="9">
                  <c:v>25.76419213973799</c:v>
                </c:pt>
                <c:pt idx="10">
                  <c:v>19.650655021834059</c:v>
                </c:pt>
                <c:pt idx="11">
                  <c:v>20.52401746724891</c:v>
                </c:pt>
                <c:pt idx="12">
                  <c:v>10.91703056768559</c:v>
                </c:pt>
                <c:pt idx="13">
                  <c:v>10.043668122270741</c:v>
                </c:pt>
                <c:pt idx="14">
                  <c:v>4.8034934497816595</c:v>
                </c:pt>
                <c:pt idx="15">
                  <c:v>5.2401746724890828</c:v>
                </c:pt>
                <c:pt idx="16">
                  <c:v>6.5502183406113534</c:v>
                </c:pt>
              </c:numCache>
            </c:numRef>
          </c:val>
        </c:ser>
        <c:ser>
          <c:idx val="3"/>
          <c:order val="1"/>
          <c:tx>
            <c:strRef>
              <c:f>'DO1'!$AG$43</c:f>
              <c:strCache>
                <c:ptCount val="1"/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'DO1'!$S$45:$S$61</c:f>
              <c:strCache>
                <c:ptCount val="17"/>
                <c:pt idx="0">
                  <c:v>Partnerovi / partnerce</c:v>
                </c:pt>
                <c:pt idx="1">
                  <c:v>Mámě</c:v>
                </c:pt>
                <c:pt idx="2">
                  <c:v>Dětem</c:v>
                </c:pt>
                <c:pt idx="3">
                  <c:v>Tátovi</c:v>
                </c:pt>
                <c:pt idx="4">
                  <c:v>Sourozencům</c:v>
                </c:pt>
                <c:pt idx="5">
                  <c:v>Babičce / dědečkovi</c:v>
                </c:pt>
                <c:pt idx="6">
                  <c:v>Tchýni</c:v>
                </c:pt>
                <c:pt idx="7">
                  <c:v>Kamarádům, se kterými jsem běžně v kontaktu</c:v>
                </c:pt>
                <c:pt idx="8">
                  <c:v>Tchánovi</c:v>
                </c:pt>
                <c:pt idx="9">
                  <c:v>Švagrové / švagrovi</c:v>
                </c:pt>
                <c:pt idx="10">
                  <c:v>Kolegům v práci</c:v>
                </c:pt>
                <c:pt idx="11">
                  <c:v>Snaše / Zeťovi</c:v>
                </c:pt>
                <c:pt idx="12">
                  <c:v>Tetě / strýcovi</c:v>
                </c:pt>
                <c:pt idx="13">
                  <c:v>Sestřenici / bratrancovi</c:v>
                </c:pt>
                <c:pt idx="14">
                  <c:v>Kamarádům z dětství nebo mládí, i když nejsme často v kontaktu</c:v>
                </c:pt>
                <c:pt idx="15">
                  <c:v>Otčímovi</c:v>
                </c:pt>
                <c:pt idx="16">
                  <c:v>Maceše</c:v>
                </c:pt>
              </c:strCache>
            </c:strRef>
          </c:cat>
          <c:val>
            <c:numRef>
              <c:f>'DO1'!$AG$45:$AG$61</c:f>
              <c:numCache>
                <c:formatCode>0</c:formatCode>
                <c:ptCount val="17"/>
                <c:pt idx="0">
                  <c:v>2.6200873362445414</c:v>
                </c:pt>
                <c:pt idx="1">
                  <c:v>7.860262008733625</c:v>
                </c:pt>
                <c:pt idx="2">
                  <c:v>2.1834061135371177</c:v>
                </c:pt>
                <c:pt idx="3">
                  <c:v>13.537117903930133</c:v>
                </c:pt>
                <c:pt idx="4">
                  <c:v>38.427947598253276</c:v>
                </c:pt>
                <c:pt idx="5">
                  <c:v>12.22707423580786</c:v>
                </c:pt>
                <c:pt idx="6">
                  <c:v>17.467248908296941</c:v>
                </c:pt>
                <c:pt idx="7">
                  <c:v>64.192139737991269</c:v>
                </c:pt>
                <c:pt idx="8">
                  <c:v>12.22707423580786</c:v>
                </c:pt>
                <c:pt idx="9">
                  <c:v>46.724890829694324</c:v>
                </c:pt>
                <c:pt idx="10">
                  <c:v>65.938864628820966</c:v>
                </c:pt>
                <c:pt idx="11">
                  <c:v>16.593886462882097</c:v>
                </c:pt>
                <c:pt idx="12">
                  <c:v>64.192139737991269</c:v>
                </c:pt>
                <c:pt idx="13">
                  <c:v>69.432314410480345</c:v>
                </c:pt>
                <c:pt idx="14">
                  <c:v>80.786026200873366</c:v>
                </c:pt>
                <c:pt idx="15">
                  <c:v>10.480349344978166</c:v>
                </c:pt>
                <c:pt idx="16">
                  <c:v>11.790393013100436</c:v>
                </c:pt>
              </c:numCache>
            </c:numRef>
          </c:val>
        </c:ser>
        <c:ser>
          <c:idx val="0"/>
          <c:order val="2"/>
          <c:tx>
            <c:strRef>
              <c:f>'DO1'!$AH$43</c:f>
              <c:strCache>
                <c:ptCount val="1"/>
              </c:strCache>
            </c:strRef>
          </c:tx>
          <c:spPr>
            <a:solidFill>
              <a:srgbClr val="FBD753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'DO1'!$S$45:$S$61</c:f>
              <c:strCache>
                <c:ptCount val="17"/>
                <c:pt idx="0">
                  <c:v>Partnerovi / partnerce</c:v>
                </c:pt>
                <c:pt idx="1">
                  <c:v>Mámě</c:v>
                </c:pt>
                <c:pt idx="2">
                  <c:v>Dětem</c:v>
                </c:pt>
                <c:pt idx="3">
                  <c:v>Tátovi</c:v>
                </c:pt>
                <c:pt idx="4">
                  <c:v>Sourozencům</c:v>
                </c:pt>
                <c:pt idx="5">
                  <c:v>Babičce / dědečkovi</c:v>
                </c:pt>
                <c:pt idx="6">
                  <c:v>Tchýni</c:v>
                </c:pt>
                <c:pt idx="7">
                  <c:v>Kamarádům, se kterými jsem běžně v kontaktu</c:v>
                </c:pt>
                <c:pt idx="8">
                  <c:v>Tchánovi</c:v>
                </c:pt>
                <c:pt idx="9">
                  <c:v>Švagrové / švagrovi</c:v>
                </c:pt>
                <c:pt idx="10">
                  <c:v>Kolegům v práci</c:v>
                </c:pt>
                <c:pt idx="11">
                  <c:v>Snaše / Zeťovi</c:v>
                </c:pt>
                <c:pt idx="12">
                  <c:v>Tetě / strýcovi</c:v>
                </c:pt>
                <c:pt idx="13">
                  <c:v>Sestřenici / bratrancovi</c:v>
                </c:pt>
                <c:pt idx="14">
                  <c:v>Kamarádům z dětství nebo mládí, i když nejsme často v kontaktu</c:v>
                </c:pt>
                <c:pt idx="15">
                  <c:v>Otčímovi</c:v>
                </c:pt>
                <c:pt idx="16">
                  <c:v>Maceše</c:v>
                </c:pt>
              </c:strCache>
            </c:strRef>
          </c:cat>
          <c:val>
            <c:numRef>
              <c:f>'DO1'!$AH$45:$AH$61</c:f>
              <c:numCache>
                <c:formatCode>0</c:formatCode>
                <c:ptCount val="17"/>
                <c:pt idx="0">
                  <c:v>15.283842794759824</c:v>
                </c:pt>
                <c:pt idx="1">
                  <c:v>17.903930131004365</c:v>
                </c:pt>
                <c:pt idx="2">
                  <c:v>15.72052401746725</c:v>
                </c:pt>
                <c:pt idx="3">
                  <c:v>36.244541484716159</c:v>
                </c:pt>
                <c:pt idx="4">
                  <c:v>14.410480349344979</c:v>
                </c:pt>
                <c:pt idx="5">
                  <c:v>64.192139737991269</c:v>
                </c:pt>
                <c:pt idx="6">
                  <c:v>42.358078602620083</c:v>
                </c:pt>
                <c:pt idx="7">
                  <c:v>8.2969432314410483</c:v>
                </c:pt>
                <c:pt idx="8">
                  <c:v>56.768558951965062</c:v>
                </c:pt>
                <c:pt idx="9">
                  <c:v>27.510917030567683</c:v>
                </c:pt>
                <c:pt idx="10">
                  <c:v>14.410480349344979</c:v>
                </c:pt>
                <c:pt idx="11">
                  <c:v>62.882096069869</c:v>
                </c:pt>
                <c:pt idx="12">
                  <c:v>24.890829694323145</c:v>
                </c:pt>
                <c:pt idx="13">
                  <c:v>20.52401746724891</c:v>
                </c:pt>
                <c:pt idx="14">
                  <c:v>14.410480349344979</c:v>
                </c:pt>
                <c:pt idx="15">
                  <c:v>84.279475982532745</c:v>
                </c:pt>
                <c:pt idx="16">
                  <c:v>81.659388646288207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5339752"/>
        <c:axId val="335341320"/>
      </c:barChart>
      <c:catAx>
        <c:axId val="3353397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5341320"/>
        <c:crosses val="autoZero"/>
        <c:auto val="1"/>
        <c:lblAlgn val="ctr"/>
        <c:lblOffset val="100"/>
        <c:noMultiLvlLbl val="0"/>
      </c:catAx>
      <c:valAx>
        <c:axId val="33534132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353397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Helvetica"/>
          <a:cs typeface="Helvetica Neue"/>
        </a:defRPr>
      </a:pPr>
      <a:endParaRPr lang="cs-C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42045902493067"/>
          <c:y val="6.8532973599500335E-2"/>
          <c:w val="0.66280521396772429"/>
          <c:h val="0.888787857631882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'DO2'!$B$39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002F5E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aseline="0">
                      <a:ln>
                        <a:noFill/>
                      </a:ln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'DO2'!$C$38:$T$38</c:f>
              <c:strCache>
                <c:ptCount val="18"/>
                <c:pt idx="0">
                  <c:v>Tchýni</c:v>
                </c:pt>
                <c:pt idx="1">
                  <c:v>Tchánovi</c:v>
                </c:pt>
                <c:pt idx="2">
                  <c:v>Kolegům v práci</c:v>
                </c:pt>
                <c:pt idx="3">
                  <c:v>Maceše</c:v>
                </c:pt>
                <c:pt idx="4">
                  <c:v>Švagrové / švagrovi</c:v>
                </c:pt>
                <c:pt idx="5">
                  <c:v>Otčímovi</c:v>
                </c:pt>
                <c:pt idx="6">
                  <c:v>Kamarádům z dětství nebo mládí, i když nejsme často v kontaktu</c:v>
                </c:pt>
                <c:pt idx="7">
                  <c:v>Snaše / Zeťovi</c:v>
                </c:pt>
                <c:pt idx="8">
                  <c:v>Babičce / dědečkovi</c:v>
                </c:pt>
                <c:pt idx="9">
                  <c:v>Sestřenici / bratrancovi</c:v>
                </c:pt>
                <c:pt idx="10">
                  <c:v>Sourozencům</c:v>
                </c:pt>
                <c:pt idx="11">
                  <c:v>Partnerovi / partnerce</c:v>
                </c:pt>
                <c:pt idx="12">
                  <c:v>Kamarádům, se kterými jsem běžně v kontaktu</c:v>
                </c:pt>
                <c:pt idx="13">
                  <c:v>Tetě / strýcovi</c:v>
                </c:pt>
                <c:pt idx="14">
                  <c:v>Dětem</c:v>
                </c:pt>
                <c:pt idx="15">
                  <c:v>Tátovi</c:v>
                </c:pt>
                <c:pt idx="16">
                  <c:v>Mámě</c:v>
                </c:pt>
                <c:pt idx="17">
                  <c:v>Všem dávám dárek s radostí</c:v>
                </c:pt>
              </c:strCache>
            </c:strRef>
          </c:cat>
          <c:val>
            <c:numRef>
              <c:f>'DO2'!$C$39:$T$39</c:f>
              <c:numCache>
                <c:formatCode>0%</c:formatCode>
                <c:ptCount val="18"/>
                <c:pt idx="0">
                  <c:v>0.33750000000000002</c:v>
                </c:pt>
                <c:pt idx="1">
                  <c:v>0.3007518796992481</c:v>
                </c:pt>
                <c:pt idx="2">
                  <c:v>0.29870129870129869</c:v>
                </c:pt>
                <c:pt idx="3">
                  <c:v>0.25806451612903225</c:v>
                </c:pt>
                <c:pt idx="4">
                  <c:v>0.23364485981308414</c:v>
                </c:pt>
                <c:pt idx="5">
                  <c:v>0.15625</c:v>
                </c:pt>
                <c:pt idx="6">
                  <c:v>0.14705882352941177</c:v>
                </c:pt>
                <c:pt idx="7">
                  <c:v>0.14285714285714285</c:v>
                </c:pt>
                <c:pt idx="8">
                  <c:v>0.10975609756097562</c:v>
                </c:pt>
                <c:pt idx="9">
                  <c:v>9.8039215686274522E-2</c:v>
                </c:pt>
                <c:pt idx="10">
                  <c:v>8.3333333333333315E-2</c:v>
                </c:pt>
                <c:pt idx="11">
                  <c:v>7.598784194528875E-2</c:v>
                </c:pt>
                <c:pt idx="12">
                  <c:v>7.4829931972789115E-2</c:v>
                </c:pt>
                <c:pt idx="13">
                  <c:v>7.4626865671641784E-2</c:v>
                </c:pt>
                <c:pt idx="14">
                  <c:v>6.4150943396226415E-2</c:v>
                </c:pt>
                <c:pt idx="15">
                  <c:v>6.1224489795918366E-2</c:v>
                </c:pt>
                <c:pt idx="16">
                  <c:v>5.2631578947368418E-2</c:v>
                </c:pt>
                <c:pt idx="17">
                  <c:v>0.59343434343434343</c:v>
                </c:pt>
              </c:numCache>
            </c:numRef>
          </c:val>
        </c:ser>
        <c:ser>
          <c:idx val="1"/>
          <c:order val="1"/>
          <c:tx>
            <c:strRef>
              <c:f>'DO2'!$B$40</c:f>
              <c:strCache>
                <c:ptCount val="1"/>
                <c:pt idx="0">
                  <c:v>70%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'DO2'!$C$38:$T$38</c:f>
              <c:strCache>
                <c:ptCount val="18"/>
                <c:pt idx="0">
                  <c:v>Tchýni</c:v>
                </c:pt>
                <c:pt idx="1">
                  <c:v>Tchánovi</c:v>
                </c:pt>
                <c:pt idx="2">
                  <c:v>Kolegům v práci</c:v>
                </c:pt>
                <c:pt idx="3">
                  <c:v>Maceše</c:v>
                </c:pt>
                <c:pt idx="4">
                  <c:v>Švagrové / švagrovi</c:v>
                </c:pt>
                <c:pt idx="5">
                  <c:v>Otčímovi</c:v>
                </c:pt>
                <c:pt idx="6">
                  <c:v>Kamarádům z dětství nebo mládí, i když nejsme často v kontaktu</c:v>
                </c:pt>
                <c:pt idx="7">
                  <c:v>Snaše / Zeťovi</c:v>
                </c:pt>
                <c:pt idx="8">
                  <c:v>Babičce / dědečkovi</c:v>
                </c:pt>
                <c:pt idx="9">
                  <c:v>Sestřenici / bratrancovi</c:v>
                </c:pt>
                <c:pt idx="10">
                  <c:v>Sourozencům</c:v>
                </c:pt>
                <c:pt idx="11">
                  <c:v>Partnerovi / partnerce</c:v>
                </c:pt>
                <c:pt idx="12">
                  <c:v>Kamarádům, se kterými jsem běžně v kontaktu</c:v>
                </c:pt>
                <c:pt idx="13">
                  <c:v>Tetě / strýcovi</c:v>
                </c:pt>
                <c:pt idx="14">
                  <c:v>Dětem</c:v>
                </c:pt>
                <c:pt idx="15">
                  <c:v>Tátovi</c:v>
                </c:pt>
                <c:pt idx="16">
                  <c:v>Mámě</c:v>
                </c:pt>
                <c:pt idx="17">
                  <c:v>Všem dávám dárek s radostí</c:v>
                </c:pt>
              </c:strCache>
            </c:strRef>
          </c:cat>
          <c:val>
            <c:numRef>
              <c:f>'DO2'!$C$40:$T$40</c:f>
              <c:numCache>
                <c:formatCode>0%</c:formatCode>
                <c:ptCount val="18"/>
                <c:pt idx="0">
                  <c:v>0.36249999999999993</c:v>
                </c:pt>
                <c:pt idx="1">
                  <c:v>0.39924812030075185</c:v>
                </c:pt>
                <c:pt idx="2">
                  <c:v>0.40129870129870127</c:v>
                </c:pt>
                <c:pt idx="3">
                  <c:v>0.4419354838709677</c:v>
                </c:pt>
                <c:pt idx="4">
                  <c:v>0.46635514018691582</c:v>
                </c:pt>
                <c:pt idx="5">
                  <c:v>0.54374999999999996</c:v>
                </c:pt>
                <c:pt idx="6">
                  <c:v>0.55294117647058816</c:v>
                </c:pt>
                <c:pt idx="7">
                  <c:v>0.55714285714285716</c:v>
                </c:pt>
                <c:pt idx="8">
                  <c:v>0.59024390243902436</c:v>
                </c:pt>
                <c:pt idx="9">
                  <c:v>0.60196078431372546</c:v>
                </c:pt>
                <c:pt idx="10">
                  <c:v>0.6166666666666667</c:v>
                </c:pt>
                <c:pt idx="11">
                  <c:v>0.62401215805471122</c:v>
                </c:pt>
                <c:pt idx="12">
                  <c:v>0.62517006802721087</c:v>
                </c:pt>
                <c:pt idx="13">
                  <c:v>0.62537313432835817</c:v>
                </c:pt>
                <c:pt idx="14">
                  <c:v>0.63584905660377355</c:v>
                </c:pt>
                <c:pt idx="15">
                  <c:v>0.63877551020408163</c:v>
                </c:pt>
                <c:pt idx="16">
                  <c:v>0.64736842105263159</c:v>
                </c:pt>
                <c:pt idx="17">
                  <c:v>0.10656565656565653</c:v>
                </c:pt>
              </c:numCache>
            </c:numRef>
          </c:val>
        </c:ser>
        <c:ser>
          <c:idx val="2"/>
          <c:order val="2"/>
          <c:tx>
            <c:strRef>
              <c:f>'DO2'!$B$41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7391AD"/>
            </a:solidFill>
            <a:ln w="25400">
              <a:noFill/>
            </a:ln>
          </c:spPr>
          <c:invertIfNegative val="0"/>
          <c:dLbls>
            <c:dLbl>
              <c:idx val="25"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'DO2'!$C$38:$T$38</c:f>
              <c:strCache>
                <c:ptCount val="18"/>
                <c:pt idx="0">
                  <c:v>Tchýni</c:v>
                </c:pt>
                <c:pt idx="1">
                  <c:v>Tchánovi</c:v>
                </c:pt>
                <c:pt idx="2">
                  <c:v>Kolegům v práci</c:v>
                </c:pt>
                <c:pt idx="3">
                  <c:v>Maceše</c:v>
                </c:pt>
                <c:pt idx="4">
                  <c:v>Švagrové / švagrovi</c:v>
                </c:pt>
                <c:pt idx="5">
                  <c:v>Otčímovi</c:v>
                </c:pt>
                <c:pt idx="6">
                  <c:v>Kamarádům z dětství nebo mládí, i když nejsme často v kontaktu</c:v>
                </c:pt>
                <c:pt idx="7">
                  <c:v>Snaše / Zeťovi</c:v>
                </c:pt>
                <c:pt idx="8">
                  <c:v>Babičce / dědečkovi</c:v>
                </c:pt>
                <c:pt idx="9">
                  <c:v>Sestřenici / bratrancovi</c:v>
                </c:pt>
                <c:pt idx="10">
                  <c:v>Sourozencům</c:v>
                </c:pt>
                <c:pt idx="11">
                  <c:v>Partnerovi / partnerce</c:v>
                </c:pt>
                <c:pt idx="12">
                  <c:v>Kamarádům, se kterými jsem běžně v kontaktu</c:v>
                </c:pt>
                <c:pt idx="13">
                  <c:v>Tetě / strýcovi</c:v>
                </c:pt>
                <c:pt idx="14">
                  <c:v>Dětem</c:v>
                </c:pt>
                <c:pt idx="15">
                  <c:v>Tátovi</c:v>
                </c:pt>
                <c:pt idx="16">
                  <c:v>Mámě</c:v>
                </c:pt>
                <c:pt idx="17">
                  <c:v>Všem dávám dárek s radostí</c:v>
                </c:pt>
              </c:strCache>
            </c:strRef>
          </c:cat>
          <c:val>
            <c:numRef>
              <c:f>'DO2'!$C$41:$T$41</c:f>
              <c:numCache>
                <c:formatCode>0%</c:formatCode>
                <c:ptCount val="18"/>
                <c:pt idx="0">
                  <c:v>0.27941176470588236</c:v>
                </c:pt>
                <c:pt idx="1">
                  <c:v>0.26315789473684209</c:v>
                </c:pt>
                <c:pt idx="2">
                  <c:v>0.33333333333333326</c:v>
                </c:pt>
                <c:pt idx="3">
                  <c:v>0.27777777777777779</c:v>
                </c:pt>
                <c:pt idx="4">
                  <c:v>0.18604651162790697</c:v>
                </c:pt>
                <c:pt idx="5">
                  <c:v>0.25</c:v>
                </c:pt>
                <c:pt idx="6">
                  <c:v>9.0909090909090912E-2</c:v>
                </c:pt>
                <c:pt idx="7">
                  <c:v>8.1081081081081086E-2</c:v>
                </c:pt>
                <c:pt idx="8">
                  <c:v>0.1388888888888889</c:v>
                </c:pt>
                <c:pt idx="9">
                  <c:v>0.17857142857142858</c:v>
                </c:pt>
                <c:pt idx="10">
                  <c:v>9.4339622641509441E-2</c:v>
                </c:pt>
                <c:pt idx="11">
                  <c:v>0.11464968152866244</c:v>
                </c:pt>
                <c:pt idx="12">
                  <c:v>2.4390243902439025E-2</c:v>
                </c:pt>
                <c:pt idx="13">
                  <c:v>0.1111111111111111</c:v>
                </c:pt>
                <c:pt idx="14">
                  <c:v>0.1015625</c:v>
                </c:pt>
                <c:pt idx="15">
                  <c:v>7.0796460176991149E-2</c:v>
                </c:pt>
                <c:pt idx="16">
                  <c:v>0.08</c:v>
                </c:pt>
                <c:pt idx="17">
                  <c:v>0.61979166666666663</c:v>
                </c:pt>
              </c:numCache>
            </c:numRef>
          </c:val>
        </c:ser>
        <c:ser>
          <c:idx val="3"/>
          <c:order val="3"/>
          <c:tx>
            <c:strRef>
              <c:f>'DO2'!$B$42</c:f>
              <c:strCache>
                <c:ptCount val="1"/>
                <c:pt idx="0">
                  <c:v>140%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'DO2'!$C$38:$T$38</c:f>
              <c:strCache>
                <c:ptCount val="18"/>
                <c:pt idx="0">
                  <c:v>Tchýni</c:v>
                </c:pt>
                <c:pt idx="1">
                  <c:v>Tchánovi</c:v>
                </c:pt>
                <c:pt idx="2">
                  <c:v>Kolegům v práci</c:v>
                </c:pt>
                <c:pt idx="3">
                  <c:v>Maceše</c:v>
                </c:pt>
                <c:pt idx="4">
                  <c:v>Švagrové / švagrovi</c:v>
                </c:pt>
                <c:pt idx="5">
                  <c:v>Otčímovi</c:v>
                </c:pt>
                <c:pt idx="6">
                  <c:v>Kamarádům z dětství nebo mládí, i když nejsme často v kontaktu</c:v>
                </c:pt>
                <c:pt idx="7">
                  <c:v>Snaše / Zeťovi</c:v>
                </c:pt>
                <c:pt idx="8">
                  <c:v>Babičce / dědečkovi</c:v>
                </c:pt>
                <c:pt idx="9">
                  <c:v>Sestřenici / bratrancovi</c:v>
                </c:pt>
                <c:pt idx="10">
                  <c:v>Sourozencům</c:v>
                </c:pt>
                <c:pt idx="11">
                  <c:v>Partnerovi / partnerce</c:v>
                </c:pt>
                <c:pt idx="12">
                  <c:v>Kamarádům, se kterými jsem běžně v kontaktu</c:v>
                </c:pt>
                <c:pt idx="13">
                  <c:v>Tetě / strýcovi</c:v>
                </c:pt>
                <c:pt idx="14">
                  <c:v>Dětem</c:v>
                </c:pt>
                <c:pt idx="15">
                  <c:v>Tátovi</c:v>
                </c:pt>
                <c:pt idx="16">
                  <c:v>Mámě</c:v>
                </c:pt>
                <c:pt idx="17">
                  <c:v>Všem dávám dárek s radostí</c:v>
                </c:pt>
              </c:strCache>
            </c:strRef>
          </c:cat>
          <c:val>
            <c:numRef>
              <c:f>'DO2'!$C$42:$T$42</c:f>
              <c:numCache>
                <c:formatCode>0%</c:formatCode>
                <c:ptCount val="18"/>
                <c:pt idx="0">
                  <c:v>0.4205882352941176</c:v>
                </c:pt>
                <c:pt idx="1">
                  <c:v>0.43684210526315792</c:v>
                </c:pt>
                <c:pt idx="2">
                  <c:v>0.3666666666666667</c:v>
                </c:pt>
                <c:pt idx="3">
                  <c:v>0.42222222222222217</c:v>
                </c:pt>
                <c:pt idx="4">
                  <c:v>0.51395348837209298</c:v>
                </c:pt>
                <c:pt idx="5">
                  <c:v>0.44999999999999996</c:v>
                </c:pt>
                <c:pt idx="6">
                  <c:v>0.60909090909090902</c:v>
                </c:pt>
                <c:pt idx="7">
                  <c:v>0.61891891891891881</c:v>
                </c:pt>
                <c:pt idx="8">
                  <c:v>0.56111111111111112</c:v>
                </c:pt>
                <c:pt idx="9">
                  <c:v>0.52142857142857135</c:v>
                </c:pt>
                <c:pt idx="10">
                  <c:v>0.60566037735849054</c:v>
                </c:pt>
                <c:pt idx="11">
                  <c:v>0.58535031847133756</c:v>
                </c:pt>
                <c:pt idx="12">
                  <c:v>0.67560975609756091</c:v>
                </c:pt>
                <c:pt idx="13">
                  <c:v>0.5888888888888888</c:v>
                </c:pt>
                <c:pt idx="14">
                  <c:v>0.59843749999999996</c:v>
                </c:pt>
                <c:pt idx="15">
                  <c:v>0.62920353982300881</c:v>
                </c:pt>
                <c:pt idx="16">
                  <c:v>0.62</c:v>
                </c:pt>
                <c:pt idx="17">
                  <c:v>8.0208333333333215E-2</c:v>
                </c:pt>
              </c:numCache>
            </c:numRef>
          </c:val>
        </c:ser>
        <c:ser>
          <c:idx val="4"/>
          <c:order val="4"/>
          <c:tx>
            <c:strRef>
              <c:f>'DO2'!$B$43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7391AD"/>
            </a:solidFill>
            <a:ln w="12700">
              <a:noFill/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/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'DO2'!$C$38:$T$38</c:f>
              <c:strCache>
                <c:ptCount val="18"/>
                <c:pt idx="0">
                  <c:v>Tchýni</c:v>
                </c:pt>
                <c:pt idx="1">
                  <c:v>Tchánovi</c:v>
                </c:pt>
                <c:pt idx="2">
                  <c:v>Kolegům v práci</c:v>
                </c:pt>
                <c:pt idx="3">
                  <c:v>Maceše</c:v>
                </c:pt>
                <c:pt idx="4">
                  <c:v>Švagrové / švagrovi</c:v>
                </c:pt>
                <c:pt idx="5">
                  <c:v>Otčímovi</c:v>
                </c:pt>
                <c:pt idx="6">
                  <c:v>Kamarádům z dětství nebo mládí, i když nejsme často v kontaktu</c:v>
                </c:pt>
                <c:pt idx="7">
                  <c:v>Snaše / Zeťovi</c:v>
                </c:pt>
                <c:pt idx="8">
                  <c:v>Babičce / dědečkovi</c:v>
                </c:pt>
                <c:pt idx="9">
                  <c:v>Sestřenici / bratrancovi</c:v>
                </c:pt>
                <c:pt idx="10">
                  <c:v>Sourozencům</c:v>
                </c:pt>
                <c:pt idx="11">
                  <c:v>Partnerovi / partnerce</c:v>
                </c:pt>
                <c:pt idx="12">
                  <c:v>Kamarádům, se kterými jsem běžně v kontaktu</c:v>
                </c:pt>
                <c:pt idx="13">
                  <c:v>Tetě / strýcovi</c:v>
                </c:pt>
                <c:pt idx="14">
                  <c:v>Dětem</c:v>
                </c:pt>
                <c:pt idx="15">
                  <c:v>Tátovi</c:v>
                </c:pt>
                <c:pt idx="16">
                  <c:v>Mámě</c:v>
                </c:pt>
                <c:pt idx="17">
                  <c:v>Všem dávám dárek s radostí</c:v>
                </c:pt>
              </c:strCache>
            </c:strRef>
          </c:cat>
          <c:val>
            <c:numRef>
              <c:f>'DO2'!$C$43:$T$43</c:f>
              <c:numCache>
                <c:formatCode>0%</c:formatCode>
                <c:ptCount val="18"/>
                <c:pt idx="0">
                  <c:v>0.38043478260869568</c:v>
                </c:pt>
                <c:pt idx="1">
                  <c:v>0.32894736842105265</c:v>
                </c:pt>
                <c:pt idx="2">
                  <c:v>0.2857142857142857</c:v>
                </c:pt>
                <c:pt idx="3">
                  <c:v>0.23076923076923075</c:v>
                </c:pt>
                <c:pt idx="4">
                  <c:v>0.265625</c:v>
                </c:pt>
                <c:pt idx="5">
                  <c:v>6.25E-2</c:v>
                </c:pt>
                <c:pt idx="6">
                  <c:v>0.17391304347826086</c:v>
                </c:pt>
                <c:pt idx="7">
                  <c:v>0.2121212121212121</c:v>
                </c:pt>
                <c:pt idx="8">
                  <c:v>8.6956521739130432E-2</c:v>
                </c:pt>
                <c:pt idx="9">
                  <c:v>0</c:v>
                </c:pt>
                <c:pt idx="10">
                  <c:v>7.3770491803278687E-2</c:v>
                </c:pt>
                <c:pt idx="11">
                  <c:v>4.0697674418604654E-2</c:v>
                </c:pt>
                <c:pt idx="12">
                  <c:v>9.4339622641509441E-2</c:v>
                </c:pt>
                <c:pt idx="13">
                  <c:v>3.2258064516129031E-2</c:v>
                </c:pt>
                <c:pt idx="14">
                  <c:v>2.9197080291970802E-2</c:v>
                </c:pt>
                <c:pt idx="15">
                  <c:v>5.3030303030303025E-2</c:v>
                </c:pt>
                <c:pt idx="16">
                  <c:v>2.8901734104046242E-2</c:v>
                </c:pt>
                <c:pt idx="17">
                  <c:v>0.56862745098039214</c:v>
                </c:pt>
              </c:numCache>
            </c:numRef>
          </c:val>
        </c:ser>
        <c:ser>
          <c:idx val="5"/>
          <c:order val="5"/>
          <c:tx>
            <c:strRef>
              <c:f>'DO2'!$B$44</c:f>
              <c:strCache>
                <c:ptCount val="1"/>
                <c:pt idx="0">
                  <c:v>210%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'DO2'!$C$38:$T$38</c:f>
              <c:strCache>
                <c:ptCount val="18"/>
                <c:pt idx="0">
                  <c:v>Tchýni</c:v>
                </c:pt>
                <c:pt idx="1">
                  <c:v>Tchánovi</c:v>
                </c:pt>
                <c:pt idx="2">
                  <c:v>Kolegům v práci</c:v>
                </c:pt>
                <c:pt idx="3">
                  <c:v>Maceše</c:v>
                </c:pt>
                <c:pt idx="4">
                  <c:v>Švagrové / švagrovi</c:v>
                </c:pt>
                <c:pt idx="5">
                  <c:v>Otčímovi</c:v>
                </c:pt>
                <c:pt idx="6">
                  <c:v>Kamarádům z dětství nebo mládí, i když nejsme často v kontaktu</c:v>
                </c:pt>
                <c:pt idx="7">
                  <c:v>Snaše / Zeťovi</c:v>
                </c:pt>
                <c:pt idx="8">
                  <c:v>Babičce / dědečkovi</c:v>
                </c:pt>
                <c:pt idx="9">
                  <c:v>Sestřenici / bratrancovi</c:v>
                </c:pt>
                <c:pt idx="10">
                  <c:v>Sourozencům</c:v>
                </c:pt>
                <c:pt idx="11">
                  <c:v>Partnerovi / partnerce</c:v>
                </c:pt>
                <c:pt idx="12">
                  <c:v>Kamarádům, se kterými jsem běžně v kontaktu</c:v>
                </c:pt>
                <c:pt idx="13">
                  <c:v>Tetě / strýcovi</c:v>
                </c:pt>
                <c:pt idx="14">
                  <c:v>Dětem</c:v>
                </c:pt>
                <c:pt idx="15">
                  <c:v>Tátovi</c:v>
                </c:pt>
                <c:pt idx="16">
                  <c:v>Mámě</c:v>
                </c:pt>
                <c:pt idx="17">
                  <c:v>Všem dávám dárek s radostí</c:v>
                </c:pt>
              </c:strCache>
            </c:strRef>
          </c:cat>
          <c:val>
            <c:numRef>
              <c:f>'DO2'!$C$44:$T$44</c:f>
              <c:numCache>
                <c:formatCode>0%</c:formatCode>
                <c:ptCount val="18"/>
                <c:pt idx="0">
                  <c:v>0.31956521739130395</c:v>
                </c:pt>
                <c:pt idx="1">
                  <c:v>0.37105263157894708</c:v>
                </c:pt>
                <c:pt idx="2">
                  <c:v>0.41428571428571415</c:v>
                </c:pt>
                <c:pt idx="3">
                  <c:v>0.4692307692307689</c:v>
                </c:pt>
                <c:pt idx="4">
                  <c:v>0.43437499999999973</c:v>
                </c:pt>
                <c:pt idx="5">
                  <c:v>0.63749999999999973</c:v>
                </c:pt>
                <c:pt idx="6">
                  <c:v>0.52608695652173898</c:v>
                </c:pt>
                <c:pt idx="7">
                  <c:v>0.48787878787878758</c:v>
                </c:pt>
                <c:pt idx="8">
                  <c:v>0.61304347826086936</c:v>
                </c:pt>
                <c:pt idx="9">
                  <c:v>0.69999999999999973</c:v>
                </c:pt>
                <c:pt idx="10">
                  <c:v>0.62622950819672107</c:v>
                </c:pt>
                <c:pt idx="11">
                  <c:v>0.65930232558139501</c:v>
                </c:pt>
                <c:pt idx="12">
                  <c:v>0.60566037735849032</c:v>
                </c:pt>
                <c:pt idx="13">
                  <c:v>0.66774193548387073</c:v>
                </c:pt>
                <c:pt idx="14">
                  <c:v>0.67080291970802897</c:v>
                </c:pt>
                <c:pt idx="15">
                  <c:v>0.64696969696969675</c:v>
                </c:pt>
                <c:pt idx="16">
                  <c:v>0.67109826589595345</c:v>
                </c:pt>
                <c:pt idx="17">
                  <c:v>0.1313725490196076</c:v>
                </c:pt>
              </c:numCache>
            </c:numRef>
          </c:val>
        </c:ser>
        <c:ser>
          <c:idx val="6"/>
          <c:order val="6"/>
          <c:tx>
            <c:strRef>
              <c:f>'DO2'!$B$45</c:f>
              <c:strCache>
                <c:ptCount val="1"/>
                <c:pt idx="0">
                  <c:v>15-35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'DO2'!$C$38:$T$38</c:f>
              <c:strCache>
                <c:ptCount val="18"/>
                <c:pt idx="0">
                  <c:v>Tchýni</c:v>
                </c:pt>
                <c:pt idx="1">
                  <c:v>Tchánovi</c:v>
                </c:pt>
                <c:pt idx="2">
                  <c:v>Kolegům v práci</c:v>
                </c:pt>
                <c:pt idx="3">
                  <c:v>Maceše</c:v>
                </c:pt>
                <c:pt idx="4">
                  <c:v>Švagrové / švagrovi</c:v>
                </c:pt>
                <c:pt idx="5">
                  <c:v>Otčímovi</c:v>
                </c:pt>
                <c:pt idx="6">
                  <c:v>Kamarádům z dětství nebo mládí, i když nejsme často v kontaktu</c:v>
                </c:pt>
                <c:pt idx="7">
                  <c:v>Snaše / Zeťovi</c:v>
                </c:pt>
                <c:pt idx="8">
                  <c:v>Babičce / dědečkovi</c:v>
                </c:pt>
                <c:pt idx="9">
                  <c:v>Sestřenici / bratrancovi</c:v>
                </c:pt>
                <c:pt idx="10">
                  <c:v>Sourozencům</c:v>
                </c:pt>
                <c:pt idx="11">
                  <c:v>Partnerovi / partnerce</c:v>
                </c:pt>
                <c:pt idx="12">
                  <c:v>Kamarádům, se kterými jsem běžně v kontaktu</c:v>
                </c:pt>
                <c:pt idx="13">
                  <c:v>Tetě / strýcovi</c:v>
                </c:pt>
                <c:pt idx="14">
                  <c:v>Dětem</c:v>
                </c:pt>
                <c:pt idx="15">
                  <c:v>Tátovi</c:v>
                </c:pt>
                <c:pt idx="16">
                  <c:v>Mámě</c:v>
                </c:pt>
                <c:pt idx="17">
                  <c:v>Všem dávám dárek s radostí</c:v>
                </c:pt>
              </c:strCache>
            </c:strRef>
          </c:cat>
          <c:val>
            <c:numRef>
              <c:f>'DO2'!$C$45:$T$45</c:f>
              <c:numCache>
                <c:formatCode>0%</c:formatCode>
                <c:ptCount val="18"/>
                <c:pt idx="0">
                  <c:v>0.41176470588235292</c:v>
                </c:pt>
                <c:pt idx="1">
                  <c:v>0.33870967741935482</c:v>
                </c:pt>
                <c:pt idx="2">
                  <c:v>0.3125</c:v>
                </c:pt>
                <c:pt idx="3">
                  <c:v>0.375</c:v>
                </c:pt>
                <c:pt idx="4">
                  <c:v>0.27083333333333331</c:v>
                </c:pt>
                <c:pt idx="5">
                  <c:v>0.1</c:v>
                </c:pt>
                <c:pt idx="6">
                  <c:v>0.17391304347826086</c:v>
                </c:pt>
                <c:pt idx="7">
                  <c:v>0.21739130434782608</c:v>
                </c:pt>
                <c:pt idx="8">
                  <c:v>0.12727272727272726</c:v>
                </c:pt>
                <c:pt idx="9">
                  <c:v>3.5714285714285712E-2</c:v>
                </c:pt>
                <c:pt idx="10">
                  <c:v>7.4999999999999997E-2</c:v>
                </c:pt>
                <c:pt idx="11">
                  <c:v>4.9645390070921988E-2</c:v>
                </c:pt>
                <c:pt idx="12">
                  <c:v>0.10714285714285714</c:v>
                </c:pt>
                <c:pt idx="13">
                  <c:v>4.7619047619047616E-2</c:v>
                </c:pt>
                <c:pt idx="14">
                  <c:v>6.4935064935064929E-2</c:v>
                </c:pt>
                <c:pt idx="15">
                  <c:v>5.3846153846153849E-2</c:v>
                </c:pt>
                <c:pt idx="16">
                  <c:v>4.5751633986928102E-2</c:v>
                </c:pt>
                <c:pt idx="17">
                  <c:v>0.53801169590643272</c:v>
                </c:pt>
              </c:numCache>
            </c:numRef>
          </c:val>
        </c:ser>
        <c:ser>
          <c:idx val="7"/>
          <c:order val="7"/>
          <c:tx>
            <c:strRef>
              <c:f>'DO2'!$B$46</c:f>
              <c:strCache>
                <c:ptCount val="1"/>
                <c:pt idx="0">
                  <c:v>280%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'DO2'!$C$38:$T$38</c:f>
              <c:strCache>
                <c:ptCount val="18"/>
                <c:pt idx="0">
                  <c:v>Tchýni</c:v>
                </c:pt>
                <c:pt idx="1">
                  <c:v>Tchánovi</c:v>
                </c:pt>
                <c:pt idx="2">
                  <c:v>Kolegům v práci</c:v>
                </c:pt>
                <c:pt idx="3">
                  <c:v>Maceše</c:v>
                </c:pt>
                <c:pt idx="4">
                  <c:v>Švagrové / švagrovi</c:v>
                </c:pt>
                <c:pt idx="5">
                  <c:v>Otčímovi</c:v>
                </c:pt>
                <c:pt idx="6">
                  <c:v>Kamarádům z dětství nebo mládí, i když nejsme často v kontaktu</c:v>
                </c:pt>
                <c:pt idx="7">
                  <c:v>Snaše / Zeťovi</c:v>
                </c:pt>
                <c:pt idx="8">
                  <c:v>Babičce / dědečkovi</c:v>
                </c:pt>
                <c:pt idx="9">
                  <c:v>Sestřenici / bratrancovi</c:v>
                </c:pt>
                <c:pt idx="10">
                  <c:v>Sourozencům</c:v>
                </c:pt>
                <c:pt idx="11">
                  <c:v>Partnerovi / partnerce</c:v>
                </c:pt>
                <c:pt idx="12">
                  <c:v>Kamarádům, se kterými jsem běžně v kontaktu</c:v>
                </c:pt>
                <c:pt idx="13">
                  <c:v>Tetě / strýcovi</c:v>
                </c:pt>
                <c:pt idx="14">
                  <c:v>Dětem</c:v>
                </c:pt>
                <c:pt idx="15">
                  <c:v>Tátovi</c:v>
                </c:pt>
                <c:pt idx="16">
                  <c:v>Mámě</c:v>
                </c:pt>
                <c:pt idx="17">
                  <c:v>Všem dávám dárek s radostí</c:v>
                </c:pt>
              </c:strCache>
            </c:strRef>
          </c:cat>
          <c:val>
            <c:numRef>
              <c:f>'DO2'!$C$46:$T$46</c:f>
              <c:numCache>
                <c:formatCode>0%</c:formatCode>
                <c:ptCount val="18"/>
                <c:pt idx="0">
                  <c:v>0.28823529411764737</c:v>
                </c:pt>
                <c:pt idx="1">
                  <c:v>0.3612903225806452</c:v>
                </c:pt>
                <c:pt idx="2">
                  <c:v>0.38750000000000018</c:v>
                </c:pt>
                <c:pt idx="3">
                  <c:v>0.32500000000000018</c:v>
                </c:pt>
                <c:pt idx="4">
                  <c:v>0.4291666666666667</c:v>
                </c:pt>
                <c:pt idx="5">
                  <c:v>0.60000000000000009</c:v>
                </c:pt>
                <c:pt idx="6">
                  <c:v>0.52608695652173942</c:v>
                </c:pt>
                <c:pt idx="7">
                  <c:v>0.48260869565217401</c:v>
                </c:pt>
                <c:pt idx="8">
                  <c:v>0.57272727272727275</c:v>
                </c:pt>
                <c:pt idx="9">
                  <c:v>0.66428571428571459</c:v>
                </c:pt>
                <c:pt idx="10">
                  <c:v>0.625</c:v>
                </c:pt>
                <c:pt idx="11">
                  <c:v>0.65035460992907801</c:v>
                </c:pt>
                <c:pt idx="12">
                  <c:v>0.59285714285714297</c:v>
                </c:pt>
                <c:pt idx="13">
                  <c:v>0.65238095238095273</c:v>
                </c:pt>
                <c:pt idx="14">
                  <c:v>0.63506493506493511</c:v>
                </c:pt>
                <c:pt idx="15">
                  <c:v>0.64615384615384652</c:v>
                </c:pt>
                <c:pt idx="16">
                  <c:v>0.65424836601307224</c:v>
                </c:pt>
                <c:pt idx="17">
                  <c:v>0.16198830409356724</c:v>
                </c:pt>
              </c:numCache>
            </c:numRef>
          </c:val>
        </c:ser>
        <c:ser>
          <c:idx val="8"/>
          <c:order val="8"/>
          <c:tx>
            <c:strRef>
              <c:f>'DO2'!$B$47</c:f>
              <c:strCache>
                <c:ptCount val="1"/>
                <c:pt idx="0">
                  <c:v>36-55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'DO2'!$C$38:$T$38</c:f>
              <c:strCache>
                <c:ptCount val="18"/>
                <c:pt idx="0">
                  <c:v>Tchýni</c:v>
                </c:pt>
                <c:pt idx="1">
                  <c:v>Tchánovi</c:v>
                </c:pt>
                <c:pt idx="2">
                  <c:v>Kolegům v práci</c:v>
                </c:pt>
                <c:pt idx="3">
                  <c:v>Maceše</c:v>
                </c:pt>
                <c:pt idx="4">
                  <c:v>Švagrové / švagrovi</c:v>
                </c:pt>
                <c:pt idx="5">
                  <c:v>Otčímovi</c:v>
                </c:pt>
                <c:pt idx="6">
                  <c:v>Kamarádům z dětství nebo mládí, i když nejsme často v kontaktu</c:v>
                </c:pt>
                <c:pt idx="7">
                  <c:v>Snaše / Zeťovi</c:v>
                </c:pt>
                <c:pt idx="8">
                  <c:v>Babičce / dědečkovi</c:v>
                </c:pt>
                <c:pt idx="9">
                  <c:v>Sestřenici / bratrancovi</c:v>
                </c:pt>
                <c:pt idx="10">
                  <c:v>Sourozencům</c:v>
                </c:pt>
                <c:pt idx="11">
                  <c:v>Partnerovi / partnerce</c:v>
                </c:pt>
                <c:pt idx="12">
                  <c:v>Kamarádům, se kterými jsem běžně v kontaktu</c:v>
                </c:pt>
                <c:pt idx="13">
                  <c:v>Tetě / strýcovi</c:v>
                </c:pt>
                <c:pt idx="14">
                  <c:v>Dětem</c:v>
                </c:pt>
                <c:pt idx="15">
                  <c:v>Tátovi</c:v>
                </c:pt>
                <c:pt idx="16">
                  <c:v>Mámě</c:v>
                </c:pt>
                <c:pt idx="17">
                  <c:v>Všem dávám dárek s radostí</c:v>
                </c:pt>
              </c:strCache>
            </c:strRef>
          </c:cat>
          <c:val>
            <c:numRef>
              <c:f>'DO2'!$C$47:$T$47</c:f>
              <c:numCache>
                <c:formatCode>0%</c:formatCode>
                <c:ptCount val="18"/>
                <c:pt idx="0">
                  <c:v>0.28260869565217389</c:v>
                </c:pt>
                <c:pt idx="1">
                  <c:v>0.26760563380281688</c:v>
                </c:pt>
                <c:pt idx="2">
                  <c:v>0.28888888888888886</c:v>
                </c:pt>
                <c:pt idx="3">
                  <c:v>0.13333333333333333</c:v>
                </c:pt>
                <c:pt idx="4">
                  <c:v>0.20338983050847459</c:v>
                </c:pt>
                <c:pt idx="5">
                  <c:v>0.25</c:v>
                </c:pt>
                <c:pt idx="6">
                  <c:v>9.0909090909090912E-2</c:v>
                </c:pt>
                <c:pt idx="7">
                  <c:v>0.10638297872340426</c:v>
                </c:pt>
                <c:pt idx="8">
                  <c:v>7.407407407407407E-2</c:v>
                </c:pt>
                <c:pt idx="9">
                  <c:v>0.17391304347826086</c:v>
                </c:pt>
                <c:pt idx="10">
                  <c:v>9.2592592592592601E-2</c:v>
                </c:pt>
                <c:pt idx="11">
                  <c:v>9.5744680851063843E-2</c:v>
                </c:pt>
                <c:pt idx="12">
                  <c:v>3.1746031746031744E-2</c:v>
                </c:pt>
                <c:pt idx="13">
                  <c:v>0.12</c:v>
                </c:pt>
                <c:pt idx="14">
                  <c:v>6.3829787234042548E-2</c:v>
                </c:pt>
                <c:pt idx="15">
                  <c:v>6.9565217391304349E-2</c:v>
                </c:pt>
                <c:pt idx="16">
                  <c:v>5.8823529411764698E-2</c:v>
                </c:pt>
                <c:pt idx="17">
                  <c:v>0.63555555555555554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100"/>
        <c:axId val="333957272"/>
        <c:axId val="335258888"/>
      </c:barChart>
      <c:catAx>
        <c:axId val="333957272"/>
        <c:scaling>
          <c:orientation val="maxMin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35258888"/>
        <c:crosses val="autoZero"/>
        <c:auto val="1"/>
        <c:lblAlgn val="ctr"/>
        <c:lblOffset val="100"/>
        <c:noMultiLvlLbl val="0"/>
      </c:catAx>
      <c:valAx>
        <c:axId val="3352588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3395727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ysClr val="windowText" lastClr="000000"/>
          </a:solidFill>
          <a:latin typeface="Hevetica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279249664930671E-2"/>
          <c:y val="3.1370565876055051E-2"/>
          <c:w val="0.65675333009407322"/>
          <c:h val="0.78589824574088984"/>
        </c:manualLayout>
      </c:layout>
      <c:lineChart>
        <c:grouping val="standard"/>
        <c:varyColors val="0"/>
        <c:ser>
          <c:idx val="0"/>
          <c:order val="0"/>
          <c:tx>
            <c:strRef>
              <c:f>DO7b!$B$26</c:f>
              <c:strCache>
                <c:ptCount val="1"/>
                <c:pt idx="0">
                  <c:v>Partnerovi / partnerce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3"/>
            <c:spPr>
              <a:noFill/>
              <a:ln>
                <a:solidFill>
                  <a:schemeClr val="tx1"/>
                </a:solidFill>
              </a:ln>
            </c:spPr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DO7b!$B$27:$B$46</c:f>
              <c:numCache>
                <c:formatCode>0%</c:formatCode>
                <c:ptCount val="20"/>
                <c:pt idx="0">
                  <c:v>1</c:v>
                </c:pt>
                <c:pt idx="1">
                  <c:v>0.97523219814241491</c:v>
                </c:pt>
                <c:pt idx="2">
                  <c:v>0.95665634674922606</c:v>
                </c:pt>
                <c:pt idx="3">
                  <c:v>0.8297213622291022</c:v>
                </c:pt>
                <c:pt idx="4">
                  <c:v>0.59133126934984526</c:v>
                </c:pt>
                <c:pt idx="5">
                  <c:v>0.51702786377708976</c:v>
                </c:pt>
                <c:pt idx="6">
                  <c:v>0.29102167182662536</c:v>
                </c:pt>
                <c:pt idx="7">
                  <c:v>0.1826625386996904</c:v>
                </c:pt>
                <c:pt idx="8">
                  <c:v>0.17027863777089783</c:v>
                </c:pt>
                <c:pt idx="9">
                  <c:v>5.5727554179566562E-2</c:v>
                </c:pt>
                <c:pt idx="10">
                  <c:v>4.3343653250773995E-2</c:v>
                </c:pt>
                <c:pt idx="11">
                  <c:v>4.0247678018575851E-2</c:v>
                </c:pt>
                <c:pt idx="12">
                  <c:v>4.0247678018575851E-2</c:v>
                </c:pt>
                <c:pt idx="13">
                  <c:v>4.0247678018575851E-2</c:v>
                </c:pt>
                <c:pt idx="14">
                  <c:v>9.2879256965944269E-3</c:v>
                </c:pt>
                <c:pt idx="15">
                  <c:v>9.2879256965944269E-3</c:v>
                </c:pt>
                <c:pt idx="16">
                  <c:v>9.2879256965944269E-3</c:v>
                </c:pt>
                <c:pt idx="17">
                  <c:v>9.2879256965944269E-3</c:v>
                </c:pt>
                <c:pt idx="18">
                  <c:v>6.1919504643962852E-3</c:v>
                </c:pt>
                <c:pt idx="1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DO7b!$C$26</c:f>
              <c:strCache>
                <c:ptCount val="1"/>
                <c:pt idx="0">
                  <c:v>Dětem</c:v>
                </c:pt>
              </c:strCache>
            </c:strRef>
          </c:tx>
          <c:spPr>
            <a:ln>
              <a:solidFill>
                <a:srgbClr val="FFA102"/>
              </a:solidFill>
            </a:ln>
          </c:spPr>
          <c:marker>
            <c:symbol val="circle"/>
            <c:size val="3"/>
            <c:spPr>
              <a:noFill/>
              <a:ln>
                <a:solidFill>
                  <a:srgbClr val="FFA102"/>
                </a:solidFill>
              </a:ln>
            </c:spPr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DO7b!$C$27:$C$46</c:f>
              <c:numCache>
                <c:formatCode>0%</c:formatCode>
                <c:ptCount val="20"/>
                <c:pt idx="0">
                  <c:v>1</c:v>
                </c:pt>
                <c:pt idx="1">
                  <c:v>0.96138996138996136</c:v>
                </c:pt>
                <c:pt idx="2">
                  <c:v>0.94594594594594594</c:v>
                </c:pt>
                <c:pt idx="3">
                  <c:v>0.84169884169884168</c:v>
                </c:pt>
                <c:pt idx="4">
                  <c:v>0.66795366795366795</c:v>
                </c:pt>
                <c:pt idx="5">
                  <c:v>0.61776061776061775</c:v>
                </c:pt>
                <c:pt idx="6">
                  <c:v>0.40926640926640928</c:v>
                </c:pt>
                <c:pt idx="7">
                  <c:v>0.29343629343629346</c:v>
                </c:pt>
                <c:pt idx="8">
                  <c:v>0.24324324324324326</c:v>
                </c:pt>
                <c:pt idx="9">
                  <c:v>0.11583011583011583</c:v>
                </c:pt>
                <c:pt idx="10">
                  <c:v>0.10424710424710425</c:v>
                </c:pt>
                <c:pt idx="11">
                  <c:v>9.6525096525096526E-2</c:v>
                </c:pt>
                <c:pt idx="12">
                  <c:v>8.8803088803088806E-2</c:v>
                </c:pt>
                <c:pt idx="13">
                  <c:v>8.8803088803088806E-2</c:v>
                </c:pt>
                <c:pt idx="14">
                  <c:v>3.0888030888030889E-2</c:v>
                </c:pt>
                <c:pt idx="15">
                  <c:v>1.9305019305019305E-2</c:v>
                </c:pt>
                <c:pt idx="16">
                  <c:v>1.5444015444015444E-2</c:v>
                </c:pt>
                <c:pt idx="17">
                  <c:v>1.1583011583011582E-2</c:v>
                </c:pt>
                <c:pt idx="18">
                  <c:v>7.7220077220077222E-3</c:v>
                </c:pt>
                <c:pt idx="19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DO7b!$D$26</c:f>
              <c:strCache>
                <c:ptCount val="1"/>
                <c:pt idx="0">
                  <c:v>Sourozencům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3"/>
            <c:spPr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DO7b!$D$27:$D$46</c:f>
              <c:numCache>
                <c:formatCode>0%</c:formatCode>
                <c:ptCount val="20"/>
                <c:pt idx="0">
                  <c:v>1</c:v>
                </c:pt>
                <c:pt idx="1">
                  <c:v>0.81981981981981977</c:v>
                </c:pt>
                <c:pt idx="2">
                  <c:v>0.69819819819819817</c:v>
                </c:pt>
                <c:pt idx="3">
                  <c:v>0.34684684684684686</c:v>
                </c:pt>
                <c:pt idx="4">
                  <c:v>9.45945945945946E-2</c:v>
                </c:pt>
                <c:pt idx="5">
                  <c:v>4.5045045045045043E-2</c:v>
                </c:pt>
                <c:pt idx="6">
                  <c:v>2.2522522522522521E-2</c:v>
                </c:pt>
                <c:pt idx="7">
                  <c:v>1.8018018018018018E-2</c:v>
                </c:pt>
                <c:pt idx="8">
                  <c:v>1.8018018018018018E-2</c:v>
                </c:pt>
                <c:pt idx="9">
                  <c:v>9.0090090090090089E-3</c:v>
                </c:pt>
                <c:pt idx="10" formatCode="0.0%">
                  <c:v>4.5045045045045045E-3</c:v>
                </c:pt>
                <c:pt idx="11" formatCode="0.0%">
                  <c:v>4.5045045045045045E-3</c:v>
                </c:pt>
                <c:pt idx="12" formatCode="0.0%">
                  <c:v>4.5045045045045045E-3</c:v>
                </c:pt>
                <c:pt idx="13" formatCode="0.0%">
                  <c:v>4.5045045045045045E-3</c:v>
                </c:pt>
                <c:pt idx="14" formatCode="0.0%">
                  <c:v>4.5045045045045045E-3</c:v>
                </c:pt>
                <c:pt idx="15" formatCode="0.0%">
                  <c:v>4.5045045045045045E-3</c:v>
                </c:pt>
                <c:pt idx="16" formatCode="0.0%">
                  <c:v>4.5045045045045045E-3</c:v>
                </c:pt>
                <c:pt idx="17" formatCode="0.0%">
                  <c:v>4.5045045045045045E-3</c:v>
                </c:pt>
                <c:pt idx="18" formatCode="0.0%">
                  <c:v>4.5045045045045045E-3</c:v>
                </c:pt>
                <c:pt idx="19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DO7b!$E$26</c:f>
              <c:strCache>
                <c:ptCount val="1"/>
                <c:pt idx="0">
                  <c:v>Tátovi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ymbol val="circle"/>
            <c:size val="3"/>
            <c:spPr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DO7b!$E$27:$E$46</c:f>
              <c:numCache>
                <c:formatCode>0%</c:formatCode>
                <c:ptCount val="20"/>
                <c:pt idx="0">
                  <c:v>1</c:v>
                </c:pt>
                <c:pt idx="1">
                  <c:v>0.92500000000000004</c:v>
                </c:pt>
                <c:pt idx="2">
                  <c:v>0.84166666666666667</c:v>
                </c:pt>
                <c:pt idx="3">
                  <c:v>0.51666666666666672</c:v>
                </c:pt>
                <c:pt idx="4">
                  <c:v>0.1875</c:v>
                </c:pt>
                <c:pt idx="5">
                  <c:v>0.13333333333333333</c:v>
                </c:pt>
                <c:pt idx="6">
                  <c:v>3.7499999999999999E-2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8.3333333333333332E-3</c:v>
                </c:pt>
                <c:pt idx="10" formatCode="0.0%">
                  <c:v>4.1666666666666666E-3</c:v>
                </c:pt>
                <c:pt idx="11" formatCode="0.0%">
                  <c:v>4.1666666666666666E-3</c:v>
                </c:pt>
                <c:pt idx="12" formatCode="0.0%">
                  <c:v>4.1666666666666666E-3</c:v>
                </c:pt>
                <c:pt idx="13" formatCode="0.0%">
                  <c:v>4.1666666666666666E-3</c:v>
                </c:pt>
                <c:pt idx="14" formatCode="0.0%">
                  <c:v>4.1666666666666666E-3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DO7b!$F$26</c:f>
              <c:strCache>
                <c:ptCount val="1"/>
                <c:pt idx="0">
                  <c:v>Mámě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3"/>
            <c:spPr>
              <a:noFill/>
              <a:ln>
                <a:solidFill>
                  <a:srgbClr val="C00000"/>
                </a:solidFill>
              </a:ln>
            </c:spPr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DO7b!$F$27:$F$46</c:f>
              <c:numCache>
                <c:formatCode>0%</c:formatCode>
                <c:ptCount val="20"/>
                <c:pt idx="0">
                  <c:v>1</c:v>
                </c:pt>
                <c:pt idx="1">
                  <c:v>0.93354430379746833</c:v>
                </c:pt>
                <c:pt idx="2">
                  <c:v>0.879746835443038</c:v>
                </c:pt>
                <c:pt idx="3">
                  <c:v>0.55379746835443033</c:v>
                </c:pt>
                <c:pt idx="4">
                  <c:v>0.22784810126582278</c:v>
                </c:pt>
                <c:pt idx="5">
                  <c:v>0.17088607594936708</c:v>
                </c:pt>
                <c:pt idx="6">
                  <c:v>5.6962025316455694E-2</c:v>
                </c:pt>
                <c:pt idx="7">
                  <c:v>3.7974683544303799E-2</c:v>
                </c:pt>
                <c:pt idx="8">
                  <c:v>3.7974683544303799E-2</c:v>
                </c:pt>
                <c:pt idx="9">
                  <c:v>2.5316455696202531E-2</c:v>
                </c:pt>
                <c:pt idx="10">
                  <c:v>2.2151898734177215E-2</c:v>
                </c:pt>
                <c:pt idx="11">
                  <c:v>1.5822784810126583E-2</c:v>
                </c:pt>
                <c:pt idx="12">
                  <c:v>1.5822784810126583E-2</c:v>
                </c:pt>
                <c:pt idx="13">
                  <c:v>1.5822784810126583E-2</c:v>
                </c:pt>
                <c:pt idx="14">
                  <c:v>9.4936708860759497E-3</c:v>
                </c:pt>
                <c:pt idx="15" formatCode="0.0%">
                  <c:v>3.1645569620253164E-3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DO7b!$G$26</c:f>
              <c:strCache>
                <c:ptCount val="1"/>
                <c:pt idx="0">
                  <c:v>Snaše / Zeťovi</c:v>
                </c:pt>
              </c:strCache>
            </c:strRef>
          </c:tx>
          <c:spPr>
            <a:ln>
              <a:solidFill>
                <a:srgbClr val="F06C88"/>
              </a:solidFill>
            </a:ln>
          </c:spPr>
          <c:marker>
            <c:symbol val="circle"/>
            <c:size val="3"/>
            <c:spPr>
              <a:noFill/>
              <a:ln>
                <a:solidFill>
                  <a:srgbClr val="F06C88"/>
                </a:solidFill>
              </a:ln>
            </c:spPr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DO7b!$G$27:$G$46</c:f>
              <c:numCache>
                <c:formatCode>0%</c:formatCode>
                <c:ptCount val="20"/>
                <c:pt idx="0">
                  <c:v>1</c:v>
                </c:pt>
                <c:pt idx="1">
                  <c:v>0.73134328358208955</c:v>
                </c:pt>
                <c:pt idx="2">
                  <c:v>0.58208955223880599</c:v>
                </c:pt>
                <c:pt idx="3">
                  <c:v>0.2537313432835821</c:v>
                </c:pt>
                <c:pt idx="4">
                  <c:v>8.9552238805970144E-2</c:v>
                </c:pt>
                <c:pt idx="5">
                  <c:v>7.4626865671641784E-2</c:v>
                </c:pt>
                <c:pt idx="6">
                  <c:v>2.9850746268656716E-2</c:v>
                </c:pt>
                <c:pt idx="7">
                  <c:v>1.4925373134328358E-2</c:v>
                </c:pt>
                <c:pt idx="8">
                  <c:v>1.4925373134328358E-2</c:v>
                </c:pt>
                <c:pt idx="9">
                  <c:v>1.4925373134328358E-2</c:v>
                </c:pt>
                <c:pt idx="10">
                  <c:v>1.4925373134328358E-2</c:v>
                </c:pt>
                <c:pt idx="11">
                  <c:v>1.4925373134328358E-2</c:v>
                </c:pt>
                <c:pt idx="12">
                  <c:v>1.4925373134328358E-2</c:v>
                </c:pt>
                <c:pt idx="13">
                  <c:v>1.4925373134328358E-2</c:v>
                </c:pt>
                <c:pt idx="14">
                  <c:v>1.4925373134328358E-2</c:v>
                </c:pt>
                <c:pt idx="15">
                  <c:v>1.4925373134328358E-2</c:v>
                </c:pt>
                <c:pt idx="16">
                  <c:v>1.4925373134328358E-2</c:v>
                </c:pt>
                <c:pt idx="17">
                  <c:v>1.4925373134328358E-2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DO7b!$H$26</c:f>
              <c:strCache>
                <c:ptCount val="1"/>
                <c:pt idx="0">
                  <c:v>Maceše</c:v>
                </c:pt>
              </c:strCache>
            </c:strRef>
          </c:tx>
          <c:marker>
            <c:symbol val="none"/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DO7b!$H$27:$H$46</c:f>
              <c:numCache>
                <c:formatCode>0%</c:formatCode>
                <c:ptCount val="20"/>
                <c:pt idx="0">
                  <c:v>1</c:v>
                </c:pt>
                <c:pt idx="1">
                  <c:v>0.62068965517241381</c:v>
                </c:pt>
                <c:pt idx="2">
                  <c:v>0.37931034482758619</c:v>
                </c:pt>
                <c:pt idx="3">
                  <c:v>6.8965517241379309E-2</c:v>
                </c:pt>
                <c:pt idx="4">
                  <c:v>3.4482758620689655E-2</c:v>
                </c:pt>
                <c:pt idx="5">
                  <c:v>3.4482758620689655E-2</c:v>
                </c:pt>
                <c:pt idx="6">
                  <c:v>3.4482758620689655E-2</c:v>
                </c:pt>
                <c:pt idx="7">
                  <c:v>3.4482758620689655E-2</c:v>
                </c:pt>
                <c:pt idx="8">
                  <c:v>3.4482758620689655E-2</c:v>
                </c:pt>
                <c:pt idx="9">
                  <c:v>3.4482758620689655E-2</c:v>
                </c:pt>
                <c:pt idx="10">
                  <c:v>3.4482758620689655E-2</c:v>
                </c:pt>
                <c:pt idx="11">
                  <c:v>3.4482758620689655E-2</c:v>
                </c:pt>
                <c:pt idx="12">
                  <c:v>3.4482758620689655E-2</c:v>
                </c:pt>
                <c:pt idx="13">
                  <c:v>3.4482758620689655E-2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DO7b!$I$26</c:f>
              <c:strCache>
                <c:ptCount val="1"/>
                <c:pt idx="0">
                  <c:v>Otčímovi</c:v>
                </c:pt>
              </c:strCache>
            </c:strRef>
          </c:tx>
          <c:spPr>
            <a:ln>
              <a:solidFill>
                <a:srgbClr val="FFFF00"/>
              </a:solidFill>
              <a:prstDash val="sysDash"/>
            </a:ln>
          </c:spPr>
          <c:marker>
            <c:symbol val="circle"/>
            <c:size val="3"/>
            <c:spPr>
              <a:noFill/>
              <a:ln>
                <a:solidFill>
                  <a:srgbClr val="FFFF00"/>
                </a:solidFill>
              </a:ln>
            </c:spPr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DO7b!$I$27:$I$46</c:f>
              <c:numCache>
                <c:formatCode>0%</c:formatCode>
                <c:ptCount val="20"/>
                <c:pt idx="0">
                  <c:v>1</c:v>
                </c:pt>
                <c:pt idx="1">
                  <c:v>0.75862068965517238</c:v>
                </c:pt>
                <c:pt idx="2">
                  <c:v>0.55172413793103448</c:v>
                </c:pt>
                <c:pt idx="3">
                  <c:v>0.13793103448275862</c:v>
                </c:pt>
                <c:pt idx="4">
                  <c:v>3.4482758620689655E-2</c:v>
                </c:pt>
                <c:pt idx="5">
                  <c:v>3.4482758620689655E-2</c:v>
                </c:pt>
                <c:pt idx="6">
                  <c:v>3.4482758620689655E-2</c:v>
                </c:pt>
                <c:pt idx="7">
                  <c:v>3.4482758620689655E-2</c:v>
                </c:pt>
                <c:pt idx="8">
                  <c:v>3.4482758620689655E-2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DO7b!$J$26</c:f>
              <c:strCache>
                <c:ptCount val="1"/>
                <c:pt idx="0">
                  <c:v>Tchánovi</c:v>
                </c:pt>
              </c:strCache>
            </c:strRef>
          </c:tx>
          <c:marker>
            <c:symbol val="none"/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DO7b!$J$27:$J$46</c:f>
              <c:numCache>
                <c:formatCode>0%</c:formatCode>
                <c:ptCount val="20"/>
                <c:pt idx="0">
                  <c:v>1</c:v>
                </c:pt>
                <c:pt idx="1">
                  <c:v>0.7421875</c:v>
                </c:pt>
                <c:pt idx="2">
                  <c:v>0.5546875</c:v>
                </c:pt>
                <c:pt idx="3">
                  <c:v>0.15625</c:v>
                </c:pt>
                <c:pt idx="4">
                  <c:v>7.8125E-3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DO7b!$K$26</c:f>
              <c:strCache>
                <c:ptCount val="1"/>
                <c:pt idx="0">
                  <c:v>Tchýni</c:v>
                </c:pt>
              </c:strCache>
            </c:strRef>
          </c:tx>
          <c:spPr>
            <a:ln w="19050">
              <a:solidFill>
                <a:srgbClr val="C00000"/>
              </a:solidFill>
              <a:prstDash val="dash"/>
            </a:ln>
          </c:spPr>
          <c:marker>
            <c:symbol val="circle"/>
            <c:size val="3"/>
            <c:spPr>
              <a:noFill/>
              <a:ln>
                <a:solidFill>
                  <a:srgbClr val="C00000"/>
                </a:solidFill>
              </a:ln>
            </c:spPr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DO7b!$K$27:$K$46</c:f>
              <c:numCache>
                <c:formatCode>0%</c:formatCode>
                <c:ptCount val="20"/>
                <c:pt idx="0">
                  <c:v>1</c:v>
                </c:pt>
                <c:pt idx="1">
                  <c:v>0.74025974025974028</c:v>
                </c:pt>
                <c:pt idx="2">
                  <c:v>0.55844155844155841</c:v>
                </c:pt>
                <c:pt idx="3">
                  <c:v>0.15584415584415584</c:v>
                </c:pt>
                <c:pt idx="4">
                  <c:v>3.2467532467532464E-2</c:v>
                </c:pt>
                <c:pt idx="5">
                  <c:v>6.4935064935064939E-3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DO7b!$L$26</c:f>
              <c:strCache>
                <c:ptCount val="1"/>
                <c:pt idx="0">
                  <c:v>Švagrové / švagrovi</c:v>
                </c:pt>
              </c:strCache>
            </c:strRef>
          </c:tx>
          <c:spPr>
            <a:ln w="22225">
              <a:solidFill>
                <a:srgbClr val="002F5E"/>
              </a:solidFill>
              <a:prstDash val="sysDash"/>
            </a:ln>
          </c:spPr>
          <c:marker>
            <c:symbol val="circle"/>
            <c:size val="3"/>
            <c:spPr>
              <a:noFill/>
            </c:spPr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DO7b!$L$27:$L$46</c:f>
              <c:numCache>
                <c:formatCode>0%</c:formatCode>
                <c:ptCount val="20"/>
                <c:pt idx="0">
                  <c:v>1</c:v>
                </c:pt>
                <c:pt idx="1">
                  <c:v>0.625</c:v>
                </c:pt>
                <c:pt idx="2">
                  <c:v>0.41346153846153844</c:v>
                </c:pt>
                <c:pt idx="3">
                  <c:v>7.6923076923076927E-2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DO7b!$M$26</c:f>
              <c:strCache>
                <c:ptCount val="1"/>
                <c:pt idx="0">
                  <c:v>Sestřenici / bratrancovi</c:v>
                </c:pt>
              </c:strCache>
            </c:strRef>
          </c:tx>
          <c:spPr>
            <a:ln>
              <a:solidFill>
                <a:srgbClr val="002F5E"/>
              </a:solidFill>
            </a:ln>
          </c:spPr>
          <c:marker>
            <c:symbol val="circle"/>
            <c:size val="3"/>
            <c:spPr>
              <a:noFill/>
              <a:ln>
                <a:solidFill>
                  <a:srgbClr val="002F5E"/>
                </a:solidFill>
              </a:ln>
            </c:spPr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DO7b!$M$27:$M$46</c:f>
              <c:numCache>
                <c:formatCode>0%</c:formatCode>
                <c:ptCount val="20"/>
                <c:pt idx="0">
                  <c:v>1</c:v>
                </c:pt>
                <c:pt idx="1">
                  <c:v>0.47916666666666669</c:v>
                </c:pt>
                <c:pt idx="2">
                  <c:v>0.29166666666666669</c:v>
                </c:pt>
                <c:pt idx="3">
                  <c:v>8.3333333333333329E-2</c:v>
                </c:pt>
                <c:pt idx="4">
                  <c:v>2.0833333333333332E-2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DO7b!$N$26</c:f>
              <c:strCache>
                <c:ptCount val="1"/>
                <c:pt idx="0">
                  <c:v>Babičce / dědečkovi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3"/>
            <c:spPr>
              <a:noFill/>
              <a:ln>
                <a:solidFill>
                  <a:srgbClr val="92D050"/>
                </a:solidFill>
              </a:ln>
            </c:spPr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DO7b!$N$27:$N$46</c:f>
              <c:numCache>
                <c:formatCode>0%</c:formatCode>
                <c:ptCount val="20"/>
                <c:pt idx="0">
                  <c:v>1</c:v>
                </c:pt>
                <c:pt idx="1">
                  <c:v>0.81132075471698117</c:v>
                </c:pt>
                <c:pt idx="2">
                  <c:v>0.59748427672955973</c:v>
                </c:pt>
                <c:pt idx="3">
                  <c:v>0.18867924528301888</c:v>
                </c:pt>
                <c:pt idx="4">
                  <c:v>5.6603773584905662E-2</c:v>
                </c:pt>
                <c:pt idx="5">
                  <c:v>2.5157232704402517E-2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DO7b!$O$26</c:f>
              <c:strCache>
                <c:ptCount val="1"/>
                <c:pt idx="0">
                  <c:v>Tetě / strýcovi</c:v>
                </c:pt>
              </c:strCache>
            </c:strRef>
          </c:tx>
          <c:spPr>
            <a:ln>
              <a:solidFill>
                <a:srgbClr val="6F20A0"/>
              </a:solidFill>
            </a:ln>
          </c:spPr>
          <c:marker>
            <c:symbol val="circle"/>
            <c:size val="3"/>
            <c:spPr>
              <a:noFill/>
              <a:ln>
                <a:solidFill>
                  <a:srgbClr val="6F20A0"/>
                </a:solidFill>
              </a:ln>
            </c:spPr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DO7b!$O$27:$O$46</c:f>
              <c:numCache>
                <c:formatCode>0%</c:formatCode>
                <c:ptCount val="20"/>
                <c:pt idx="0">
                  <c:v>1</c:v>
                </c:pt>
                <c:pt idx="1">
                  <c:v>0.56923076923076921</c:v>
                </c:pt>
                <c:pt idx="2">
                  <c:v>0.4</c:v>
                </c:pt>
                <c:pt idx="3">
                  <c:v>6.1538461538461542E-2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DO7b!$P$26</c:f>
              <c:strCache>
                <c:ptCount val="1"/>
                <c:pt idx="0">
                  <c:v>Kolegům v práci</c:v>
                </c:pt>
              </c:strCache>
            </c:strRef>
          </c:tx>
          <c:spPr>
            <a:ln w="22225">
              <a:solidFill>
                <a:srgbClr val="0070C0"/>
              </a:solidFill>
              <a:prstDash val="dash"/>
            </a:ln>
          </c:spPr>
          <c:marker>
            <c:symbol val="circle"/>
            <c:size val="3"/>
            <c:spPr>
              <a:noFill/>
              <a:ln>
                <a:solidFill>
                  <a:srgbClr val="0070C0"/>
                </a:solidFill>
              </a:ln>
            </c:spPr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DO7b!$P$27:$P$46</c:f>
              <c:numCache>
                <c:formatCode>0%</c:formatCode>
                <c:ptCount val="20"/>
                <c:pt idx="0">
                  <c:v>1</c:v>
                </c:pt>
                <c:pt idx="1">
                  <c:v>0.26666666666666666</c:v>
                </c:pt>
                <c:pt idx="2">
                  <c:v>0.18666666666666668</c:v>
                </c:pt>
                <c:pt idx="3">
                  <c:v>0.04</c:v>
                </c:pt>
                <c:pt idx="4">
                  <c:v>1.3333333333333334E-2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DO7b!$Q$26</c:f>
              <c:strCache>
                <c:ptCount val="1"/>
                <c:pt idx="0">
                  <c:v>Kamarádům, se kterými jsem běžně v kontaktu</c:v>
                </c:pt>
              </c:strCache>
            </c:strRef>
          </c:tx>
          <c:spPr>
            <a:ln>
              <a:solidFill>
                <a:srgbClr val="FABF8F"/>
              </a:solidFill>
            </a:ln>
          </c:spPr>
          <c:marker>
            <c:symbol val="circle"/>
            <c:size val="3"/>
            <c:spPr>
              <a:noFill/>
              <a:ln>
                <a:solidFill>
                  <a:srgbClr val="FABF8F"/>
                </a:solidFill>
              </a:ln>
            </c:spPr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DO7b!$Q$27:$Q$46</c:f>
              <c:numCache>
                <c:formatCode>0%</c:formatCode>
                <c:ptCount val="20"/>
                <c:pt idx="0">
                  <c:v>1</c:v>
                </c:pt>
                <c:pt idx="1">
                  <c:v>0.43448275862068964</c:v>
                </c:pt>
                <c:pt idx="2">
                  <c:v>0.28275862068965518</c:v>
                </c:pt>
                <c:pt idx="3">
                  <c:v>6.2068965517241378E-2</c:v>
                </c:pt>
                <c:pt idx="4">
                  <c:v>6.8965517241379309E-3</c:v>
                </c:pt>
                <c:pt idx="5">
                  <c:v>6.8965517241379309E-3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DO7b!$R$26</c:f>
              <c:strCache>
                <c:ptCount val="1"/>
                <c:pt idx="0">
                  <c:v>Kamarádům z dětství nebo mládí, i když nejsme často v kontaktu</c:v>
                </c:pt>
              </c:strCache>
            </c:strRef>
          </c:tx>
          <c:marker>
            <c:symbol val="circle"/>
            <c:size val="3"/>
            <c:spPr>
              <a:noFill/>
            </c:spPr>
          </c:marker>
          <c:cat>
            <c:strRef>
              <c:f>DO7b!$A$27:$A$46</c:f>
              <c:strCache>
                <c:ptCount val="20"/>
                <c:pt idx="0">
                  <c:v>0 Kč</c:v>
                </c:pt>
                <c:pt idx="1">
                  <c:v> 250 Kč </c:v>
                </c:pt>
                <c:pt idx="2">
                  <c:v> 500 Kč </c:v>
                </c:pt>
                <c:pt idx="3">
                  <c:v> 1 000 Kč </c:v>
                </c:pt>
                <c:pt idx="4">
                  <c:v> 1 500 Kč </c:v>
                </c:pt>
                <c:pt idx="5">
                  <c:v> 2 000 Kč </c:v>
                </c:pt>
                <c:pt idx="6">
                  <c:v> 3 000 Kč </c:v>
                </c:pt>
                <c:pt idx="7">
                  <c:v> 4 000 Kč </c:v>
                </c:pt>
                <c:pt idx="8">
                  <c:v> 5 000 Kč </c:v>
                </c:pt>
                <c:pt idx="9">
                  <c:v> 6 000 Kč </c:v>
                </c:pt>
                <c:pt idx="10">
                  <c:v> 7 000 Kč </c:v>
                </c:pt>
                <c:pt idx="11">
                  <c:v> 8 000 Kč </c:v>
                </c:pt>
                <c:pt idx="12">
                  <c:v> 9 000 Kč </c:v>
                </c:pt>
                <c:pt idx="13">
                  <c:v> 10 000 Kč </c:v>
                </c:pt>
                <c:pt idx="14">
                  <c:v> 20 000 Kč </c:v>
                </c:pt>
                <c:pt idx="15">
                  <c:v> 30 000 Kč </c:v>
                </c:pt>
                <c:pt idx="16">
                  <c:v> 40 000 Kč </c:v>
                </c:pt>
                <c:pt idx="17">
                  <c:v> 50 000 Kč </c:v>
                </c:pt>
                <c:pt idx="18">
                  <c:v> 100 000 Kč </c:v>
                </c:pt>
                <c:pt idx="19">
                  <c:v> 200 000 Kč </c:v>
                </c:pt>
              </c:strCache>
            </c:strRef>
          </c:cat>
          <c:val>
            <c:numRef>
              <c:f>DO7b!$R$27:$R$46</c:f>
              <c:numCache>
                <c:formatCode>0%</c:formatCode>
                <c:ptCount val="20"/>
                <c:pt idx="0">
                  <c:v>1</c:v>
                </c:pt>
                <c:pt idx="1">
                  <c:v>0.27272727272727271</c:v>
                </c:pt>
                <c:pt idx="2">
                  <c:v>0.18181818181818182</c:v>
                </c:pt>
                <c:pt idx="3">
                  <c:v>9.0909090909090912E-2</c:v>
                </c:pt>
                <c:pt idx="4">
                  <c:v>3.0303030303030304E-2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259672"/>
        <c:axId val="335260064"/>
      </c:lineChart>
      <c:catAx>
        <c:axId val="335259672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alpha val="40000"/>
                </a:scheme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cs-CZ"/>
          </a:p>
        </c:txPr>
        <c:crossAx val="335260064"/>
        <c:crosses val="autoZero"/>
        <c:auto val="1"/>
        <c:lblAlgn val="ctr"/>
        <c:lblOffset val="100"/>
        <c:noMultiLvlLbl val="0"/>
      </c:catAx>
      <c:valAx>
        <c:axId val="33526006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crossAx val="33525967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9897827067368179"/>
          <c:y val="1.5894669653696448E-2"/>
          <c:w val="0.14189918871371357"/>
          <c:h val="0.97880710712840469"/>
        </c:manualLayout>
      </c:layout>
      <c:overlay val="0"/>
      <c:txPr>
        <a:bodyPr/>
        <a:lstStyle/>
        <a:p>
          <a:pPr>
            <a:defRPr sz="700"/>
          </a:pPr>
          <a:endParaRPr lang="cs-CZ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242045902493067"/>
          <c:y val="6.8532973599500335E-2"/>
          <c:w val="0.66280521396772429"/>
          <c:h val="0.888787857631882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'[Vyhodnocení_Zoot - Móda, měkké dárky, Vánoce_09112015.xlsx]DO6b'!$B$40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002F5E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241939869550596E-2"/>
                  <c:y val="-2.3296870090602654E-17"/>
                </c:manualLayout>
              </c:layout>
              <c:spPr/>
              <c:txPr>
                <a:bodyPr/>
                <a:lstStyle/>
                <a:p>
                  <a:pPr>
                    <a:defRPr baseline="0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8095778661397196E-2"/>
                  <c:y val="-2.5413059779225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14%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388615410422763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'[Vyhodnocení_Zoot - Móda, měkké dárky, Vánoce_09112015.xlsx]DO6b'!$C$39:$K$39</c:f>
              <c:strCache>
                <c:ptCount val="9"/>
                <c:pt idx="0">
                  <c:v>Už na jaře</c:v>
                </c:pt>
                <c:pt idx="1">
                  <c:v>V létě</c:v>
                </c:pt>
                <c:pt idx="2">
                  <c:v>V září</c:v>
                </c:pt>
                <c:pt idx="3">
                  <c:v>V říjnu</c:v>
                </c:pt>
                <c:pt idx="4">
                  <c:v>V listopadu</c:v>
                </c:pt>
                <c:pt idx="5">
                  <c:v>Na začátku prosince</c:v>
                </c:pt>
                <c:pt idx="6">
                  <c:v>Těsně před Vánoci</c:v>
                </c:pt>
                <c:pt idx="7">
                  <c:v>Celý rok</c:v>
                </c:pt>
                <c:pt idx="8">
                  <c:v>Nemyslím na ně vůbec</c:v>
                </c:pt>
              </c:strCache>
            </c:strRef>
          </c:cat>
          <c:val>
            <c:numRef>
              <c:f>'[Vyhodnocení_Zoot - Móda, měkké dárky, Vánoce_09112015.xlsx]DO6b'!$C$40:$K$40</c:f>
              <c:numCache>
                <c:formatCode>0%</c:formatCode>
                <c:ptCount val="9"/>
                <c:pt idx="0">
                  <c:v>4.9504950495049506E-3</c:v>
                </c:pt>
                <c:pt idx="1">
                  <c:v>4.2079207920792082E-2</c:v>
                </c:pt>
                <c:pt idx="2">
                  <c:v>0.11138613861386139</c:v>
                </c:pt>
                <c:pt idx="3">
                  <c:v>0.15346534653465346</c:v>
                </c:pt>
                <c:pt idx="4">
                  <c:v>0.28217821782178215</c:v>
                </c:pt>
                <c:pt idx="5">
                  <c:v>0.18069306930693071</c:v>
                </c:pt>
                <c:pt idx="6">
                  <c:v>5.1980198019801985E-2</c:v>
                </c:pt>
                <c:pt idx="7">
                  <c:v>0.14108910891089108</c:v>
                </c:pt>
                <c:pt idx="8">
                  <c:v>3.2178217821782179E-2</c:v>
                </c:pt>
              </c:numCache>
            </c:numRef>
          </c:val>
        </c:ser>
        <c:ser>
          <c:idx val="1"/>
          <c:order val="1"/>
          <c:tx>
            <c:strRef>
              <c:f>'[Vyhodnocení_Zoot - Móda, měkké dárky, Vánoce_09112015.xlsx]DO6b'!$B$41</c:f>
              <c:strCache>
                <c:ptCount val="1"/>
                <c:pt idx="0">
                  <c:v>40%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'[Vyhodnocení_Zoot - Móda, měkké dárky, Vánoce_09112015.xlsx]DO6b'!$C$39:$K$39</c:f>
              <c:strCache>
                <c:ptCount val="9"/>
                <c:pt idx="0">
                  <c:v>Už na jaře</c:v>
                </c:pt>
                <c:pt idx="1">
                  <c:v>V létě</c:v>
                </c:pt>
                <c:pt idx="2">
                  <c:v>V září</c:v>
                </c:pt>
                <c:pt idx="3">
                  <c:v>V říjnu</c:v>
                </c:pt>
                <c:pt idx="4">
                  <c:v>V listopadu</c:v>
                </c:pt>
                <c:pt idx="5">
                  <c:v>Na začátku prosince</c:v>
                </c:pt>
                <c:pt idx="6">
                  <c:v>Těsně před Vánoci</c:v>
                </c:pt>
                <c:pt idx="7">
                  <c:v>Celý rok</c:v>
                </c:pt>
                <c:pt idx="8">
                  <c:v>Nemyslím na ně vůbec</c:v>
                </c:pt>
              </c:strCache>
            </c:strRef>
          </c:cat>
          <c:val>
            <c:numRef>
              <c:f>'[Vyhodnocení_Zoot - Móda, měkké dárky, Vánoce_09112015.xlsx]DO6b'!$C$41:$K$41</c:f>
              <c:numCache>
                <c:formatCode>0%</c:formatCode>
                <c:ptCount val="9"/>
                <c:pt idx="0">
                  <c:v>0.39504950495049507</c:v>
                </c:pt>
                <c:pt idx="1">
                  <c:v>0.35792079207920796</c:v>
                </c:pt>
                <c:pt idx="2">
                  <c:v>0.28861386138613865</c:v>
                </c:pt>
                <c:pt idx="3">
                  <c:v>0.24653465346534656</c:v>
                </c:pt>
                <c:pt idx="4">
                  <c:v>0.11782178217821787</c:v>
                </c:pt>
                <c:pt idx="5">
                  <c:v>0.21930693069306931</c:v>
                </c:pt>
                <c:pt idx="6">
                  <c:v>0.34801980198019805</c:v>
                </c:pt>
                <c:pt idx="7">
                  <c:v>0.25891089108910892</c:v>
                </c:pt>
                <c:pt idx="8">
                  <c:v>0.36782178217821782</c:v>
                </c:pt>
              </c:numCache>
            </c:numRef>
          </c:val>
        </c:ser>
        <c:ser>
          <c:idx val="2"/>
          <c:order val="2"/>
          <c:tx>
            <c:strRef>
              <c:f>'[Vyhodnocení_Zoot - Móda, měkké dárky, Vánoce_09112015.xlsx]DO6b'!$B$42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7391AD"/>
            </a:solidFill>
            <a:ln w="25400">
              <a:noFill/>
            </a:ln>
          </c:spPr>
          <c:invertIfNegative val="0"/>
          <c:dLbls>
            <c:dLbl>
              <c:idx val="25"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'[Vyhodnocení_Zoot - Móda, měkké dárky, Vánoce_09112015.xlsx]DO6b'!$C$39:$K$39</c:f>
              <c:strCache>
                <c:ptCount val="9"/>
                <c:pt idx="0">
                  <c:v>Už na jaře</c:v>
                </c:pt>
                <c:pt idx="1">
                  <c:v>V létě</c:v>
                </c:pt>
                <c:pt idx="2">
                  <c:v>V září</c:v>
                </c:pt>
                <c:pt idx="3">
                  <c:v>V říjnu</c:v>
                </c:pt>
                <c:pt idx="4">
                  <c:v>V listopadu</c:v>
                </c:pt>
                <c:pt idx="5">
                  <c:v>Na začátku prosince</c:v>
                </c:pt>
                <c:pt idx="6">
                  <c:v>Těsně před Vánoci</c:v>
                </c:pt>
                <c:pt idx="7">
                  <c:v>Celý rok</c:v>
                </c:pt>
                <c:pt idx="8">
                  <c:v>Nemyslím na ně vůbec</c:v>
                </c:pt>
              </c:strCache>
            </c:strRef>
          </c:cat>
          <c:val>
            <c:numRef>
              <c:f>'[Vyhodnocení_Zoot - Móda, měkké dárky, Vánoce_09112015.xlsx]DO6b'!$C$42:$K$42</c:f>
              <c:numCache>
                <c:formatCode>0%</c:formatCode>
                <c:ptCount val="9"/>
                <c:pt idx="0">
                  <c:v>0</c:v>
                </c:pt>
                <c:pt idx="1">
                  <c:v>3.5175879396984924E-2</c:v>
                </c:pt>
                <c:pt idx="2">
                  <c:v>8.0402010050251244E-2</c:v>
                </c:pt>
                <c:pt idx="3">
                  <c:v>0.10552763819095476</c:v>
                </c:pt>
                <c:pt idx="4">
                  <c:v>0.30653266331658291</c:v>
                </c:pt>
                <c:pt idx="5">
                  <c:v>0.24623115577889446</c:v>
                </c:pt>
                <c:pt idx="6">
                  <c:v>6.5326633165829151E-2</c:v>
                </c:pt>
                <c:pt idx="7">
                  <c:v>0.10050251256281408</c:v>
                </c:pt>
                <c:pt idx="8">
                  <c:v>6.030150753768844E-2</c:v>
                </c:pt>
              </c:numCache>
            </c:numRef>
          </c:val>
        </c:ser>
        <c:ser>
          <c:idx val="3"/>
          <c:order val="3"/>
          <c:tx>
            <c:strRef>
              <c:f>'[Vyhodnocení_Zoot - Móda, měkké dárky, Vánoce_09112015.xlsx]DO6b'!$B$43</c:f>
              <c:strCache>
                <c:ptCount val="1"/>
                <c:pt idx="0">
                  <c:v>80%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'[Vyhodnocení_Zoot - Móda, měkké dárky, Vánoce_09112015.xlsx]DO6b'!$C$39:$K$39</c:f>
              <c:strCache>
                <c:ptCount val="9"/>
                <c:pt idx="0">
                  <c:v>Už na jaře</c:v>
                </c:pt>
                <c:pt idx="1">
                  <c:v>V létě</c:v>
                </c:pt>
                <c:pt idx="2">
                  <c:v>V září</c:v>
                </c:pt>
                <c:pt idx="3">
                  <c:v>V říjnu</c:v>
                </c:pt>
                <c:pt idx="4">
                  <c:v>V listopadu</c:v>
                </c:pt>
                <c:pt idx="5">
                  <c:v>Na začátku prosince</c:v>
                </c:pt>
                <c:pt idx="6">
                  <c:v>Těsně před Vánoci</c:v>
                </c:pt>
                <c:pt idx="7">
                  <c:v>Celý rok</c:v>
                </c:pt>
                <c:pt idx="8">
                  <c:v>Nemyslím na ně vůbec</c:v>
                </c:pt>
              </c:strCache>
            </c:strRef>
          </c:cat>
          <c:val>
            <c:numRef>
              <c:f>'[Vyhodnocení_Zoot - Móda, měkké dárky, Vánoce_09112015.xlsx]DO6b'!$C$43:$K$43</c:f>
              <c:numCache>
                <c:formatCode>0%</c:formatCode>
                <c:ptCount val="9"/>
                <c:pt idx="0">
                  <c:v>0.4</c:v>
                </c:pt>
                <c:pt idx="1">
                  <c:v>0.36482412060301511</c:v>
                </c:pt>
                <c:pt idx="2">
                  <c:v>0.31959798994974875</c:v>
                </c:pt>
                <c:pt idx="3">
                  <c:v>0.29447236180904524</c:v>
                </c:pt>
                <c:pt idx="4">
                  <c:v>9.3467336683417113E-2</c:v>
                </c:pt>
                <c:pt idx="5">
                  <c:v>0.15376884422110559</c:v>
                </c:pt>
                <c:pt idx="6">
                  <c:v>0.33467336683417087</c:v>
                </c:pt>
                <c:pt idx="7">
                  <c:v>0.29949748743718596</c:v>
                </c:pt>
                <c:pt idx="8">
                  <c:v>0.3396984924623116</c:v>
                </c:pt>
              </c:numCache>
            </c:numRef>
          </c:val>
        </c:ser>
        <c:ser>
          <c:idx val="4"/>
          <c:order val="4"/>
          <c:tx>
            <c:strRef>
              <c:f>'[Vyhodnocení_Zoot - Móda, měkké dárky, Vánoce_09112015.xlsx]DO6b'!$B$44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7391AD"/>
            </a:solidFill>
            <a:ln w="12700">
              <a:noFill/>
              <a:prstDash val="solid"/>
            </a:ln>
          </c:spPr>
          <c:invertIfNegative val="0"/>
          <c:dLbls>
            <c:dLbl>
              <c:idx val="8"/>
              <c:layout/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/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'[Vyhodnocení_Zoot - Móda, měkké dárky, Vánoce_09112015.xlsx]DO6b'!$C$39:$K$39</c:f>
              <c:strCache>
                <c:ptCount val="9"/>
                <c:pt idx="0">
                  <c:v>Už na jaře</c:v>
                </c:pt>
                <c:pt idx="1">
                  <c:v>V létě</c:v>
                </c:pt>
                <c:pt idx="2">
                  <c:v>V září</c:v>
                </c:pt>
                <c:pt idx="3">
                  <c:v>V říjnu</c:v>
                </c:pt>
                <c:pt idx="4">
                  <c:v>V listopadu</c:v>
                </c:pt>
                <c:pt idx="5">
                  <c:v>Na začátku prosince</c:v>
                </c:pt>
                <c:pt idx="6">
                  <c:v>Těsně před Vánoci</c:v>
                </c:pt>
                <c:pt idx="7">
                  <c:v>Celý rok</c:v>
                </c:pt>
                <c:pt idx="8">
                  <c:v>Nemyslím na ně vůbec</c:v>
                </c:pt>
              </c:strCache>
            </c:strRef>
          </c:cat>
          <c:val>
            <c:numRef>
              <c:f>'[Vyhodnocení_Zoot - Móda, měkké dárky, Vánoce_09112015.xlsx]DO6b'!$C$44:$K$44</c:f>
              <c:numCache>
                <c:formatCode>0%</c:formatCode>
                <c:ptCount val="9"/>
                <c:pt idx="0">
                  <c:v>9.7560975609756097E-3</c:v>
                </c:pt>
                <c:pt idx="1">
                  <c:v>4.878048780487805E-2</c:v>
                </c:pt>
                <c:pt idx="2">
                  <c:v>0.14146341463414633</c:v>
                </c:pt>
                <c:pt idx="3">
                  <c:v>0.2</c:v>
                </c:pt>
                <c:pt idx="4">
                  <c:v>0.25853658536585367</c:v>
                </c:pt>
                <c:pt idx="5">
                  <c:v>0.11707317073170734</c:v>
                </c:pt>
                <c:pt idx="6">
                  <c:v>3.9024390243902439E-2</c:v>
                </c:pt>
                <c:pt idx="7">
                  <c:v>0.18048780487804877</c:v>
                </c:pt>
                <c:pt idx="8">
                  <c:v>4.8780487804878049E-3</c:v>
                </c:pt>
              </c:numCache>
            </c:numRef>
          </c:val>
        </c:ser>
        <c:ser>
          <c:idx val="5"/>
          <c:order val="5"/>
          <c:tx>
            <c:strRef>
              <c:f>'[Vyhodnocení_Zoot - Móda, měkké dárky, Vánoce_09112015.xlsx]DO6b'!$B$45</c:f>
              <c:strCache>
                <c:ptCount val="1"/>
                <c:pt idx="0">
                  <c:v>120%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'[Vyhodnocení_Zoot - Móda, měkké dárky, Vánoce_09112015.xlsx]DO6b'!$C$39:$K$39</c:f>
              <c:strCache>
                <c:ptCount val="9"/>
                <c:pt idx="0">
                  <c:v>Už na jaře</c:v>
                </c:pt>
                <c:pt idx="1">
                  <c:v>V létě</c:v>
                </c:pt>
                <c:pt idx="2">
                  <c:v>V září</c:v>
                </c:pt>
                <c:pt idx="3">
                  <c:v>V říjnu</c:v>
                </c:pt>
                <c:pt idx="4">
                  <c:v>V listopadu</c:v>
                </c:pt>
                <c:pt idx="5">
                  <c:v>Na začátku prosince</c:v>
                </c:pt>
                <c:pt idx="6">
                  <c:v>Těsně před Vánoci</c:v>
                </c:pt>
                <c:pt idx="7">
                  <c:v>Celý rok</c:v>
                </c:pt>
                <c:pt idx="8">
                  <c:v>Nemyslím na ně vůbec</c:v>
                </c:pt>
              </c:strCache>
            </c:strRef>
          </c:cat>
          <c:val>
            <c:numRef>
              <c:f>'[Vyhodnocení_Zoot - Móda, měkké dárky, Vánoce_09112015.xlsx]DO6b'!$C$45:$K$45</c:f>
              <c:numCache>
                <c:formatCode>0%</c:formatCode>
                <c:ptCount val="9"/>
                <c:pt idx="0">
                  <c:v>0.39024390243902451</c:v>
                </c:pt>
                <c:pt idx="1">
                  <c:v>0.35121951219512204</c:v>
                </c:pt>
                <c:pt idx="2">
                  <c:v>0.25853658536585378</c:v>
                </c:pt>
                <c:pt idx="3">
                  <c:v>0.20000000000000018</c:v>
                </c:pt>
                <c:pt idx="4">
                  <c:v>0.14146341463414647</c:v>
                </c:pt>
                <c:pt idx="5">
                  <c:v>0.28292682926829282</c:v>
                </c:pt>
                <c:pt idx="6">
                  <c:v>0.36097560975609766</c:v>
                </c:pt>
                <c:pt idx="7">
                  <c:v>0.21951219512195141</c:v>
                </c:pt>
                <c:pt idx="8">
                  <c:v>0.39512195121951232</c:v>
                </c:pt>
              </c:numCache>
            </c:numRef>
          </c:val>
        </c:ser>
        <c:ser>
          <c:idx val="6"/>
          <c:order val="6"/>
          <c:tx>
            <c:strRef>
              <c:f>'[Vyhodnocení_Zoot - Móda, měkké dárky, Vánoce_09112015.xlsx]DO6b'!$B$46</c:f>
              <c:strCache>
                <c:ptCount val="1"/>
                <c:pt idx="0">
                  <c:v>15-35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'[Vyhodnocení_Zoot - Móda, měkké dárky, Vánoce_09112015.xlsx]DO6b'!$C$39:$K$39</c:f>
              <c:strCache>
                <c:ptCount val="9"/>
                <c:pt idx="0">
                  <c:v>Už na jaře</c:v>
                </c:pt>
                <c:pt idx="1">
                  <c:v>V létě</c:v>
                </c:pt>
                <c:pt idx="2">
                  <c:v>V září</c:v>
                </c:pt>
                <c:pt idx="3">
                  <c:v>V říjnu</c:v>
                </c:pt>
                <c:pt idx="4">
                  <c:v>V listopadu</c:v>
                </c:pt>
                <c:pt idx="5">
                  <c:v>Na začátku prosince</c:v>
                </c:pt>
                <c:pt idx="6">
                  <c:v>Těsně před Vánoci</c:v>
                </c:pt>
                <c:pt idx="7">
                  <c:v>Celý rok</c:v>
                </c:pt>
                <c:pt idx="8">
                  <c:v>Nemyslím na ně vůbec</c:v>
                </c:pt>
              </c:strCache>
            </c:strRef>
          </c:cat>
          <c:val>
            <c:numRef>
              <c:f>'[Vyhodnocení_Zoot - Móda, měkké dárky, Vánoce_09112015.xlsx]DO6b'!$C$46:$K$46</c:f>
              <c:numCache>
                <c:formatCode>0%</c:formatCode>
                <c:ptCount val="9"/>
                <c:pt idx="0">
                  <c:v>5.7142857142857143E-3</c:v>
                </c:pt>
                <c:pt idx="1">
                  <c:v>4.5714285714285714E-2</c:v>
                </c:pt>
                <c:pt idx="2">
                  <c:v>9.7142857142857142E-2</c:v>
                </c:pt>
                <c:pt idx="3">
                  <c:v>0.1657142857142857</c:v>
                </c:pt>
                <c:pt idx="4">
                  <c:v>0.30285714285714288</c:v>
                </c:pt>
                <c:pt idx="5">
                  <c:v>0.18285714285714286</c:v>
                </c:pt>
                <c:pt idx="6">
                  <c:v>0.04</c:v>
                </c:pt>
                <c:pt idx="7">
                  <c:v>0.13142857142857142</c:v>
                </c:pt>
                <c:pt idx="8">
                  <c:v>2.8571428571428571E-2</c:v>
                </c:pt>
              </c:numCache>
            </c:numRef>
          </c:val>
        </c:ser>
        <c:ser>
          <c:idx val="7"/>
          <c:order val="7"/>
          <c:tx>
            <c:strRef>
              <c:f>'[Vyhodnocení_Zoot - Móda, měkké dárky, Vánoce_09112015.xlsx]DO6b'!$B$47</c:f>
              <c:strCache>
                <c:ptCount val="1"/>
                <c:pt idx="0">
                  <c:v>160%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'[Vyhodnocení_Zoot - Móda, měkké dárky, Vánoce_09112015.xlsx]DO6b'!$C$39:$K$39</c:f>
              <c:strCache>
                <c:ptCount val="9"/>
                <c:pt idx="0">
                  <c:v>Už na jaře</c:v>
                </c:pt>
                <c:pt idx="1">
                  <c:v>V létě</c:v>
                </c:pt>
                <c:pt idx="2">
                  <c:v>V září</c:v>
                </c:pt>
                <c:pt idx="3">
                  <c:v>V říjnu</c:v>
                </c:pt>
                <c:pt idx="4">
                  <c:v>V listopadu</c:v>
                </c:pt>
                <c:pt idx="5">
                  <c:v>Na začátku prosince</c:v>
                </c:pt>
                <c:pt idx="6">
                  <c:v>Těsně před Vánoci</c:v>
                </c:pt>
                <c:pt idx="7">
                  <c:v>Celý rok</c:v>
                </c:pt>
                <c:pt idx="8">
                  <c:v>Nemyslím na ně vůbec</c:v>
                </c:pt>
              </c:strCache>
            </c:strRef>
          </c:cat>
          <c:val>
            <c:numRef>
              <c:f>'[Vyhodnocení_Zoot - Móda, měkké dárky, Vánoce_09112015.xlsx]DO6b'!$C$47:$K$47</c:f>
              <c:numCache>
                <c:formatCode>0%</c:formatCode>
                <c:ptCount val="9"/>
                <c:pt idx="0">
                  <c:v>0.39428571428571413</c:v>
                </c:pt>
                <c:pt idx="1">
                  <c:v>0.35428571428571409</c:v>
                </c:pt>
                <c:pt idx="2">
                  <c:v>0.30285714285714271</c:v>
                </c:pt>
                <c:pt idx="3">
                  <c:v>0.23428571428571421</c:v>
                </c:pt>
                <c:pt idx="4">
                  <c:v>9.7142857142856975E-2</c:v>
                </c:pt>
                <c:pt idx="5">
                  <c:v>0.21714285714285708</c:v>
                </c:pt>
                <c:pt idx="6">
                  <c:v>0.35999999999999988</c:v>
                </c:pt>
                <c:pt idx="7">
                  <c:v>0.26857142857142846</c:v>
                </c:pt>
                <c:pt idx="8">
                  <c:v>0.37142857142857144</c:v>
                </c:pt>
              </c:numCache>
            </c:numRef>
          </c:val>
        </c:ser>
        <c:ser>
          <c:idx val="8"/>
          <c:order val="8"/>
          <c:tx>
            <c:strRef>
              <c:f>'[Vyhodnocení_Zoot - Móda, měkké dárky, Vánoce_09112015.xlsx]DO6b'!$B$48</c:f>
              <c:strCache>
                <c:ptCount val="1"/>
                <c:pt idx="0">
                  <c:v>36-55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dLbl>
              <c:idx val="7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'[Vyhodnocení_Zoot - Móda, měkké dárky, Vánoce_09112015.xlsx]DO6b'!$C$39:$K$39</c:f>
              <c:strCache>
                <c:ptCount val="9"/>
                <c:pt idx="0">
                  <c:v>Už na jaře</c:v>
                </c:pt>
                <c:pt idx="1">
                  <c:v>V létě</c:v>
                </c:pt>
                <c:pt idx="2">
                  <c:v>V září</c:v>
                </c:pt>
                <c:pt idx="3">
                  <c:v>V říjnu</c:v>
                </c:pt>
                <c:pt idx="4">
                  <c:v>V listopadu</c:v>
                </c:pt>
                <c:pt idx="5">
                  <c:v>Na začátku prosince</c:v>
                </c:pt>
                <c:pt idx="6">
                  <c:v>Těsně před Vánoci</c:v>
                </c:pt>
                <c:pt idx="7">
                  <c:v>Celý rok</c:v>
                </c:pt>
                <c:pt idx="8">
                  <c:v>Nemyslím na ně vůbec</c:v>
                </c:pt>
              </c:strCache>
            </c:strRef>
          </c:cat>
          <c:val>
            <c:numRef>
              <c:f>'[Vyhodnocení_Zoot - Móda, měkké dárky, Vánoce_09112015.xlsx]DO6b'!$C$48:$K$48</c:f>
              <c:numCache>
                <c:formatCode>0%</c:formatCode>
                <c:ptCount val="9"/>
                <c:pt idx="0">
                  <c:v>4.3668122270742356E-3</c:v>
                </c:pt>
                <c:pt idx="1">
                  <c:v>3.9301310043668124E-2</c:v>
                </c:pt>
                <c:pt idx="2">
                  <c:v>0.12227074235807861</c:v>
                </c:pt>
                <c:pt idx="3">
                  <c:v>0.14410480349344978</c:v>
                </c:pt>
                <c:pt idx="4">
                  <c:v>0.26637554585152839</c:v>
                </c:pt>
                <c:pt idx="5">
                  <c:v>0.17903930131004364</c:v>
                </c:pt>
                <c:pt idx="6">
                  <c:v>6.1135371179039305E-2</c:v>
                </c:pt>
                <c:pt idx="7" formatCode="0.0%">
                  <c:v>0.14847161572052403</c:v>
                </c:pt>
                <c:pt idx="8">
                  <c:v>3.4934497816593885E-2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100"/>
        <c:axId val="335342104"/>
        <c:axId val="336110872"/>
      </c:barChart>
      <c:catAx>
        <c:axId val="335342104"/>
        <c:scaling>
          <c:orientation val="maxMin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36110872"/>
        <c:crosses val="autoZero"/>
        <c:auto val="1"/>
        <c:lblAlgn val="ctr"/>
        <c:lblOffset val="100"/>
        <c:noMultiLvlLbl val="0"/>
      </c:catAx>
      <c:valAx>
        <c:axId val="3361108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35342104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ysClr val="windowText" lastClr="000000"/>
          </a:solidFill>
          <a:latin typeface="Hevetica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52652124314664E-2"/>
          <c:y val="5.4597020993049833E-2"/>
          <c:w val="0.78699355576171026"/>
          <c:h val="0.80671628276502638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DM1b!$C$22</c:f>
              <c:strCache>
                <c:ptCount val="1"/>
                <c:pt idx="0">
                  <c:v>Mnoho nebo více menších dárků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DM1b!$B$23:$B$27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DM1b!$C$23:$C$27</c:f>
              <c:numCache>
                <c:formatCode>0</c:formatCode>
                <c:ptCount val="5"/>
                <c:pt idx="0">
                  <c:v>41.336633663366335</c:v>
                </c:pt>
                <c:pt idx="1">
                  <c:v>44.723618090452263</c:v>
                </c:pt>
                <c:pt idx="2">
                  <c:v>38.048780487804876</c:v>
                </c:pt>
                <c:pt idx="3">
                  <c:v>38.857142857142854</c:v>
                </c:pt>
                <c:pt idx="4">
                  <c:v>43.231441048034938</c:v>
                </c:pt>
              </c:numCache>
            </c:numRef>
          </c:val>
        </c:ser>
        <c:ser>
          <c:idx val="3"/>
          <c:order val="1"/>
          <c:tx>
            <c:strRef>
              <c:f>DM1b!$D$22</c:f>
              <c:strCache>
                <c:ptCount val="1"/>
                <c:pt idx="0">
                  <c:v>Jeden velký dárek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DM1b!$B$23:$B$27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DM1b!$D$23:$D$27</c:f>
              <c:numCache>
                <c:formatCode>0</c:formatCode>
                <c:ptCount val="5"/>
                <c:pt idx="0">
                  <c:v>4.7029702970297027</c:v>
                </c:pt>
                <c:pt idx="1">
                  <c:v>6.5326633165829149</c:v>
                </c:pt>
                <c:pt idx="2">
                  <c:v>2.9268292682926833</c:v>
                </c:pt>
                <c:pt idx="3">
                  <c:v>5.1428571428571423</c:v>
                </c:pt>
                <c:pt idx="4">
                  <c:v>4.3668122270742353</c:v>
                </c:pt>
              </c:numCache>
            </c:numRef>
          </c:val>
        </c:ser>
        <c:ser>
          <c:idx val="4"/>
          <c:order val="2"/>
          <c:tx>
            <c:strRef>
              <c:f>DM1b!$E$22</c:f>
              <c:strCache>
                <c:ptCount val="1"/>
                <c:pt idx="0">
                  <c:v>Jeden větší dárek a několik menších</c:v>
                </c:pt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ysClr val="windowText" lastClr="000000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DM1b!$B$23:$B$27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DM1b!$E$23:$E$27</c:f>
              <c:numCache>
                <c:formatCode>0</c:formatCode>
                <c:ptCount val="5"/>
                <c:pt idx="0">
                  <c:v>47.524752475247524</c:v>
                </c:pt>
                <c:pt idx="1">
                  <c:v>43.21608040201005</c:v>
                </c:pt>
                <c:pt idx="2">
                  <c:v>51.707317073170735</c:v>
                </c:pt>
                <c:pt idx="3">
                  <c:v>52</c:v>
                </c:pt>
                <c:pt idx="4">
                  <c:v>44.104803493449779</c:v>
                </c:pt>
              </c:numCache>
            </c:numRef>
          </c:val>
        </c:ser>
        <c:ser>
          <c:idx val="5"/>
          <c:order val="3"/>
          <c:tx>
            <c:strRef>
              <c:f>DM1b!$F$22</c:f>
              <c:strCache>
                <c:ptCount val="1"/>
                <c:pt idx="0">
                  <c:v>Jinak</c:v>
                </c:pt>
              </c:strCache>
            </c:strRef>
          </c:tx>
          <c:spPr>
            <a:solidFill>
              <a:srgbClr val="8B8278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DM1b!$B$23:$B$27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DM1b!$F$23:$F$27</c:f>
              <c:numCache>
                <c:formatCode>0</c:formatCode>
                <c:ptCount val="5"/>
                <c:pt idx="0">
                  <c:v>6.435643564356436</c:v>
                </c:pt>
                <c:pt idx="1">
                  <c:v>5.5276381909547743</c:v>
                </c:pt>
                <c:pt idx="2">
                  <c:v>7.3170731707317067</c:v>
                </c:pt>
                <c:pt idx="3">
                  <c:v>4</c:v>
                </c:pt>
                <c:pt idx="4">
                  <c:v>8.2969432314410483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6018352"/>
        <c:axId val="456018744"/>
      </c:barChart>
      <c:catAx>
        <c:axId val="45601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456018744"/>
        <c:crosses val="autoZero"/>
        <c:auto val="1"/>
        <c:lblAlgn val="ctr"/>
        <c:lblOffset val="100"/>
        <c:noMultiLvlLbl val="0"/>
      </c:catAx>
      <c:valAx>
        <c:axId val="4560187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56018352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9921546542750754"/>
          <c:y val="2.1554243219597553E-2"/>
          <c:w val="0.19062121043588107"/>
          <c:h val="0.85095928891887951"/>
        </c:manualLayout>
      </c:layout>
      <c:overlay val="0"/>
      <c:txPr>
        <a:bodyPr/>
        <a:lstStyle/>
        <a:p>
          <a:pPr>
            <a:defRPr sz="105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Helvetica"/>
          <a:cs typeface="Helvetica Neue"/>
        </a:defRPr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52652124314664E-2"/>
          <c:y val="5.4597020993049833E-2"/>
          <c:w val="0.78699355576171026"/>
          <c:h val="0.80671628276502638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DM1aa!$C$22</c:f>
              <c:strCache>
                <c:ptCount val="1"/>
                <c:pt idx="0">
                  <c:v>10 = Naprosté nadšení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DM1aa!$B$23:$B$27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DM1aa!$C$23:$C$27</c:f>
              <c:numCache>
                <c:formatCode>0</c:formatCode>
                <c:ptCount val="5"/>
                <c:pt idx="0">
                  <c:v>22.772277227722775</c:v>
                </c:pt>
                <c:pt idx="1">
                  <c:v>16.582914572864322</c:v>
                </c:pt>
                <c:pt idx="2">
                  <c:v>28.780487804878046</c:v>
                </c:pt>
                <c:pt idx="3">
                  <c:v>22.285714285714285</c:v>
                </c:pt>
                <c:pt idx="4">
                  <c:v>23.144104803493452</c:v>
                </c:pt>
              </c:numCache>
            </c:numRef>
          </c:val>
        </c:ser>
        <c:ser>
          <c:idx val="3"/>
          <c:order val="1"/>
          <c:tx>
            <c:strRef>
              <c:f>DM1aa!$D$22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DM1aa!$B$23:$B$27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DM1aa!$D$23:$D$27</c:f>
              <c:numCache>
                <c:formatCode>0</c:formatCode>
                <c:ptCount val="5"/>
                <c:pt idx="0">
                  <c:v>17.574257425742573</c:v>
                </c:pt>
                <c:pt idx="1">
                  <c:v>18.592964824120603</c:v>
                </c:pt>
                <c:pt idx="2">
                  <c:v>16.585365853658537</c:v>
                </c:pt>
                <c:pt idx="3">
                  <c:v>17.142857142857142</c:v>
                </c:pt>
                <c:pt idx="4">
                  <c:v>17.903930131004365</c:v>
                </c:pt>
              </c:numCache>
            </c:numRef>
          </c:val>
        </c:ser>
        <c:ser>
          <c:idx val="4"/>
          <c:order val="2"/>
          <c:tx>
            <c:strRef>
              <c:f>DM1aa!$E$22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A10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DM1aa!$B$23:$B$27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DM1aa!$E$23:$E$27</c:f>
              <c:numCache>
                <c:formatCode>0</c:formatCode>
                <c:ptCount val="5"/>
                <c:pt idx="0">
                  <c:v>24.752475247524753</c:v>
                </c:pt>
                <c:pt idx="1">
                  <c:v>28.643216080402013</c:v>
                </c:pt>
                <c:pt idx="2">
                  <c:v>20.975609756097562</c:v>
                </c:pt>
                <c:pt idx="3">
                  <c:v>28.000000000000004</c:v>
                </c:pt>
                <c:pt idx="4">
                  <c:v>22.270742358078603</c:v>
                </c:pt>
              </c:numCache>
            </c:numRef>
          </c:val>
        </c:ser>
        <c:ser>
          <c:idx val="5"/>
          <c:order val="3"/>
          <c:tx>
            <c:strRef>
              <c:f>DM1aa!$F$22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FFA102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DM1aa!$B$23:$B$27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DM1aa!$F$23:$F$27</c:f>
              <c:numCache>
                <c:formatCode>0</c:formatCode>
                <c:ptCount val="5"/>
                <c:pt idx="0">
                  <c:v>13.861386138613863</c:v>
                </c:pt>
                <c:pt idx="1">
                  <c:v>15.577889447236181</c:v>
                </c:pt>
                <c:pt idx="2">
                  <c:v>12.195121951219512</c:v>
                </c:pt>
                <c:pt idx="3">
                  <c:v>12.571428571428573</c:v>
                </c:pt>
                <c:pt idx="4">
                  <c:v>14.847161572052403</c:v>
                </c:pt>
              </c:numCache>
            </c:numRef>
          </c:val>
        </c:ser>
        <c:ser>
          <c:idx val="0"/>
          <c:order val="4"/>
          <c:tx>
            <c:strRef>
              <c:f>DM1aa!$G$22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8B8278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DM1aa!$B$23:$B$27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DM1aa!$G$23:$G$27</c:f>
              <c:numCache>
                <c:formatCode>0</c:formatCode>
                <c:ptCount val="5"/>
                <c:pt idx="0">
                  <c:v>5.6930693069306937</c:v>
                </c:pt>
                <c:pt idx="1">
                  <c:v>3.0150753768844218</c:v>
                </c:pt>
                <c:pt idx="2">
                  <c:v>8.2926829268292686</c:v>
                </c:pt>
                <c:pt idx="3">
                  <c:v>6.2857142857142865</c:v>
                </c:pt>
                <c:pt idx="4">
                  <c:v>5.2401746724890828</c:v>
                </c:pt>
              </c:numCache>
            </c:numRef>
          </c:val>
        </c:ser>
        <c:ser>
          <c:idx val="1"/>
          <c:order val="5"/>
          <c:tx>
            <c:strRef>
              <c:f>DM1aa!$H$22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8B8278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DM1aa!$B$23:$B$27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DM1aa!$H$23:$H$27</c:f>
              <c:numCache>
                <c:formatCode>0</c:formatCode>
                <c:ptCount val="5"/>
                <c:pt idx="0">
                  <c:v>10.396039603960396</c:v>
                </c:pt>
                <c:pt idx="1">
                  <c:v>11.557788944723619</c:v>
                </c:pt>
                <c:pt idx="2">
                  <c:v>9.2682926829268286</c:v>
                </c:pt>
                <c:pt idx="3">
                  <c:v>7.4285714285714288</c:v>
                </c:pt>
                <c:pt idx="4">
                  <c:v>12.663755458515283</c:v>
                </c:pt>
              </c:numCache>
            </c:numRef>
          </c:val>
        </c:ser>
        <c:ser>
          <c:idx val="6"/>
          <c:order val="6"/>
          <c:tx>
            <c:strRef>
              <c:f>DM1aa!$I$22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7391AD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DM1aa!$B$23:$B$27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DM1aa!$I$23:$I$27</c:f>
              <c:numCache>
                <c:formatCode>0</c:formatCode>
                <c:ptCount val="5"/>
                <c:pt idx="0">
                  <c:v>1.9801980198019802</c:v>
                </c:pt>
                <c:pt idx="1">
                  <c:v>2.0100502512562812</c:v>
                </c:pt>
                <c:pt idx="2">
                  <c:v>1.9512195121951219</c:v>
                </c:pt>
                <c:pt idx="3">
                  <c:v>2.8571428571428572</c:v>
                </c:pt>
                <c:pt idx="4">
                  <c:v>1.3100436681222707</c:v>
                </c:pt>
              </c:numCache>
            </c:numRef>
          </c:val>
        </c:ser>
        <c:ser>
          <c:idx val="7"/>
          <c:order val="7"/>
          <c:tx>
            <c:strRef>
              <c:f>DM1aa!$J$22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7391AD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DM1aa!$B$23:$B$27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DM1aa!$J$23:$J$27</c:f>
              <c:numCache>
                <c:formatCode>0</c:formatCode>
                <c:ptCount val="5"/>
                <c:pt idx="0">
                  <c:v>1.9801980198019802</c:v>
                </c:pt>
                <c:pt idx="1">
                  <c:v>3.5175879396984926</c:v>
                </c:pt>
                <c:pt idx="2">
                  <c:v>0.48780487804878048</c:v>
                </c:pt>
                <c:pt idx="3">
                  <c:v>2.2857142857142856</c:v>
                </c:pt>
                <c:pt idx="4">
                  <c:v>1.7467248908296942</c:v>
                </c:pt>
              </c:numCache>
            </c:numRef>
          </c:val>
        </c:ser>
        <c:ser>
          <c:idx val="8"/>
          <c:order val="8"/>
          <c:tx>
            <c:strRef>
              <c:f>DM1aa!$K$22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2F5E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DM1aa!$B$23:$B$27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DM1aa!$K$23:$K$27</c:f>
              <c:numCache>
                <c:formatCode>0</c:formatCode>
                <c:ptCount val="5"/>
                <c:pt idx="0">
                  <c:v>0.24752475247524752</c:v>
                </c:pt>
                <c:pt idx="1">
                  <c:v>0</c:v>
                </c:pt>
                <c:pt idx="2">
                  <c:v>0.48780487804878048</c:v>
                </c:pt>
                <c:pt idx="3">
                  <c:v>0.5714285714285714</c:v>
                </c:pt>
                <c:pt idx="4">
                  <c:v>0</c:v>
                </c:pt>
              </c:numCache>
            </c:numRef>
          </c:val>
        </c:ser>
        <c:ser>
          <c:idx val="9"/>
          <c:order val="9"/>
          <c:tx>
            <c:strRef>
              <c:f>DM1aa!$L$22</c:f>
              <c:strCache>
                <c:ptCount val="1"/>
                <c:pt idx="0">
                  <c:v>0 = Naprosté zklamání</c:v>
                </c:pt>
              </c:strCache>
            </c:strRef>
          </c:tx>
          <c:spPr>
            <a:solidFill>
              <a:srgbClr val="002F5E"/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DM1aa!$B$23:$B$27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DM1aa!$L$23:$L$27</c:f>
              <c:numCache>
                <c:formatCode>0</c:formatCode>
                <c:ptCount val="5"/>
                <c:pt idx="0">
                  <c:v>0.74257425742574257</c:v>
                </c:pt>
                <c:pt idx="1">
                  <c:v>0.50251256281407031</c:v>
                </c:pt>
                <c:pt idx="2">
                  <c:v>0.97560975609756095</c:v>
                </c:pt>
                <c:pt idx="3">
                  <c:v>0.5714285714285714</c:v>
                </c:pt>
                <c:pt idx="4">
                  <c:v>0.87336244541484709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6022272"/>
        <c:axId val="456019136"/>
      </c:barChart>
      <c:catAx>
        <c:axId val="45602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456019136"/>
        <c:crosses val="autoZero"/>
        <c:auto val="1"/>
        <c:lblAlgn val="ctr"/>
        <c:lblOffset val="100"/>
        <c:noMultiLvlLbl val="0"/>
      </c:catAx>
      <c:valAx>
        <c:axId val="4560191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56022272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8750900678899849"/>
          <c:y val="4.8220997375328083E-2"/>
          <c:w val="0.21249099321100146"/>
          <c:h val="0.82844566929133856"/>
        </c:manualLayout>
      </c:layout>
      <c:overlay val="0"/>
      <c:txPr>
        <a:bodyPr/>
        <a:lstStyle/>
        <a:p>
          <a:pPr>
            <a:defRPr sz="9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Helvetica"/>
          <a:cs typeface="Helvetica Neue"/>
        </a:defRPr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52652124314664E-2"/>
          <c:y val="5.4597020993049833E-2"/>
          <c:w val="0.78699355576171026"/>
          <c:h val="0.80671628276502638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List1!$A$28</c:f>
              <c:strCache>
                <c:ptCount val="1"/>
                <c:pt idx="0">
                  <c:v>Mnoho nebo více menších dárků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List1!$B$27:$E$27</c:f>
              <c:strCache>
                <c:ptCount val="4"/>
                <c:pt idx="0">
                  <c:v>Velké zklamání (0 - 4)</c:v>
                </c:pt>
                <c:pt idx="1">
                  <c:v>Neutrální pocity (5 - 6)</c:v>
                </c:pt>
                <c:pt idx="2">
                  <c:v>Malá radost (7 - 8)</c:v>
                </c:pt>
                <c:pt idx="3">
                  <c:v>Velká radost (9 - 10)</c:v>
                </c:pt>
              </c:strCache>
            </c:strRef>
          </c:cat>
          <c:val>
            <c:numRef>
              <c:f>List1!$B$28:$E$28</c:f>
              <c:numCache>
                <c:formatCode>0%</c:formatCode>
                <c:ptCount val="4"/>
                <c:pt idx="0">
                  <c:v>4.7904191616766463</c:v>
                </c:pt>
                <c:pt idx="1">
                  <c:v>19.161676646706585</c:v>
                </c:pt>
                <c:pt idx="2">
                  <c:v>37.125748502994014</c:v>
                </c:pt>
                <c:pt idx="3">
                  <c:v>38.922155688622752</c:v>
                </c:pt>
              </c:numCache>
            </c:numRef>
          </c:val>
        </c:ser>
        <c:ser>
          <c:idx val="3"/>
          <c:order val="1"/>
          <c:tx>
            <c:strRef>
              <c:f>List1!$A$29</c:f>
              <c:strCache>
                <c:ptCount val="1"/>
                <c:pt idx="0">
                  <c:v>Jeden velký dárek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List1!$B$27:$E$27</c:f>
              <c:strCache>
                <c:ptCount val="4"/>
                <c:pt idx="0">
                  <c:v>Velké zklamání (0 - 4)</c:v>
                </c:pt>
                <c:pt idx="1">
                  <c:v>Neutrální pocity (5 - 6)</c:v>
                </c:pt>
                <c:pt idx="2">
                  <c:v>Malá radost (7 - 8)</c:v>
                </c:pt>
                <c:pt idx="3">
                  <c:v>Velká radost (9 - 10)</c:v>
                </c:pt>
              </c:strCache>
            </c:strRef>
          </c:cat>
          <c:val>
            <c:numRef>
              <c:f>List1!$B$29:$E$29</c:f>
              <c:numCache>
                <c:formatCode>0%</c:formatCode>
                <c:ptCount val="4"/>
                <c:pt idx="0">
                  <c:v>26.315789473684209</c:v>
                </c:pt>
                <c:pt idx="1">
                  <c:v>10.526315789473685</c:v>
                </c:pt>
                <c:pt idx="2">
                  <c:v>36.842105263157897</c:v>
                </c:pt>
                <c:pt idx="3">
                  <c:v>26.315789473684209</c:v>
                </c:pt>
              </c:numCache>
            </c:numRef>
          </c:val>
        </c:ser>
        <c:ser>
          <c:idx val="4"/>
          <c:order val="2"/>
          <c:tx>
            <c:strRef>
              <c:f>List1!$A$30</c:f>
              <c:strCache>
                <c:ptCount val="1"/>
                <c:pt idx="0">
                  <c:v>Jeden větší dárek a několik menších</c:v>
                </c:pt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ysClr val="windowText" lastClr="000000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List1!$B$27:$E$27</c:f>
              <c:strCache>
                <c:ptCount val="4"/>
                <c:pt idx="0">
                  <c:v>Velké zklamání (0 - 4)</c:v>
                </c:pt>
                <c:pt idx="1">
                  <c:v>Neutrální pocity (5 - 6)</c:v>
                </c:pt>
                <c:pt idx="2">
                  <c:v>Malá radost (7 - 8)</c:v>
                </c:pt>
                <c:pt idx="3">
                  <c:v>Velká radost (9 - 10)</c:v>
                </c:pt>
              </c:strCache>
            </c:strRef>
          </c:cat>
          <c:val>
            <c:numRef>
              <c:f>List1!$B$30:$E$30</c:f>
              <c:numCache>
                <c:formatCode>0%</c:formatCode>
                <c:ptCount val="4"/>
                <c:pt idx="0">
                  <c:v>2.5906735751295336</c:v>
                </c:pt>
                <c:pt idx="1">
                  <c:v>11.917098445595855</c:v>
                </c:pt>
                <c:pt idx="2">
                  <c:v>41.968911917098445</c:v>
                </c:pt>
                <c:pt idx="3">
                  <c:v>43.523316062176164</c:v>
                </c:pt>
              </c:numCache>
            </c:numRef>
          </c:val>
        </c:ser>
        <c:ser>
          <c:idx val="5"/>
          <c:order val="3"/>
          <c:tx>
            <c:strRef>
              <c:f>List1!$A$31</c:f>
              <c:strCache>
                <c:ptCount val="1"/>
                <c:pt idx="0">
                  <c:v>Jinak</c:v>
                </c:pt>
              </c:strCache>
            </c:strRef>
          </c:tx>
          <c:spPr>
            <a:solidFill>
              <a:srgbClr val="8B8278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List1!$B$27:$E$27</c:f>
              <c:strCache>
                <c:ptCount val="4"/>
                <c:pt idx="0">
                  <c:v>Velké zklamání (0 - 4)</c:v>
                </c:pt>
                <c:pt idx="1">
                  <c:v>Neutrální pocity (5 - 6)</c:v>
                </c:pt>
                <c:pt idx="2">
                  <c:v>Malá radost (7 - 8)</c:v>
                </c:pt>
                <c:pt idx="3">
                  <c:v>Velká radost (9 - 10)</c:v>
                </c:pt>
              </c:strCache>
            </c:strRef>
          </c:cat>
          <c:val>
            <c:numRef>
              <c:f>List1!$B$31:$E$31</c:f>
              <c:numCache>
                <c:formatCode>0%</c:formatCode>
                <c:ptCount val="4"/>
                <c:pt idx="0">
                  <c:v>7.6923076923076925</c:v>
                </c:pt>
                <c:pt idx="1">
                  <c:v>34.615384615384613</c:v>
                </c:pt>
                <c:pt idx="2">
                  <c:v>23.076923076923077</c:v>
                </c:pt>
                <c:pt idx="3">
                  <c:v>34.615384615384613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6019528"/>
        <c:axId val="456021488"/>
      </c:barChart>
      <c:catAx>
        <c:axId val="456019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456021488"/>
        <c:crosses val="autoZero"/>
        <c:auto val="1"/>
        <c:lblAlgn val="ctr"/>
        <c:lblOffset val="100"/>
        <c:noMultiLvlLbl val="0"/>
      </c:catAx>
      <c:valAx>
        <c:axId val="4560214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5601952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9921546542750754"/>
          <c:y val="2.1554243219597553E-2"/>
          <c:w val="0.19062121043588107"/>
          <c:h val="0.85095928891887951"/>
        </c:manualLayout>
      </c:layout>
      <c:overlay val="0"/>
      <c:txPr>
        <a:bodyPr/>
        <a:lstStyle/>
        <a:p>
          <a:pPr>
            <a:defRPr sz="105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Helvetica"/>
          <a:cs typeface="Helvetica Neue"/>
        </a:defRPr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52652124314664E-2"/>
          <c:y val="5.4597020993049833E-2"/>
          <c:w val="0.78699355576171026"/>
          <c:h val="0.80671628276502638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'DM4'!$C$18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'DM4'!$B$19:$B$23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'DM4'!$C$19:$C$23</c:f>
              <c:numCache>
                <c:formatCode>0</c:formatCode>
                <c:ptCount val="5"/>
                <c:pt idx="0">
                  <c:v>51.485148514851488</c:v>
                </c:pt>
                <c:pt idx="1">
                  <c:v>47.738693467336688</c:v>
                </c:pt>
                <c:pt idx="2">
                  <c:v>55.121951219512198</c:v>
                </c:pt>
                <c:pt idx="3">
                  <c:v>53.142857142857146</c:v>
                </c:pt>
                <c:pt idx="4">
                  <c:v>50.21834061135371</c:v>
                </c:pt>
              </c:numCache>
            </c:numRef>
          </c:val>
        </c:ser>
        <c:ser>
          <c:idx val="3"/>
          <c:order val="1"/>
          <c:tx>
            <c:strRef>
              <c:f>'DM4'!$D$18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'DM4'!$B$19:$B$23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'DM4'!$D$19:$D$23</c:f>
              <c:numCache>
                <c:formatCode>0</c:formatCode>
                <c:ptCount val="5"/>
                <c:pt idx="0">
                  <c:v>48.514851485148512</c:v>
                </c:pt>
                <c:pt idx="1">
                  <c:v>52.261306532663319</c:v>
                </c:pt>
                <c:pt idx="2">
                  <c:v>44.878048780487809</c:v>
                </c:pt>
                <c:pt idx="3">
                  <c:v>46.857142857142861</c:v>
                </c:pt>
                <c:pt idx="4">
                  <c:v>49.78165938864629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6022664"/>
        <c:axId val="456023448"/>
      </c:barChart>
      <c:catAx>
        <c:axId val="456022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456023448"/>
        <c:crosses val="autoZero"/>
        <c:auto val="1"/>
        <c:lblAlgn val="ctr"/>
        <c:lblOffset val="100"/>
        <c:noMultiLvlLbl val="0"/>
      </c:catAx>
      <c:valAx>
        <c:axId val="4560234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456022664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4946267680475296"/>
          <c:y val="2.1554243219597553E-2"/>
          <c:w val="8.1087840058387178E-2"/>
          <c:h val="0.86455686789151354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Helvetica"/>
          <a:cs typeface="Helvetica Neue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18179258472325"/>
          <c:y val="6.8532973599500335E-2"/>
          <c:w val="0.72404395619267381"/>
          <c:h val="0.888787857631882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B3_kategorie!$B$54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002F5E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aseline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B3_kategorie!$C$54:$Q$54</c:f>
              <c:numCache>
                <c:formatCode>0%</c:formatCode>
                <c:ptCount val="15"/>
                <c:pt idx="0">
                  <c:v>0.61881188118811881</c:v>
                </c:pt>
                <c:pt idx="1">
                  <c:v>0.3910891089108911</c:v>
                </c:pt>
                <c:pt idx="2">
                  <c:v>0.33415841584158412</c:v>
                </c:pt>
                <c:pt idx="3">
                  <c:v>0.20544554455445543</c:v>
                </c:pt>
                <c:pt idx="4">
                  <c:v>0.14356435643564355</c:v>
                </c:pt>
                <c:pt idx="5">
                  <c:v>0.12128712871287128</c:v>
                </c:pt>
                <c:pt idx="6">
                  <c:v>0.11881188118811881</c:v>
                </c:pt>
                <c:pt idx="7">
                  <c:v>0.11138613861386139</c:v>
                </c:pt>
                <c:pt idx="8">
                  <c:v>0.10891089108910892</c:v>
                </c:pt>
                <c:pt idx="9">
                  <c:v>0.10148514851485149</c:v>
                </c:pt>
                <c:pt idx="10">
                  <c:v>6.9306930693069313E-2</c:v>
                </c:pt>
                <c:pt idx="11">
                  <c:v>4.4554455445544552E-2</c:v>
                </c:pt>
                <c:pt idx="12">
                  <c:v>1.9801980198019802E-2</c:v>
                </c:pt>
                <c:pt idx="13">
                  <c:v>1.7326732673267328E-2</c:v>
                </c:pt>
                <c:pt idx="14">
                  <c:v>9.9009900990099011E-3</c:v>
                </c:pt>
              </c:numCache>
            </c:numRef>
          </c:val>
        </c:ser>
        <c:ser>
          <c:idx val="1"/>
          <c:order val="1"/>
          <c:tx>
            <c:strRef>
              <c:f>B3_kategorie!$B$55</c:f>
              <c:strCache>
                <c:ptCount val="1"/>
                <c:pt idx="0">
                  <c:v>70%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B3_kategorie!$C$55:$Q$55</c:f>
              <c:numCache>
                <c:formatCode>0%</c:formatCode>
                <c:ptCount val="15"/>
                <c:pt idx="0">
                  <c:v>8.1188118811881149E-2</c:v>
                </c:pt>
                <c:pt idx="1">
                  <c:v>0.30891089108910885</c:v>
                </c:pt>
                <c:pt idx="2">
                  <c:v>0.36584158415841583</c:v>
                </c:pt>
                <c:pt idx="3">
                  <c:v>0.49455445544554455</c:v>
                </c:pt>
                <c:pt idx="4">
                  <c:v>0.55643564356435637</c:v>
                </c:pt>
                <c:pt idx="5">
                  <c:v>0.57871287128712867</c:v>
                </c:pt>
                <c:pt idx="6">
                  <c:v>0.58118811881188115</c:v>
                </c:pt>
                <c:pt idx="7">
                  <c:v>0.58861386138613858</c:v>
                </c:pt>
                <c:pt idx="8">
                  <c:v>0.59108910891089106</c:v>
                </c:pt>
                <c:pt idx="9">
                  <c:v>0.59851485148514849</c:v>
                </c:pt>
                <c:pt idx="10">
                  <c:v>0.63069306930693059</c:v>
                </c:pt>
                <c:pt idx="11">
                  <c:v>0.65544554455445536</c:v>
                </c:pt>
                <c:pt idx="12">
                  <c:v>0.68019801980198014</c:v>
                </c:pt>
                <c:pt idx="13">
                  <c:v>0.68267326732673261</c:v>
                </c:pt>
                <c:pt idx="14">
                  <c:v>0.69009900990099005</c:v>
                </c:pt>
              </c:numCache>
            </c:numRef>
          </c:val>
        </c:ser>
        <c:ser>
          <c:idx val="2"/>
          <c:order val="2"/>
          <c:tx>
            <c:strRef>
              <c:f>B3_kategorie!$B$56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7391AD"/>
            </a:solidFill>
            <a:ln w="25400">
              <a:noFill/>
            </a:ln>
          </c:spPr>
          <c:invertIfNegative val="0"/>
          <c:dLbls>
            <c:dLbl>
              <c:idx val="25"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B3_kategorie!$C$56:$Q$56</c:f>
              <c:numCache>
                <c:formatCode>0%</c:formatCode>
                <c:ptCount val="15"/>
                <c:pt idx="0">
                  <c:v>0.57788944723618085</c:v>
                </c:pt>
                <c:pt idx="1">
                  <c:v>0.33165829145728642</c:v>
                </c:pt>
                <c:pt idx="2">
                  <c:v>0.24120603015075376</c:v>
                </c:pt>
                <c:pt idx="3">
                  <c:v>0.12562814070351758</c:v>
                </c:pt>
                <c:pt idx="4">
                  <c:v>0.14572864321608039</c:v>
                </c:pt>
                <c:pt idx="5">
                  <c:v>0.12060301507537688</c:v>
                </c:pt>
                <c:pt idx="6">
                  <c:v>0.12562814070351758</c:v>
                </c:pt>
                <c:pt idx="7">
                  <c:v>0.11055276381909548</c:v>
                </c:pt>
                <c:pt idx="8">
                  <c:v>0.10050251256281408</c:v>
                </c:pt>
                <c:pt idx="9">
                  <c:v>0.1306532663316583</c:v>
                </c:pt>
                <c:pt idx="10">
                  <c:v>9.5477386934673364E-2</c:v>
                </c:pt>
                <c:pt idx="11">
                  <c:v>5.5276381909547742E-2</c:v>
                </c:pt>
                <c:pt idx="12">
                  <c:v>2.0100502512562811E-2</c:v>
                </c:pt>
                <c:pt idx="13">
                  <c:v>2.5125628140703519E-2</c:v>
                </c:pt>
                <c:pt idx="14">
                  <c:v>1.0050251256281405E-2</c:v>
                </c:pt>
              </c:numCache>
            </c:numRef>
          </c:val>
        </c:ser>
        <c:ser>
          <c:idx val="3"/>
          <c:order val="3"/>
          <c:tx>
            <c:strRef>
              <c:f>B3_kategorie!$B$57</c:f>
              <c:strCache>
                <c:ptCount val="1"/>
                <c:pt idx="0">
                  <c:v>140%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B3_kategorie!$C$57:$Q$57</c:f>
              <c:numCache>
                <c:formatCode>0%</c:formatCode>
                <c:ptCount val="15"/>
                <c:pt idx="0">
                  <c:v>0.1221105527638191</c:v>
                </c:pt>
                <c:pt idx="1">
                  <c:v>0.36834170854271342</c:v>
                </c:pt>
                <c:pt idx="2">
                  <c:v>0.45879396984924625</c:v>
                </c:pt>
                <c:pt idx="3">
                  <c:v>0.57437185929648238</c:v>
                </c:pt>
                <c:pt idx="4">
                  <c:v>0.55427135678391959</c:v>
                </c:pt>
                <c:pt idx="5">
                  <c:v>0.5793969849246231</c:v>
                </c:pt>
                <c:pt idx="6">
                  <c:v>0.57437185929648238</c:v>
                </c:pt>
                <c:pt idx="7">
                  <c:v>0.58944723618090444</c:v>
                </c:pt>
                <c:pt idx="8">
                  <c:v>0.59949748743718589</c:v>
                </c:pt>
                <c:pt idx="9">
                  <c:v>0.56934673366834165</c:v>
                </c:pt>
                <c:pt idx="10">
                  <c:v>0.60452261306532662</c:v>
                </c:pt>
                <c:pt idx="11">
                  <c:v>0.6447236180904522</c:v>
                </c:pt>
                <c:pt idx="12">
                  <c:v>0.67989949748743717</c:v>
                </c:pt>
                <c:pt idx="13">
                  <c:v>0.67487437185929644</c:v>
                </c:pt>
                <c:pt idx="14">
                  <c:v>0.68994974874371851</c:v>
                </c:pt>
              </c:numCache>
            </c:numRef>
          </c:val>
        </c:ser>
        <c:ser>
          <c:idx val="4"/>
          <c:order val="4"/>
          <c:tx>
            <c:strRef>
              <c:f>B3_kategorie!$B$58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7391AD"/>
            </a:solidFill>
            <a:ln w="12700">
              <a:noFill/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/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B3_kategorie!$C$58:$Q$58</c:f>
              <c:numCache>
                <c:formatCode>0%</c:formatCode>
                <c:ptCount val="15"/>
                <c:pt idx="0">
                  <c:v>0.65853658536585369</c:v>
                </c:pt>
                <c:pt idx="1">
                  <c:v>0.44878048780487811</c:v>
                </c:pt>
                <c:pt idx="2">
                  <c:v>0.42439024390243901</c:v>
                </c:pt>
                <c:pt idx="3">
                  <c:v>0.28292682926829266</c:v>
                </c:pt>
                <c:pt idx="4">
                  <c:v>0.14146341463414633</c:v>
                </c:pt>
                <c:pt idx="5">
                  <c:v>0.12195121951219512</c:v>
                </c:pt>
                <c:pt idx="6">
                  <c:v>0.11219512195121953</c:v>
                </c:pt>
                <c:pt idx="7">
                  <c:v>0.11219512195121953</c:v>
                </c:pt>
                <c:pt idx="8">
                  <c:v>0.11707317073170734</c:v>
                </c:pt>
                <c:pt idx="9">
                  <c:v>7.3170731707317069E-2</c:v>
                </c:pt>
                <c:pt idx="10">
                  <c:v>4.3902439024390241E-2</c:v>
                </c:pt>
                <c:pt idx="11">
                  <c:v>3.4146341463414637E-2</c:v>
                </c:pt>
                <c:pt idx="12">
                  <c:v>1.9512195121951219E-2</c:v>
                </c:pt>
                <c:pt idx="13">
                  <c:v>9.7560975609756097E-3</c:v>
                </c:pt>
                <c:pt idx="14">
                  <c:v>9.7560975609756097E-3</c:v>
                </c:pt>
              </c:numCache>
            </c:numRef>
          </c:val>
        </c:ser>
        <c:ser>
          <c:idx val="5"/>
          <c:order val="5"/>
          <c:tx>
            <c:strRef>
              <c:f>B3_kategorie!$B$59</c:f>
              <c:strCache>
                <c:ptCount val="1"/>
                <c:pt idx="0">
                  <c:v>210%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B3_kategorie!$C$59:$Q$59</c:f>
              <c:numCache>
                <c:formatCode>0%</c:formatCode>
                <c:ptCount val="15"/>
                <c:pt idx="0">
                  <c:v>4.1463414634145934E-2</c:v>
                </c:pt>
                <c:pt idx="1">
                  <c:v>0.25121951219512173</c:v>
                </c:pt>
                <c:pt idx="2">
                  <c:v>0.27560975609756078</c:v>
                </c:pt>
                <c:pt idx="3">
                  <c:v>0.41707317073170702</c:v>
                </c:pt>
                <c:pt idx="4">
                  <c:v>0.55853658536585349</c:v>
                </c:pt>
                <c:pt idx="5">
                  <c:v>0.5780487804878045</c:v>
                </c:pt>
                <c:pt idx="6">
                  <c:v>0.58780487804878012</c:v>
                </c:pt>
                <c:pt idx="7">
                  <c:v>0.58780487804878012</c:v>
                </c:pt>
                <c:pt idx="8">
                  <c:v>0.58292682926829231</c:v>
                </c:pt>
                <c:pt idx="9">
                  <c:v>0.6268292682926826</c:v>
                </c:pt>
                <c:pt idx="10">
                  <c:v>0.65609756097560945</c:v>
                </c:pt>
                <c:pt idx="11">
                  <c:v>0.66585365853658507</c:v>
                </c:pt>
                <c:pt idx="12">
                  <c:v>0.6804878048780485</c:v>
                </c:pt>
                <c:pt idx="13">
                  <c:v>0.69024390243902412</c:v>
                </c:pt>
                <c:pt idx="14">
                  <c:v>0.69024390243902412</c:v>
                </c:pt>
              </c:numCache>
            </c:numRef>
          </c:val>
        </c:ser>
        <c:ser>
          <c:idx val="6"/>
          <c:order val="6"/>
          <c:tx>
            <c:strRef>
              <c:f>B3_kategorie!$B$60</c:f>
              <c:strCache>
                <c:ptCount val="1"/>
                <c:pt idx="0">
                  <c:v>15-35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B3_kategorie!$C$60:$Q$60</c:f>
              <c:numCache>
                <c:formatCode>0%</c:formatCode>
                <c:ptCount val="15"/>
                <c:pt idx="0">
                  <c:v>0.56571428571428573</c:v>
                </c:pt>
                <c:pt idx="1">
                  <c:v>0.37714285714285717</c:v>
                </c:pt>
                <c:pt idx="2">
                  <c:v>0.33142857142857141</c:v>
                </c:pt>
                <c:pt idx="3">
                  <c:v>0.25142857142857145</c:v>
                </c:pt>
                <c:pt idx="4">
                  <c:v>0.17142857142857143</c:v>
                </c:pt>
                <c:pt idx="5">
                  <c:v>0.18857142857142858</c:v>
                </c:pt>
                <c:pt idx="6">
                  <c:v>0.12</c:v>
                </c:pt>
                <c:pt idx="7">
                  <c:v>0.12</c:v>
                </c:pt>
                <c:pt idx="8">
                  <c:v>0.12</c:v>
                </c:pt>
                <c:pt idx="9">
                  <c:v>0.15428571428571428</c:v>
                </c:pt>
                <c:pt idx="10">
                  <c:v>9.1428571428571428E-2</c:v>
                </c:pt>
                <c:pt idx="11">
                  <c:v>5.7142857142857141E-2</c:v>
                </c:pt>
                <c:pt idx="12">
                  <c:v>1.7142857142857144E-2</c:v>
                </c:pt>
                <c:pt idx="13">
                  <c:v>5.7142857142857143E-3</c:v>
                </c:pt>
                <c:pt idx="14">
                  <c:v>1.7142857142857144E-2</c:v>
                </c:pt>
              </c:numCache>
            </c:numRef>
          </c:val>
        </c:ser>
        <c:ser>
          <c:idx val="7"/>
          <c:order val="7"/>
          <c:tx>
            <c:strRef>
              <c:f>B3_kategorie!$B$61</c:f>
              <c:strCache>
                <c:ptCount val="1"/>
                <c:pt idx="0">
                  <c:v>280%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B3_kategorie!$C$61:$Q$61</c:f>
              <c:numCache>
                <c:formatCode>0%</c:formatCode>
                <c:ptCount val="15"/>
                <c:pt idx="0">
                  <c:v>0.13428571428571434</c:v>
                </c:pt>
                <c:pt idx="1">
                  <c:v>0.32285714285714295</c:v>
                </c:pt>
                <c:pt idx="2">
                  <c:v>0.36857142857142877</c:v>
                </c:pt>
                <c:pt idx="3">
                  <c:v>0.44857142857142884</c:v>
                </c:pt>
                <c:pt idx="4">
                  <c:v>0.52857142857142891</c:v>
                </c:pt>
                <c:pt idx="5">
                  <c:v>0.51142857142857157</c:v>
                </c:pt>
                <c:pt idx="6">
                  <c:v>0.58000000000000007</c:v>
                </c:pt>
                <c:pt idx="7">
                  <c:v>0.58000000000000007</c:v>
                </c:pt>
                <c:pt idx="8">
                  <c:v>0.58000000000000007</c:v>
                </c:pt>
                <c:pt idx="9">
                  <c:v>0.54571428571428582</c:v>
                </c:pt>
                <c:pt idx="10">
                  <c:v>0.60857142857142854</c:v>
                </c:pt>
                <c:pt idx="11">
                  <c:v>0.64285714285714324</c:v>
                </c:pt>
                <c:pt idx="12">
                  <c:v>0.68285714285714283</c:v>
                </c:pt>
                <c:pt idx="13">
                  <c:v>0.69428571428571439</c:v>
                </c:pt>
                <c:pt idx="14">
                  <c:v>0.68285714285714283</c:v>
                </c:pt>
              </c:numCache>
            </c:numRef>
          </c:val>
        </c:ser>
        <c:ser>
          <c:idx val="8"/>
          <c:order val="8"/>
          <c:tx>
            <c:strRef>
              <c:f>B3_kategorie!$B$62</c:f>
              <c:strCache>
                <c:ptCount val="1"/>
                <c:pt idx="0">
                  <c:v>36-55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B3_kategorie!$C$62:$Q$62</c:f>
              <c:numCache>
                <c:formatCode>0%</c:formatCode>
                <c:ptCount val="15"/>
                <c:pt idx="0">
                  <c:v>0.6593886462882097</c:v>
                </c:pt>
                <c:pt idx="1">
                  <c:v>0.40174672489082963</c:v>
                </c:pt>
                <c:pt idx="2">
                  <c:v>0.33624454148471616</c:v>
                </c:pt>
                <c:pt idx="3">
                  <c:v>0.1703056768558952</c:v>
                </c:pt>
                <c:pt idx="4">
                  <c:v>0.12227074235807861</c:v>
                </c:pt>
                <c:pt idx="5">
                  <c:v>6.9868995633187769E-2</c:v>
                </c:pt>
                <c:pt idx="6">
                  <c:v>0.11790393013100436</c:v>
                </c:pt>
                <c:pt idx="7">
                  <c:v>0.10480349344978165</c:v>
                </c:pt>
                <c:pt idx="8">
                  <c:v>0.10043668122270741</c:v>
                </c:pt>
                <c:pt idx="9">
                  <c:v>6.1135371179039305E-2</c:v>
                </c:pt>
                <c:pt idx="10">
                  <c:v>5.2401746724890827E-2</c:v>
                </c:pt>
                <c:pt idx="11">
                  <c:v>3.4934497816593885E-2</c:v>
                </c:pt>
                <c:pt idx="12">
                  <c:v>2.1834061135371178E-2</c:v>
                </c:pt>
                <c:pt idx="13">
                  <c:v>2.6200873362445413E-2</c:v>
                </c:pt>
                <c:pt idx="14">
                  <c:v>4.3668122270742356E-3</c:v>
                </c:pt>
              </c:numCache>
            </c:numRef>
          </c:val>
        </c:ser>
        <c:ser>
          <c:idx val="9"/>
          <c:order val="9"/>
          <c:tx>
            <c:strRef>
              <c:f>B3_kategorie!$B$63</c:f>
              <c:strCache>
                <c:ptCount val="1"/>
                <c:pt idx="0">
                  <c:v>350%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B3_kategorie!$C$63:$Q$63</c:f>
              <c:numCache>
                <c:formatCode>0%</c:formatCode>
                <c:ptCount val="15"/>
                <c:pt idx="0">
                  <c:v>4.0611353711790699E-2</c:v>
                </c:pt>
                <c:pt idx="1">
                  <c:v>0.29825327510917043</c:v>
                </c:pt>
                <c:pt idx="2">
                  <c:v>0.36375545851528379</c:v>
                </c:pt>
                <c:pt idx="3">
                  <c:v>0.52969432314410492</c:v>
                </c:pt>
                <c:pt idx="4">
                  <c:v>0.57772925764192173</c:v>
                </c:pt>
                <c:pt idx="5">
                  <c:v>0.63013100436681224</c:v>
                </c:pt>
                <c:pt idx="6">
                  <c:v>0.58209606986899587</c:v>
                </c:pt>
                <c:pt idx="7">
                  <c:v>0.59519650655021872</c:v>
                </c:pt>
                <c:pt idx="8">
                  <c:v>0.59956331877729285</c:v>
                </c:pt>
                <c:pt idx="9">
                  <c:v>0.63886462882096096</c:v>
                </c:pt>
                <c:pt idx="10">
                  <c:v>0.64759825327510923</c:v>
                </c:pt>
                <c:pt idx="11">
                  <c:v>0.66506550218340621</c:v>
                </c:pt>
                <c:pt idx="12">
                  <c:v>0.67816593886462906</c:v>
                </c:pt>
                <c:pt idx="13">
                  <c:v>0.67379912663755492</c:v>
                </c:pt>
                <c:pt idx="14">
                  <c:v>0.69563318777292604</c:v>
                </c:pt>
              </c:numCache>
            </c:numRef>
          </c:val>
        </c:ser>
        <c:ser>
          <c:idx val="10"/>
          <c:order val="10"/>
          <c:tx>
            <c:strRef>
              <c:f>B3_kategorie!$B$64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002F5E"/>
            </a:solidFill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B3_kategorie!$C$64:$Q$64</c:f>
              <c:numCache>
                <c:formatCode>0%</c:formatCode>
                <c:ptCount val="15"/>
                <c:pt idx="0">
                  <c:v>#N/A</c:v>
                </c:pt>
                <c:pt idx="1">
                  <c:v>0.56993736951983298</c:v>
                </c:pt>
                <c:pt idx="2">
                  <c:v>0.33194154488517746</c:v>
                </c:pt>
                <c:pt idx="3">
                  <c:v>#N/A</c:v>
                </c:pt>
                <c:pt idx="4">
                  <c:v>#N/A</c:v>
                </c:pt>
                <c:pt idx="5">
                  <c:v>9.3945720250521919E-2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0.14196242171189979</c:v>
                </c:pt>
                <c:pt idx="10">
                  <c:v>0.1524008350730689</c:v>
                </c:pt>
                <c:pt idx="11">
                  <c:v>1.2526096033402923E-2</c:v>
                </c:pt>
                <c:pt idx="12">
                  <c:v>2.0876826722338208E-2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B3_kategorie!$B$65</c:f>
              <c:strCache>
                <c:ptCount val="1"/>
                <c:pt idx="0">
                  <c:v>420%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B3_kategorie!$C$65:$Q$65</c:f>
              <c:numCache>
                <c:formatCode>0%</c:formatCode>
                <c:ptCount val="15"/>
                <c:pt idx="0">
                  <c:v>#N/A</c:v>
                </c:pt>
                <c:pt idx="1">
                  <c:v>0.13006263048016731</c:v>
                </c:pt>
                <c:pt idx="2">
                  <c:v>0.36805845511482271</c:v>
                </c:pt>
                <c:pt idx="3">
                  <c:v>#N/A</c:v>
                </c:pt>
                <c:pt idx="4">
                  <c:v>#N/A</c:v>
                </c:pt>
                <c:pt idx="5">
                  <c:v>0.60605427974947812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0.55803757828810019</c:v>
                </c:pt>
                <c:pt idx="10">
                  <c:v>0.54759916492693117</c:v>
                </c:pt>
                <c:pt idx="11">
                  <c:v>0.68747390396659736</c:v>
                </c:pt>
                <c:pt idx="12">
                  <c:v>0.67912317327766214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2"/>
          <c:order val="12"/>
          <c:tx>
            <c:strRef>
              <c:f>B3_kategorie!$B$66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7391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B3_kategorie!$C$66:$Q$66</c:f>
              <c:numCache>
                <c:formatCode>0%</c:formatCode>
                <c:ptCount val="15"/>
                <c:pt idx="0">
                  <c:v>#N/A</c:v>
                </c:pt>
                <c:pt idx="1">
                  <c:v>0.5357142857142857</c:v>
                </c:pt>
                <c:pt idx="2">
                  <c:v>0.19047619047619047</c:v>
                </c:pt>
                <c:pt idx="3">
                  <c:v>#N/A</c:v>
                </c:pt>
                <c:pt idx="4">
                  <c:v>#N/A</c:v>
                </c:pt>
                <c:pt idx="5">
                  <c:v>0.13690476190476192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0.19642857142857142</c:v>
                </c:pt>
                <c:pt idx="10">
                  <c:v>0.21428571428571427</c:v>
                </c:pt>
                <c:pt idx="11">
                  <c:v>2.9761904761904757E-2</c:v>
                </c:pt>
                <c:pt idx="12">
                  <c:v>4.1666666666666657E-2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3"/>
          <c:order val="13"/>
          <c:tx>
            <c:strRef>
              <c:f>B3_kategorie!$B$67</c:f>
              <c:strCache>
                <c:ptCount val="1"/>
                <c:pt idx="0">
                  <c:v>490%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B3_kategorie!$C$67:$Q$67</c:f>
              <c:numCache>
                <c:formatCode>0%</c:formatCode>
                <c:ptCount val="15"/>
                <c:pt idx="0">
                  <c:v>#N/A</c:v>
                </c:pt>
                <c:pt idx="1">
                  <c:v>0.16428571428571459</c:v>
                </c:pt>
                <c:pt idx="2">
                  <c:v>0.50952380952380949</c:v>
                </c:pt>
                <c:pt idx="3">
                  <c:v>#N/A</c:v>
                </c:pt>
                <c:pt idx="4">
                  <c:v>#N/A</c:v>
                </c:pt>
                <c:pt idx="5">
                  <c:v>0.56309523809523832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0.503571428571429</c:v>
                </c:pt>
                <c:pt idx="10">
                  <c:v>0.48571428571428577</c:v>
                </c:pt>
                <c:pt idx="11">
                  <c:v>0.67023809523809508</c:v>
                </c:pt>
                <c:pt idx="12">
                  <c:v>0.65833333333333321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4"/>
          <c:order val="14"/>
          <c:tx>
            <c:strRef>
              <c:f>B3_kategorie!$B$68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7391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B3_kategorie!$C$68:$Q$68</c:f>
              <c:numCache>
                <c:formatCode>0%</c:formatCode>
                <c:ptCount val="15"/>
                <c:pt idx="0">
                  <c:v>#N/A</c:v>
                </c:pt>
                <c:pt idx="1">
                  <c:v>0.58842443729903537</c:v>
                </c:pt>
                <c:pt idx="2">
                  <c:v>0.40836012861736337</c:v>
                </c:pt>
                <c:pt idx="3">
                  <c:v>#N/A</c:v>
                </c:pt>
                <c:pt idx="4">
                  <c:v>#N/A</c:v>
                </c:pt>
                <c:pt idx="5">
                  <c:v>7.0739549839228297E-2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0.11254019292604502</c:v>
                </c:pt>
                <c:pt idx="10">
                  <c:v>0.11897106109324759</c:v>
                </c:pt>
                <c:pt idx="11">
                  <c:v>3.2154340836012861E-3</c:v>
                </c:pt>
                <c:pt idx="12">
                  <c:v>9.6463022508038593E-3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5"/>
          <c:order val="15"/>
          <c:tx>
            <c:strRef>
              <c:f>B3_kategorie!$B$69</c:f>
              <c:strCache>
                <c:ptCount val="1"/>
                <c:pt idx="0">
                  <c:v>560%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B3_kategorie!$C$69:$Q$69</c:f>
              <c:numCache>
                <c:formatCode>0%</c:formatCode>
                <c:ptCount val="15"/>
                <c:pt idx="0">
                  <c:v>#N/A</c:v>
                </c:pt>
                <c:pt idx="1">
                  <c:v>0.11157556270096514</c:v>
                </c:pt>
                <c:pt idx="2">
                  <c:v>0.29163987138263714</c:v>
                </c:pt>
                <c:pt idx="3">
                  <c:v>#N/A</c:v>
                </c:pt>
                <c:pt idx="4">
                  <c:v>#N/A</c:v>
                </c:pt>
                <c:pt idx="5">
                  <c:v>0.62926045016077214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0.58745980707395518</c:v>
                </c:pt>
                <c:pt idx="10">
                  <c:v>0.58102893890675222</c:v>
                </c:pt>
                <c:pt idx="11">
                  <c:v>0.69678456591639915</c:v>
                </c:pt>
                <c:pt idx="12">
                  <c:v>0.69035369774919619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6"/>
          <c:order val="16"/>
          <c:tx>
            <c:strRef>
              <c:f>B3_kategorie!$B$70</c:f>
              <c:strCache>
                <c:ptCount val="1"/>
                <c:pt idx="0">
                  <c:v>15-35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B3_kategorie!$C$70:$Q$70</c:f>
              <c:numCache>
                <c:formatCode>0%</c:formatCode>
                <c:ptCount val="15"/>
                <c:pt idx="0">
                  <c:v>#N/A</c:v>
                </c:pt>
                <c:pt idx="1">
                  <c:v>0.51236749116607772</c:v>
                </c:pt>
                <c:pt idx="2">
                  <c:v>0.35335689045936397</c:v>
                </c:pt>
                <c:pt idx="3">
                  <c:v>#N/A</c:v>
                </c:pt>
                <c:pt idx="4">
                  <c:v>#N/A</c:v>
                </c:pt>
                <c:pt idx="5">
                  <c:v>0.11307420494699646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0.17314487632508835</c:v>
                </c:pt>
                <c:pt idx="10">
                  <c:v>0.1519434628975265</c:v>
                </c:pt>
                <c:pt idx="11">
                  <c:v>1.7667844522968199E-2</c:v>
                </c:pt>
                <c:pt idx="12">
                  <c:v>3.1802120141342753E-2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7"/>
          <c:order val="17"/>
          <c:tx>
            <c:strRef>
              <c:f>B3_kategorie!$B$71</c:f>
              <c:strCache>
                <c:ptCount val="1"/>
                <c:pt idx="0">
                  <c:v>630%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B3_kategorie!$C$71:$Q$71</c:f>
              <c:numCache>
                <c:formatCode>0%</c:formatCode>
                <c:ptCount val="15"/>
                <c:pt idx="0">
                  <c:v>#N/A</c:v>
                </c:pt>
                <c:pt idx="1">
                  <c:v>0.18763250883392235</c:v>
                </c:pt>
                <c:pt idx="2">
                  <c:v>0.34664310954063637</c:v>
                </c:pt>
                <c:pt idx="3">
                  <c:v>#N/A</c:v>
                </c:pt>
                <c:pt idx="4">
                  <c:v>#N/A</c:v>
                </c:pt>
                <c:pt idx="5">
                  <c:v>0.5869257950530038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0.5268551236749115</c:v>
                </c:pt>
                <c:pt idx="10">
                  <c:v>0.54805653710247348</c:v>
                </c:pt>
                <c:pt idx="11">
                  <c:v>0.68233215547703185</c:v>
                </c:pt>
                <c:pt idx="12">
                  <c:v>0.6681978798586572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8"/>
          <c:order val="18"/>
          <c:tx>
            <c:strRef>
              <c:f>B3_kategorie!$B$72</c:f>
              <c:strCache>
                <c:ptCount val="1"/>
                <c:pt idx="0">
                  <c:v>36-55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B3_kategorie!$C$53:$Q$53</c:f>
              <c:strCache>
                <c:ptCount val="15"/>
                <c:pt idx="0">
                  <c:v>Zvědavost</c:v>
                </c:pt>
                <c:pt idx="1">
                  <c:v>Překvapení</c:v>
                </c:pt>
                <c:pt idx="2">
                  <c:v>Radost</c:v>
                </c:pt>
                <c:pt idx="3">
                  <c:v>Nadšení</c:v>
                </c:pt>
                <c:pt idx="4">
                  <c:v>Jistotu</c:v>
                </c:pt>
                <c:pt idx="5">
                  <c:v>Zklamání</c:v>
                </c:pt>
                <c:pt idx="6">
                  <c:v>Důvěru</c:v>
                </c:pt>
                <c:pt idx="7">
                  <c:v>Uvolnění</c:v>
                </c:pt>
                <c:pt idx="8">
                  <c:v>Láska</c:v>
                </c:pt>
                <c:pt idx="9">
                  <c:v>Nudu</c:v>
                </c:pt>
                <c:pt idx="10">
                  <c:v>Lhostejnost</c:v>
                </c:pt>
                <c:pt idx="11">
                  <c:v>Smutek</c:v>
                </c:pt>
                <c:pt idx="12">
                  <c:v>Odpor</c:v>
                </c:pt>
                <c:pt idx="13">
                  <c:v>Znechucení</c:v>
                </c:pt>
                <c:pt idx="14">
                  <c:v>Pýcha</c:v>
                </c:pt>
              </c:strCache>
            </c:strRef>
          </c:cat>
          <c:val>
            <c:numRef>
              <c:f>B3_kategorie!$C$72:$Q$72</c:f>
              <c:numCache>
                <c:formatCode>0%</c:formatCode>
                <c:ptCount val="15"/>
                <c:pt idx="0">
                  <c:v>#N/A</c:v>
                </c:pt>
                <c:pt idx="1">
                  <c:v>0.64204545454545459</c:v>
                </c:pt>
                <c:pt idx="2">
                  <c:v>0.30113636363636365</c:v>
                </c:pt>
                <c:pt idx="3">
                  <c:v>#N/A</c:v>
                </c:pt>
                <c:pt idx="4">
                  <c:v>#N/A</c:v>
                </c:pt>
                <c:pt idx="5">
                  <c:v>6.8181818181818177E-2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0.10795454545454546</c:v>
                </c:pt>
                <c:pt idx="10">
                  <c:v>0.15909090909090909</c:v>
                </c:pt>
                <c:pt idx="11">
                  <c:v>5.681818181818182E-3</c:v>
                </c:pt>
                <c:pt idx="12">
                  <c:v>0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100"/>
        <c:axId val="254592896"/>
        <c:axId val="254594072"/>
      </c:barChart>
      <c:catAx>
        <c:axId val="254592896"/>
        <c:scaling>
          <c:orientation val="maxMin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254594072"/>
        <c:crosses val="autoZero"/>
        <c:auto val="1"/>
        <c:lblAlgn val="ctr"/>
        <c:lblOffset val="100"/>
        <c:noMultiLvlLbl val="0"/>
      </c:catAx>
      <c:valAx>
        <c:axId val="2545940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54592896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ysClr val="windowText" lastClr="000000"/>
          </a:solidFill>
          <a:latin typeface="Hevetica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35515747516218"/>
          <c:y val="2.0542557500049987E-2"/>
          <c:w val="0.44123847515639397"/>
          <c:h val="0.8651549797830892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DO7c!$AC$29</c:f>
              <c:strCache>
                <c:ptCount val="1"/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DO7c!$AC$31:$AC$40</c:f>
              <c:numCache>
                <c:formatCode>0</c:formatCode>
                <c:ptCount val="10"/>
                <c:pt idx="0">
                  <c:v>25.628140703517587</c:v>
                </c:pt>
                <c:pt idx="1">
                  <c:v>13.06532663316583</c:v>
                </c:pt>
                <c:pt idx="2">
                  <c:v>18.592964824120603</c:v>
                </c:pt>
                <c:pt idx="3">
                  <c:v>7.5376884422110546</c:v>
                </c:pt>
                <c:pt idx="4">
                  <c:v>12.562814070351758</c:v>
                </c:pt>
                <c:pt idx="5">
                  <c:v>7.0351758793969852</c:v>
                </c:pt>
                <c:pt idx="6">
                  <c:v>3.5175879396984926</c:v>
                </c:pt>
                <c:pt idx="7">
                  <c:v>6.0301507537688437</c:v>
                </c:pt>
                <c:pt idx="8">
                  <c:v>6.5326633165829149</c:v>
                </c:pt>
                <c:pt idx="9">
                  <c:v>4.0201005025125625</c:v>
                </c:pt>
              </c:numCache>
            </c:numRef>
          </c:val>
        </c:ser>
        <c:ser>
          <c:idx val="3"/>
          <c:order val="1"/>
          <c:tx>
            <c:strRef>
              <c:f>DO7c!$AD$29</c:f>
              <c:strCache>
                <c:ptCount val="1"/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DO7c!$AD$31:$AD$40</c:f>
              <c:numCache>
                <c:formatCode>0</c:formatCode>
                <c:ptCount val="10"/>
                <c:pt idx="0">
                  <c:v>61.306532663316581</c:v>
                </c:pt>
                <c:pt idx="1">
                  <c:v>55.276381909547737</c:v>
                </c:pt>
                <c:pt idx="2">
                  <c:v>45.7286432160804</c:v>
                </c:pt>
                <c:pt idx="3">
                  <c:v>35.175879396984925</c:v>
                </c:pt>
                <c:pt idx="4">
                  <c:v>37.185929648241206</c:v>
                </c:pt>
                <c:pt idx="5">
                  <c:v>34.673366834170857</c:v>
                </c:pt>
                <c:pt idx="6">
                  <c:v>21.608040201005025</c:v>
                </c:pt>
                <c:pt idx="7">
                  <c:v>18.592964824120603</c:v>
                </c:pt>
                <c:pt idx="8">
                  <c:v>17.08542713567839</c:v>
                </c:pt>
                <c:pt idx="9">
                  <c:v>14.07035175879397</c:v>
                </c:pt>
              </c:numCache>
            </c:numRef>
          </c:val>
        </c:ser>
        <c:ser>
          <c:idx val="0"/>
          <c:order val="2"/>
          <c:tx>
            <c:strRef>
              <c:f>DO7c!$AE$29</c:f>
              <c:strCache>
                <c:ptCount val="1"/>
              </c:strCache>
            </c:strRef>
          </c:tx>
          <c:spPr>
            <a:solidFill>
              <a:srgbClr val="FBD753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DO7c!$AE$31:$AE$40</c:f>
              <c:numCache>
                <c:formatCode>0</c:formatCode>
                <c:ptCount val="10"/>
                <c:pt idx="0">
                  <c:v>9.0452261306532673</c:v>
                </c:pt>
                <c:pt idx="1">
                  <c:v>23.618090452261306</c:v>
                </c:pt>
                <c:pt idx="2">
                  <c:v>24.120603015075375</c:v>
                </c:pt>
                <c:pt idx="3">
                  <c:v>40.7035175879397</c:v>
                </c:pt>
                <c:pt idx="4">
                  <c:v>29.145728643216078</c:v>
                </c:pt>
                <c:pt idx="5">
                  <c:v>38.190954773869343</c:v>
                </c:pt>
                <c:pt idx="6">
                  <c:v>33.165829145728644</c:v>
                </c:pt>
                <c:pt idx="7">
                  <c:v>37.185929648241206</c:v>
                </c:pt>
                <c:pt idx="8">
                  <c:v>25.628140703517587</c:v>
                </c:pt>
                <c:pt idx="9">
                  <c:v>27.1356783919598</c:v>
                </c:pt>
              </c:numCache>
            </c:numRef>
          </c:val>
        </c:ser>
        <c:ser>
          <c:idx val="1"/>
          <c:order val="3"/>
          <c:tx>
            <c:strRef>
              <c:f>DO7c!$AF$29</c:f>
              <c:strCache>
                <c:ptCount val="1"/>
              </c:strCache>
            </c:strRef>
          </c:tx>
          <c:spPr>
            <a:solidFill>
              <a:srgbClr val="8B8278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DO7c!$AF$31:$AF$40</c:f>
              <c:numCache>
                <c:formatCode>0</c:formatCode>
                <c:ptCount val="10"/>
                <c:pt idx="0">
                  <c:v>4.0201005025125625</c:v>
                </c:pt>
                <c:pt idx="1">
                  <c:v>8.0402010050251249</c:v>
                </c:pt>
                <c:pt idx="2">
                  <c:v>11.557788944723619</c:v>
                </c:pt>
                <c:pt idx="3">
                  <c:v>16.582914572864322</c:v>
                </c:pt>
                <c:pt idx="4">
                  <c:v>21.105527638190953</c:v>
                </c:pt>
                <c:pt idx="5">
                  <c:v>20.100502512562816</c:v>
                </c:pt>
                <c:pt idx="6">
                  <c:v>41.708542713567837</c:v>
                </c:pt>
                <c:pt idx="7">
                  <c:v>38.190954773869343</c:v>
                </c:pt>
                <c:pt idx="8">
                  <c:v>50.753768844221106</c:v>
                </c:pt>
                <c:pt idx="9">
                  <c:v>54.773869346733676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6106168"/>
        <c:axId val="336107344"/>
      </c:barChart>
      <c:catAx>
        <c:axId val="3361061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6107344"/>
        <c:crosses val="autoZero"/>
        <c:auto val="1"/>
        <c:lblAlgn val="ctr"/>
        <c:lblOffset val="100"/>
        <c:noMultiLvlLbl val="0"/>
      </c:catAx>
      <c:valAx>
        <c:axId val="33610734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361061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Helvetica"/>
          <a:cs typeface="Helvetica Neue"/>
        </a:defRPr>
      </a:pPr>
      <a:endParaRPr lang="cs-CZ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35515747516218"/>
          <c:y val="2.0542557500049987E-2"/>
          <c:w val="0.44123847515639397"/>
          <c:h val="0.8651549797830892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DO7c!$AO$29</c:f>
              <c:strCache>
                <c:ptCount val="1"/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DO7c!$AO$31:$AO$40</c:f>
              <c:numCache>
                <c:formatCode>0</c:formatCode>
                <c:ptCount val="10"/>
                <c:pt idx="0">
                  <c:v>34.934497816593883</c:v>
                </c:pt>
                <c:pt idx="1">
                  <c:v>17.030567685589521</c:v>
                </c:pt>
                <c:pt idx="2">
                  <c:v>18.777292576419214</c:v>
                </c:pt>
                <c:pt idx="3">
                  <c:v>9.1703056768558966</c:v>
                </c:pt>
                <c:pt idx="4">
                  <c:v>12.22707423580786</c:v>
                </c:pt>
                <c:pt idx="5">
                  <c:v>6.5502183406113534</c:v>
                </c:pt>
                <c:pt idx="6">
                  <c:v>6.9868995633187767</c:v>
                </c:pt>
                <c:pt idx="7">
                  <c:v>7.860262008733625</c:v>
                </c:pt>
                <c:pt idx="8">
                  <c:v>5.6768558951965069</c:v>
                </c:pt>
                <c:pt idx="9">
                  <c:v>3.9301310043668125</c:v>
                </c:pt>
              </c:numCache>
            </c:numRef>
          </c:val>
        </c:ser>
        <c:ser>
          <c:idx val="3"/>
          <c:order val="1"/>
          <c:tx>
            <c:strRef>
              <c:f>DO7c!$AP$29</c:f>
              <c:strCache>
                <c:ptCount val="1"/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DO7c!$AP$31:$AP$40</c:f>
              <c:numCache>
                <c:formatCode>0</c:formatCode>
                <c:ptCount val="10"/>
                <c:pt idx="0">
                  <c:v>54.585152838427952</c:v>
                </c:pt>
                <c:pt idx="1">
                  <c:v>55.895196506550214</c:v>
                </c:pt>
                <c:pt idx="2">
                  <c:v>43.231441048034938</c:v>
                </c:pt>
                <c:pt idx="3">
                  <c:v>39.301310043668117</c:v>
                </c:pt>
                <c:pt idx="4">
                  <c:v>25.76419213973799</c:v>
                </c:pt>
                <c:pt idx="5">
                  <c:v>30.131004366812224</c:v>
                </c:pt>
                <c:pt idx="6">
                  <c:v>19.650655021834059</c:v>
                </c:pt>
                <c:pt idx="7">
                  <c:v>13.537117903930133</c:v>
                </c:pt>
                <c:pt idx="8">
                  <c:v>11.353711790393014</c:v>
                </c:pt>
                <c:pt idx="9">
                  <c:v>8.7336244541484707</c:v>
                </c:pt>
              </c:numCache>
            </c:numRef>
          </c:val>
        </c:ser>
        <c:ser>
          <c:idx val="0"/>
          <c:order val="2"/>
          <c:tx>
            <c:strRef>
              <c:f>DO7c!$AQ$29</c:f>
              <c:strCache>
                <c:ptCount val="1"/>
              </c:strCache>
            </c:strRef>
          </c:tx>
          <c:spPr>
            <a:solidFill>
              <a:srgbClr val="FBD753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DO7c!$AQ$31:$AQ$40</c:f>
              <c:numCache>
                <c:formatCode>0</c:formatCode>
                <c:ptCount val="10"/>
                <c:pt idx="0">
                  <c:v>8.2969432314410483</c:v>
                </c:pt>
                <c:pt idx="1">
                  <c:v>20.960698689956331</c:v>
                </c:pt>
                <c:pt idx="2">
                  <c:v>28.384279475982531</c:v>
                </c:pt>
                <c:pt idx="3">
                  <c:v>40.611353711790393</c:v>
                </c:pt>
                <c:pt idx="4">
                  <c:v>31.004366812227076</c:v>
                </c:pt>
                <c:pt idx="5">
                  <c:v>39.737991266375545</c:v>
                </c:pt>
                <c:pt idx="6">
                  <c:v>31.4410480349345</c:v>
                </c:pt>
                <c:pt idx="7">
                  <c:v>40.611353711790393</c:v>
                </c:pt>
                <c:pt idx="8">
                  <c:v>25.327510917030565</c:v>
                </c:pt>
                <c:pt idx="9">
                  <c:v>20.087336244541483</c:v>
                </c:pt>
              </c:numCache>
            </c:numRef>
          </c:val>
        </c:ser>
        <c:ser>
          <c:idx val="1"/>
          <c:order val="3"/>
          <c:tx>
            <c:strRef>
              <c:f>DO7c!$AR$29</c:f>
              <c:strCache>
                <c:ptCount val="1"/>
              </c:strCache>
            </c:strRef>
          </c:tx>
          <c:spPr>
            <a:solidFill>
              <a:srgbClr val="8B8278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DO7c!$AR$31:$AR$40</c:f>
              <c:numCache>
                <c:formatCode>0</c:formatCode>
                <c:ptCount val="10"/>
                <c:pt idx="0">
                  <c:v>2.1834061135371177</c:v>
                </c:pt>
                <c:pt idx="1">
                  <c:v>6.1135371179039302</c:v>
                </c:pt>
                <c:pt idx="2">
                  <c:v>9.606986899563319</c:v>
                </c:pt>
                <c:pt idx="3">
                  <c:v>10.91703056768559</c:v>
                </c:pt>
                <c:pt idx="4">
                  <c:v>31.004366812227076</c:v>
                </c:pt>
                <c:pt idx="5">
                  <c:v>23.580786026200872</c:v>
                </c:pt>
                <c:pt idx="6">
                  <c:v>41.921397379912662</c:v>
                </c:pt>
                <c:pt idx="7">
                  <c:v>37.991266375545848</c:v>
                </c:pt>
                <c:pt idx="8">
                  <c:v>57.641921397379917</c:v>
                </c:pt>
                <c:pt idx="9">
                  <c:v>67.248908296943227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6111264"/>
        <c:axId val="336104992"/>
      </c:barChart>
      <c:catAx>
        <c:axId val="3361112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6104992"/>
        <c:crosses val="autoZero"/>
        <c:auto val="1"/>
        <c:lblAlgn val="ctr"/>
        <c:lblOffset val="100"/>
        <c:noMultiLvlLbl val="0"/>
      </c:catAx>
      <c:valAx>
        <c:axId val="33610499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3611126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Helvetica"/>
          <a:cs typeface="Helvetica Neue"/>
        </a:defRPr>
      </a:pPr>
      <a:endParaRPr lang="cs-CZ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6436306175247157"/>
          <c:y val="6.8597036076868234E-2"/>
          <c:w val="0.10141579564379244"/>
          <c:h val="0.86643521281657554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DO7c!$Y$29</c:f>
              <c:strCache>
                <c:ptCount val="1"/>
                <c:pt idx="0">
                  <c:v>Přesně se hodí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DO7c!$Y$31:$Y$40</c:f>
              <c:numCache>
                <c:formatCode>0</c:formatCode>
                <c:ptCount val="10"/>
                <c:pt idx="0">
                  <c:v>37.376237623762378</c:v>
                </c:pt>
                <c:pt idx="1">
                  <c:v>18.811881188118811</c:v>
                </c:pt>
                <c:pt idx="2">
                  <c:v>25.247524752475247</c:v>
                </c:pt>
                <c:pt idx="3">
                  <c:v>8.1683168316831694</c:v>
                </c:pt>
                <c:pt idx="4">
                  <c:v>10.396039603960396</c:v>
                </c:pt>
                <c:pt idx="5">
                  <c:v>6.9306930693069315</c:v>
                </c:pt>
                <c:pt idx="6">
                  <c:v>9.653465346534654</c:v>
                </c:pt>
                <c:pt idx="7">
                  <c:v>6.6831683168316838</c:v>
                </c:pt>
                <c:pt idx="8">
                  <c:v>5.4455445544554459</c:v>
                </c:pt>
                <c:pt idx="9">
                  <c:v>3.4653465346534658</c:v>
                </c:pt>
              </c:numCache>
            </c:numRef>
          </c:val>
        </c:ser>
        <c:ser>
          <c:idx val="3"/>
          <c:order val="1"/>
          <c:tx>
            <c:strRef>
              <c:f>DO7c!$Z$29</c:f>
              <c:strCache>
                <c:ptCount val="1"/>
                <c:pt idx="0">
                  <c:v>Celkem se hodí </c:v>
                </c:pt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DO7c!$Z$31:$Z$40</c:f>
              <c:numCache>
                <c:formatCode>0</c:formatCode>
                <c:ptCount val="10"/>
                <c:pt idx="0">
                  <c:v>53.21782178217822</c:v>
                </c:pt>
                <c:pt idx="1">
                  <c:v>53.712871287128714</c:v>
                </c:pt>
                <c:pt idx="2">
                  <c:v>43.811881188118811</c:v>
                </c:pt>
                <c:pt idx="3">
                  <c:v>38.613861386138616</c:v>
                </c:pt>
                <c:pt idx="4">
                  <c:v>29.950495049504948</c:v>
                </c:pt>
                <c:pt idx="5">
                  <c:v>28.960396039603957</c:v>
                </c:pt>
                <c:pt idx="6">
                  <c:v>22.277227722772277</c:v>
                </c:pt>
                <c:pt idx="7">
                  <c:v>15.841584158415841</c:v>
                </c:pt>
                <c:pt idx="8">
                  <c:v>11.386138613861387</c:v>
                </c:pt>
                <c:pt idx="9">
                  <c:v>9.653465346534654</c:v>
                </c:pt>
              </c:numCache>
            </c:numRef>
          </c:val>
        </c:ser>
        <c:ser>
          <c:idx val="0"/>
          <c:order val="2"/>
          <c:tx>
            <c:strRef>
              <c:f>DO7c!$AA$29</c:f>
              <c:strCache>
                <c:ptCount val="1"/>
                <c:pt idx="0">
                  <c:v>Moc se nehodí</c:v>
                </c:pt>
              </c:strCache>
            </c:strRef>
          </c:tx>
          <c:spPr>
            <a:solidFill>
              <a:srgbClr val="FBD753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DO7c!$AA$31:$AA$40</c:f>
              <c:numCache>
                <c:formatCode>0</c:formatCode>
                <c:ptCount val="10"/>
                <c:pt idx="0">
                  <c:v>7.4257425742574252</c:v>
                </c:pt>
                <c:pt idx="1">
                  <c:v>21.782178217821784</c:v>
                </c:pt>
                <c:pt idx="2">
                  <c:v>23.019801980198022</c:v>
                </c:pt>
                <c:pt idx="3">
                  <c:v>39.603960396039604</c:v>
                </c:pt>
                <c:pt idx="4">
                  <c:v>30.693069306930692</c:v>
                </c:pt>
                <c:pt idx="5">
                  <c:v>39.851485148514854</c:v>
                </c:pt>
                <c:pt idx="6">
                  <c:v>30.940594059405939</c:v>
                </c:pt>
                <c:pt idx="7">
                  <c:v>35.64356435643564</c:v>
                </c:pt>
                <c:pt idx="8">
                  <c:v>22.029702970297031</c:v>
                </c:pt>
                <c:pt idx="9">
                  <c:v>19.554455445544555</c:v>
                </c:pt>
              </c:numCache>
            </c:numRef>
          </c:val>
        </c:ser>
        <c:ser>
          <c:idx val="1"/>
          <c:order val="3"/>
          <c:tx>
            <c:strRef>
              <c:f>DO7c!$AB$29</c:f>
              <c:strCache>
                <c:ptCount val="1"/>
                <c:pt idx="0">
                  <c:v>Vůbec se nehodí</c:v>
                </c:pt>
              </c:strCache>
            </c:strRef>
          </c:tx>
          <c:spPr>
            <a:solidFill>
              <a:srgbClr val="8B8278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DO7c!$AB$31:$AB$40</c:f>
              <c:numCache>
                <c:formatCode>0</c:formatCode>
                <c:ptCount val="10"/>
                <c:pt idx="0">
                  <c:v>1.9801980198019802</c:v>
                </c:pt>
                <c:pt idx="1">
                  <c:v>5.6930693069306937</c:v>
                </c:pt>
                <c:pt idx="2">
                  <c:v>7.9207920792079207</c:v>
                </c:pt>
                <c:pt idx="3">
                  <c:v>13.613861386138614</c:v>
                </c:pt>
                <c:pt idx="4">
                  <c:v>28.960396039603957</c:v>
                </c:pt>
                <c:pt idx="5">
                  <c:v>24.257425742574256</c:v>
                </c:pt>
                <c:pt idx="6">
                  <c:v>37.128712871287128</c:v>
                </c:pt>
                <c:pt idx="7">
                  <c:v>41.831683168316829</c:v>
                </c:pt>
                <c:pt idx="8">
                  <c:v>61.138613861386141</c:v>
                </c:pt>
                <c:pt idx="9">
                  <c:v>67.32673267326733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6107736"/>
        <c:axId val="336110480"/>
      </c:barChart>
      <c:catAx>
        <c:axId val="336107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/>
            </a:pPr>
            <a:endParaRPr lang="cs-CZ"/>
          </a:p>
        </c:txPr>
        <c:crossAx val="336110480"/>
        <c:crosses val="autoZero"/>
        <c:auto val="1"/>
        <c:lblAlgn val="ctr"/>
        <c:lblOffset val="100"/>
        <c:noMultiLvlLbl val="0"/>
      </c:catAx>
      <c:valAx>
        <c:axId val="33611048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36107736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34878060035532177"/>
          <c:y val="0.93164238553668755"/>
          <c:w val="0.55270835760202264"/>
          <c:h val="3.7924019608746737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solidFill>
                <a:schemeClr val="tx1"/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>
          <a:latin typeface="Helvetica"/>
          <a:cs typeface="Helvetica Neue"/>
        </a:defRPr>
      </a:pPr>
      <a:endParaRPr lang="cs-CZ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35515747516218"/>
          <c:y val="2.0542557500049987E-2"/>
          <c:w val="0.44123847515639397"/>
          <c:h val="0.8651549797830892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DO7c!$AK$29</c:f>
              <c:strCache>
                <c:ptCount val="1"/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DO7c!$AK$31:$AK$40</c:f>
              <c:numCache>
                <c:formatCode>0</c:formatCode>
                <c:ptCount val="10"/>
                <c:pt idx="0">
                  <c:v>40.571428571428569</c:v>
                </c:pt>
                <c:pt idx="1">
                  <c:v>21.142857142857142</c:v>
                </c:pt>
                <c:pt idx="2">
                  <c:v>33.714285714285715</c:v>
                </c:pt>
                <c:pt idx="3">
                  <c:v>6.8571428571428577</c:v>
                </c:pt>
                <c:pt idx="4">
                  <c:v>8</c:v>
                </c:pt>
                <c:pt idx="5">
                  <c:v>7.4285714285714288</c:v>
                </c:pt>
                <c:pt idx="6">
                  <c:v>13.142857142857142</c:v>
                </c:pt>
                <c:pt idx="7">
                  <c:v>5.1428571428571423</c:v>
                </c:pt>
                <c:pt idx="8">
                  <c:v>5.1428571428571423</c:v>
                </c:pt>
                <c:pt idx="9">
                  <c:v>2.8571428571428572</c:v>
                </c:pt>
              </c:numCache>
            </c:numRef>
          </c:val>
        </c:ser>
        <c:ser>
          <c:idx val="3"/>
          <c:order val="1"/>
          <c:tx>
            <c:strRef>
              <c:f>DO7c!$AL$29</c:f>
              <c:strCache>
                <c:ptCount val="1"/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DO7c!$AL$31:$AL$40</c:f>
              <c:numCache>
                <c:formatCode>0</c:formatCode>
                <c:ptCount val="10"/>
                <c:pt idx="0">
                  <c:v>51.428571428571423</c:v>
                </c:pt>
                <c:pt idx="1">
                  <c:v>50.857142857142854</c:v>
                </c:pt>
                <c:pt idx="2">
                  <c:v>44.571428571428569</c:v>
                </c:pt>
                <c:pt idx="3">
                  <c:v>37.714285714285715</c:v>
                </c:pt>
                <c:pt idx="4">
                  <c:v>35.428571428571423</c:v>
                </c:pt>
                <c:pt idx="5">
                  <c:v>27.428571428571431</c:v>
                </c:pt>
                <c:pt idx="6">
                  <c:v>25.714285714285712</c:v>
                </c:pt>
                <c:pt idx="7">
                  <c:v>18.857142857142858</c:v>
                </c:pt>
                <c:pt idx="8">
                  <c:v>11.428571428571429</c:v>
                </c:pt>
                <c:pt idx="9">
                  <c:v>10.857142857142858</c:v>
                </c:pt>
              </c:numCache>
            </c:numRef>
          </c:val>
        </c:ser>
        <c:ser>
          <c:idx val="0"/>
          <c:order val="2"/>
          <c:tx>
            <c:strRef>
              <c:f>DO7c!$AM$29</c:f>
              <c:strCache>
                <c:ptCount val="1"/>
              </c:strCache>
            </c:strRef>
          </c:tx>
          <c:spPr>
            <a:solidFill>
              <a:srgbClr val="FBD753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DO7c!$AM$31:$AM$40</c:f>
              <c:numCache>
                <c:formatCode>0</c:formatCode>
                <c:ptCount val="10"/>
                <c:pt idx="0">
                  <c:v>6.2857142857142865</c:v>
                </c:pt>
                <c:pt idx="1">
                  <c:v>22.857142857142858</c:v>
                </c:pt>
                <c:pt idx="2">
                  <c:v>16</c:v>
                </c:pt>
                <c:pt idx="3">
                  <c:v>38.285714285714285</c:v>
                </c:pt>
                <c:pt idx="4">
                  <c:v>30.285714285714288</c:v>
                </c:pt>
                <c:pt idx="5">
                  <c:v>40</c:v>
                </c:pt>
                <c:pt idx="6">
                  <c:v>30.285714285714288</c:v>
                </c:pt>
                <c:pt idx="7">
                  <c:v>29.142857142857142</c:v>
                </c:pt>
                <c:pt idx="8">
                  <c:v>17.714285714285712</c:v>
                </c:pt>
                <c:pt idx="9">
                  <c:v>18.857142857142858</c:v>
                </c:pt>
              </c:numCache>
            </c:numRef>
          </c:val>
        </c:ser>
        <c:ser>
          <c:idx val="1"/>
          <c:order val="3"/>
          <c:tx>
            <c:strRef>
              <c:f>DO7c!$AN$29</c:f>
              <c:strCache>
                <c:ptCount val="1"/>
              </c:strCache>
            </c:strRef>
          </c:tx>
          <c:spPr>
            <a:solidFill>
              <a:srgbClr val="8B8278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DO7c!$AN$31:$AN$40</c:f>
              <c:numCache>
                <c:formatCode>0</c:formatCode>
                <c:ptCount val="10"/>
                <c:pt idx="0">
                  <c:v>1.7142857142857144</c:v>
                </c:pt>
                <c:pt idx="1">
                  <c:v>5.1428571428571423</c:v>
                </c:pt>
                <c:pt idx="2">
                  <c:v>5.7142857142857144</c:v>
                </c:pt>
                <c:pt idx="3">
                  <c:v>17.142857142857142</c:v>
                </c:pt>
                <c:pt idx="4">
                  <c:v>26.285714285714285</c:v>
                </c:pt>
                <c:pt idx="5">
                  <c:v>25.142857142857146</c:v>
                </c:pt>
                <c:pt idx="6">
                  <c:v>30.857142857142854</c:v>
                </c:pt>
                <c:pt idx="7">
                  <c:v>46.857142857142861</c:v>
                </c:pt>
                <c:pt idx="8">
                  <c:v>65.714285714285708</c:v>
                </c:pt>
                <c:pt idx="9">
                  <c:v>67.428571428571431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6105384"/>
        <c:axId val="336105776"/>
      </c:barChart>
      <c:catAx>
        <c:axId val="3361053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6105776"/>
        <c:crosses val="autoZero"/>
        <c:auto val="1"/>
        <c:lblAlgn val="ctr"/>
        <c:lblOffset val="100"/>
        <c:noMultiLvlLbl val="0"/>
      </c:catAx>
      <c:valAx>
        <c:axId val="33610577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3610538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Helvetica"/>
          <a:cs typeface="Helvetica Neue"/>
        </a:defRPr>
      </a:pPr>
      <a:endParaRPr lang="cs-CZ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35515747516218"/>
          <c:y val="2.0542557500049987E-2"/>
          <c:w val="0.44123847515639397"/>
          <c:h val="0.8651549797830892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DO7c!$AG$29</c:f>
              <c:strCache>
                <c:ptCount val="1"/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DO7c!$AG$31:$AG$40</c:f>
              <c:numCache>
                <c:formatCode>0</c:formatCode>
                <c:ptCount val="10"/>
                <c:pt idx="0">
                  <c:v>48.780487804878049</c:v>
                </c:pt>
                <c:pt idx="1">
                  <c:v>24.390243902439025</c:v>
                </c:pt>
                <c:pt idx="2">
                  <c:v>31.707317073170731</c:v>
                </c:pt>
                <c:pt idx="3">
                  <c:v>8.7804878048780477</c:v>
                </c:pt>
                <c:pt idx="4">
                  <c:v>8.2926829268292686</c:v>
                </c:pt>
                <c:pt idx="5">
                  <c:v>6.8292682926829276</c:v>
                </c:pt>
                <c:pt idx="6">
                  <c:v>15.609756097560975</c:v>
                </c:pt>
                <c:pt idx="7">
                  <c:v>7.3170731707317067</c:v>
                </c:pt>
                <c:pt idx="8">
                  <c:v>4.3902439024390238</c:v>
                </c:pt>
                <c:pt idx="9">
                  <c:v>2.9268292682926833</c:v>
                </c:pt>
              </c:numCache>
            </c:numRef>
          </c:val>
        </c:ser>
        <c:ser>
          <c:idx val="3"/>
          <c:order val="1"/>
          <c:tx>
            <c:strRef>
              <c:f>DO7c!$AH$29</c:f>
              <c:strCache>
                <c:ptCount val="1"/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DO7c!$AH$31:$AH$40</c:f>
              <c:numCache>
                <c:formatCode>0</c:formatCode>
                <c:ptCount val="10"/>
                <c:pt idx="0">
                  <c:v>45.365853658536587</c:v>
                </c:pt>
                <c:pt idx="1">
                  <c:v>52.195121951219512</c:v>
                </c:pt>
                <c:pt idx="2">
                  <c:v>41.951219512195124</c:v>
                </c:pt>
                <c:pt idx="3">
                  <c:v>41.951219512195124</c:v>
                </c:pt>
                <c:pt idx="4">
                  <c:v>22.926829268292686</c:v>
                </c:pt>
                <c:pt idx="5">
                  <c:v>23.414634146341466</c:v>
                </c:pt>
                <c:pt idx="6">
                  <c:v>22.926829268292686</c:v>
                </c:pt>
                <c:pt idx="7">
                  <c:v>13.170731707317074</c:v>
                </c:pt>
                <c:pt idx="8">
                  <c:v>5.8536585365853666</c:v>
                </c:pt>
                <c:pt idx="9">
                  <c:v>5.3658536585365857</c:v>
                </c:pt>
              </c:numCache>
            </c:numRef>
          </c:val>
        </c:ser>
        <c:ser>
          <c:idx val="0"/>
          <c:order val="2"/>
          <c:tx>
            <c:strRef>
              <c:f>DO7c!$AI$29</c:f>
              <c:strCache>
                <c:ptCount val="1"/>
              </c:strCache>
            </c:strRef>
          </c:tx>
          <c:spPr>
            <a:solidFill>
              <a:srgbClr val="FBD753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DO7c!$AI$31:$AI$40</c:f>
              <c:numCache>
                <c:formatCode>0</c:formatCode>
                <c:ptCount val="10"/>
                <c:pt idx="0">
                  <c:v>5.8536585365853666</c:v>
                </c:pt>
                <c:pt idx="1">
                  <c:v>20</c:v>
                </c:pt>
                <c:pt idx="2">
                  <c:v>21.951219512195124</c:v>
                </c:pt>
                <c:pt idx="3">
                  <c:v>38.536585365853661</c:v>
                </c:pt>
                <c:pt idx="4">
                  <c:v>32.195121951219512</c:v>
                </c:pt>
                <c:pt idx="5">
                  <c:v>41.463414634146339</c:v>
                </c:pt>
                <c:pt idx="6">
                  <c:v>28.780487804878046</c:v>
                </c:pt>
                <c:pt idx="7">
                  <c:v>34.146341463414636</c:v>
                </c:pt>
                <c:pt idx="8">
                  <c:v>18.536585365853657</c:v>
                </c:pt>
                <c:pt idx="9">
                  <c:v>12.195121951219512</c:v>
                </c:pt>
              </c:numCache>
            </c:numRef>
          </c:val>
        </c:ser>
        <c:ser>
          <c:idx val="1"/>
          <c:order val="3"/>
          <c:tx>
            <c:strRef>
              <c:f>DO7c!$AJ$29</c:f>
              <c:strCache>
                <c:ptCount val="1"/>
              </c:strCache>
            </c:strRef>
          </c:tx>
          <c:spPr>
            <a:solidFill>
              <a:srgbClr val="8B8278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DO7c!$X$31:$X$40</c:f>
              <c:strCache>
                <c:ptCount val="10"/>
                <c:pt idx="0">
                  <c:v>Snažím se dávat překvapení.</c:v>
                </c:pt>
                <c:pt idx="1">
                  <c:v>Ptám se ostatních, co si přejí a to pak sháním.</c:v>
                </c:pt>
                <c:pt idx="2">
                  <c:v>Stává se mi, že při nakupování dárků si koupím i něco pro sebe.</c:v>
                </c:pt>
                <c:pt idx="3">
                  <c:v>Vždy vím, co chci koupit.</c:v>
                </c:pt>
                <c:pt idx="4">
                  <c:v>Dárky kupuji až na poslední chvíli.</c:v>
                </c:pt>
                <c:pt idx="5">
                  <c:v>Nakoupím většinu dárků na jednom místě.</c:v>
                </c:pt>
                <c:pt idx="6">
                  <c:v>S dárky si dávám práci a vyrábím je.</c:v>
                </c:pt>
                <c:pt idx="7">
                  <c:v>Při výběru dárků beru v potaz i to, jak dobře se to bude balit.</c:v>
                </c:pt>
                <c:pt idx="8">
                  <c:v>Dárky si nechávám zabalit balící službou.</c:v>
                </c:pt>
                <c:pt idx="9">
                  <c:v>Dárky za mě nakupuje někdo jiný.</c:v>
                </c:pt>
              </c:strCache>
            </c:strRef>
          </c:cat>
          <c:val>
            <c:numRef>
              <c:f>DO7c!$AJ$31:$AJ$40</c:f>
              <c:numCache>
                <c:formatCode>0</c:formatCode>
                <c:ptCount val="10"/>
                <c:pt idx="0">
                  <c:v>0</c:v>
                </c:pt>
                <c:pt idx="1">
                  <c:v>3.4146341463414638</c:v>
                </c:pt>
                <c:pt idx="2">
                  <c:v>4.3902439024390238</c:v>
                </c:pt>
                <c:pt idx="3">
                  <c:v>10.731707317073171</c:v>
                </c:pt>
                <c:pt idx="4">
                  <c:v>36.585365853658537</c:v>
                </c:pt>
                <c:pt idx="5">
                  <c:v>28.292682926829265</c:v>
                </c:pt>
                <c:pt idx="6">
                  <c:v>32.682926829268297</c:v>
                </c:pt>
                <c:pt idx="7">
                  <c:v>45.365853658536587</c:v>
                </c:pt>
                <c:pt idx="8">
                  <c:v>71.219512195121951</c:v>
                </c:pt>
                <c:pt idx="9">
                  <c:v>79.512195121951223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6112440"/>
        <c:axId val="336106952"/>
      </c:barChart>
      <c:catAx>
        <c:axId val="3361124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6106952"/>
        <c:crosses val="autoZero"/>
        <c:auto val="1"/>
        <c:lblAlgn val="ctr"/>
        <c:lblOffset val="100"/>
        <c:noMultiLvlLbl val="0"/>
      </c:catAx>
      <c:valAx>
        <c:axId val="33610695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3611244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Helvetica"/>
          <a:cs typeface="Helvetica Neue"/>
        </a:defRPr>
      </a:pPr>
      <a:endParaRPr lang="cs-CZ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52652124314664E-2"/>
          <c:y val="5.4597020993049833E-2"/>
          <c:w val="0.78699355576171026"/>
          <c:h val="0.80671628276502638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'DM6'!$C$18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'DM6'!$B$19:$B$23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'DM6'!$C$19:$C$23</c:f>
              <c:numCache>
                <c:formatCode>0</c:formatCode>
                <c:ptCount val="5"/>
                <c:pt idx="0">
                  <c:v>9.653465346534654</c:v>
                </c:pt>
                <c:pt idx="1">
                  <c:v>9.0452261306532673</c:v>
                </c:pt>
                <c:pt idx="2">
                  <c:v>10.24390243902439</c:v>
                </c:pt>
                <c:pt idx="3">
                  <c:v>9.7142857142857135</c:v>
                </c:pt>
                <c:pt idx="4">
                  <c:v>9.606986899563319</c:v>
                </c:pt>
              </c:numCache>
            </c:numRef>
          </c:val>
        </c:ser>
        <c:ser>
          <c:idx val="3"/>
          <c:order val="1"/>
          <c:tx>
            <c:strRef>
              <c:f>'DM6'!$D$18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'DM6'!$B$19:$B$23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'DM6'!$D$19:$D$23</c:f>
              <c:numCache>
                <c:formatCode>0</c:formatCode>
                <c:ptCount val="5"/>
                <c:pt idx="0">
                  <c:v>90.346534653465355</c:v>
                </c:pt>
                <c:pt idx="1">
                  <c:v>90.954773869346738</c:v>
                </c:pt>
                <c:pt idx="2">
                  <c:v>89.756097560975618</c:v>
                </c:pt>
                <c:pt idx="3">
                  <c:v>90.285714285714278</c:v>
                </c:pt>
                <c:pt idx="4">
                  <c:v>90.393013100436676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6435048"/>
        <c:axId val="336430344"/>
      </c:barChart>
      <c:catAx>
        <c:axId val="336435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336430344"/>
        <c:crosses val="autoZero"/>
        <c:auto val="1"/>
        <c:lblAlgn val="ctr"/>
        <c:lblOffset val="100"/>
        <c:noMultiLvlLbl val="0"/>
      </c:catAx>
      <c:valAx>
        <c:axId val="3364303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643504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956873201232304"/>
          <c:y val="5.3207610373141166E-2"/>
          <c:w val="8.1087840058387178E-2"/>
          <c:h val="0.86455686789151354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Helvetica"/>
          <a:cs typeface="Helvetica Neue"/>
        </a:defRPr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35515747516218"/>
          <c:y val="2.0542557500049987E-2"/>
          <c:w val="0.44123847515639397"/>
          <c:h val="0.8651549797830892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'DM8'!$AC$25</c:f>
              <c:strCache>
                <c:ptCount val="1"/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'DM8'!$AC$27:$AC$34</c:f>
              <c:numCache>
                <c:formatCode>0</c:formatCode>
                <c:ptCount val="8"/>
                <c:pt idx="0">
                  <c:v>24.623115577889447</c:v>
                </c:pt>
                <c:pt idx="1">
                  <c:v>24.120603015075375</c:v>
                </c:pt>
                <c:pt idx="2">
                  <c:v>7.5376884422110546</c:v>
                </c:pt>
                <c:pt idx="3">
                  <c:v>16.582914572864322</c:v>
                </c:pt>
                <c:pt idx="4">
                  <c:v>14.572864321608039</c:v>
                </c:pt>
                <c:pt idx="5">
                  <c:v>4.0201005025125625</c:v>
                </c:pt>
                <c:pt idx="6">
                  <c:v>4.5226130653266337</c:v>
                </c:pt>
                <c:pt idx="7">
                  <c:v>2.0100502512562812</c:v>
                </c:pt>
              </c:numCache>
            </c:numRef>
          </c:val>
        </c:ser>
        <c:ser>
          <c:idx val="3"/>
          <c:order val="1"/>
          <c:tx>
            <c:strRef>
              <c:f>'DM8'!$AD$25</c:f>
              <c:strCache>
                <c:ptCount val="1"/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'DM8'!$AD$27:$AD$34</c:f>
              <c:numCache>
                <c:formatCode>0</c:formatCode>
                <c:ptCount val="8"/>
                <c:pt idx="0">
                  <c:v>55.778894472361806</c:v>
                </c:pt>
                <c:pt idx="1">
                  <c:v>58.793969849246231</c:v>
                </c:pt>
                <c:pt idx="2">
                  <c:v>43.718592964824118</c:v>
                </c:pt>
                <c:pt idx="3">
                  <c:v>36.683417085427131</c:v>
                </c:pt>
                <c:pt idx="4">
                  <c:v>24.120603015075375</c:v>
                </c:pt>
                <c:pt idx="5">
                  <c:v>10.552763819095476</c:v>
                </c:pt>
                <c:pt idx="6">
                  <c:v>10.050251256281408</c:v>
                </c:pt>
                <c:pt idx="7">
                  <c:v>8.0402010050251249</c:v>
                </c:pt>
              </c:numCache>
            </c:numRef>
          </c:val>
        </c:ser>
        <c:ser>
          <c:idx val="0"/>
          <c:order val="2"/>
          <c:tx>
            <c:strRef>
              <c:f>'DM8'!$AE$25</c:f>
              <c:strCache>
                <c:ptCount val="1"/>
              </c:strCache>
            </c:strRef>
          </c:tx>
          <c:spPr>
            <a:solidFill>
              <a:srgbClr val="FBD753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'DM8'!$AE$27:$AE$34</c:f>
              <c:numCache>
                <c:formatCode>0</c:formatCode>
                <c:ptCount val="8"/>
                <c:pt idx="0">
                  <c:v>12.562814070351758</c:v>
                </c:pt>
                <c:pt idx="1">
                  <c:v>12.060301507537687</c:v>
                </c:pt>
                <c:pt idx="2">
                  <c:v>23.618090452261306</c:v>
                </c:pt>
                <c:pt idx="3">
                  <c:v>31.155778894472363</c:v>
                </c:pt>
                <c:pt idx="4">
                  <c:v>37.185929648241206</c:v>
                </c:pt>
                <c:pt idx="5">
                  <c:v>19.597989949748744</c:v>
                </c:pt>
                <c:pt idx="6">
                  <c:v>25.125628140703515</c:v>
                </c:pt>
                <c:pt idx="7">
                  <c:v>18.090452261306535</c:v>
                </c:pt>
              </c:numCache>
            </c:numRef>
          </c:val>
        </c:ser>
        <c:ser>
          <c:idx val="1"/>
          <c:order val="3"/>
          <c:tx>
            <c:strRef>
              <c:f>'DM8'!$AF$25</c:f>
              <c:strCache>
                <c:ptCount val="1"/>
              </c:strCache>
            </c:strRef>
          </c:tx>
          <c:spPr>
            <a:solidFill>
              <a:srgbClr val="8B8278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'DM8'!$AF$27:$AF$34</c:f>
              <c:numCache>
                <c:formatCode>0</c:formatCode>
                <c:ptCount val="8"/>
                <c:pt idx="0">
                  <c:v>7.0351758793969852</c:v>
                </c:pt>
                <c:pt idx="1">
                  <c:v>5.025125628140704</c:v>
                </c:pt>
                <c:pt idx="2">
                  <c:v>25.125628140703515</c:v>
                </c:pt>
                <c:pt idx="3">
                  <c:v>15.577889447236181</c:v>
                </c:pt>
                <c:pt idx="4">
                  <c:v>24.120603015075375</c:v>
                </c:pt>
                <c:pt idx="5">
                  <c:v>65.829145728643212</c:v>
                </c:pt>
                <c:pt idx="6">
                  <c:v>60.301507537688437</c:v>
                </c:pt>
                <c:pt idx="7">
                  <c:v>71.859296482412063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6435440"/>
        <c:axId val="336428776"/>
      </c:barChart>
      <c:catAx>
        <c:axId val="3364354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6428776"/>
        <c:crosses val="autoZero"/>
        <c:auto val="1"/>
        <c:lblAlgn val="ctr"/>
        <c:lblOffset val="100"/>
        <c:noMultiLvlLbl val="0"/>
      </c:catAx>
      <c:valAx>
        <c:axId val="33642877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3643544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Helvetica"/>
          <a:cs typeface="Helvetica Neue"/>
        </a:defRPr>
      </a:pPr>
      <a:endParaRPr lang="cs-CZ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35515747516218"/>
          <c:y val="2.0542557500049987E-2"/>
          <c:w val="0.44123847515639397"/>
          <c:h val="0.8651549797830892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'DM8'!$AO$25</c:f>
              <c:strCache>
                <c:ptCount val="1"/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'DM8'!$AO$27:$AO$34</c:f>
              <c:numCache>
                <c:formatCode>0</c:formatCode>
                <c:ptCount val="8"/>
                <c:pt idx="0">
                  <c:v>31.4410480349345</c:v>
                </c:pt>
                <c:pt idx="1">
                  <c:v>25.327510917030565</c:v>
                </c:pt>
                <c:pt idx="2">
                  <c:v>6.9868995633187767</c:v>
                </c:pt>
                <c:pt idx="3">
                  <c:v>13.537117903930133</c:v>
                </c:pt>
                <c:pt idx="4">
                  <c:v>13.537117903930133</c:v>
                </c:pt>
                <c:pt idx="5">
                  <c:v>4.8034934497816595</c:v>
                </c:pt>
                <c:pt idx="6">
                  <c:v>4.3668122270742353</c:v>
                </c:pt>
                <c:pt idx="7">
                  <c:v>1.7467248908296942</c:v>
                </c:pt>
              </c:numCache>
            </c:numRef>
          </c:val>
        </c:ser>
        <c:ser>
          <c:idx val="3"/>
          <c:order val="1"/>
          <c:tx>
            <c:strRef>
              <c:f>'DM8'!$AP$25</c:f>
              <c:strCache>
                <c:ptCount val="1"/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'DM8'!$AP$27:$AP$34</c:f>
              <c:numCache>
                <c:formatCode>0</c:formatCode>
                <c:ptCount val="8"/>
                <c:pt idx="0">
                  <c:v>48.908296943231441</c:v>
                </c:pt>
                <c:pt idx="1">
                  <c:v>50.655021834061131</c:v>
                </c:pt>
                <c:pt idx="2">
                  <c:v>48.471615720524021</c:v>
                </c:pt>
                <c:pt idx="3">
                  <c:v>37.554585152838428</c:v>
                </c:pt>
                <c:pt idx="4">
                  <c:v>22.270742358078603</c:v>
                </c:pt>
                <c:pt idx="5">
                  <c:v>10.043668122270741</c:v>
                </c:pt>
                <c:pt idx="6">
                  <c:v>6.1135371179039302</c:v>
                </c:pt>
                <c:pt idx="7">
                  <c:v>6.1135371179039302</c:v>
                </c:pt>
              </c:numCache>
            </c:numRef>
          </c:val>
        </c:ser>
        <c:ser>
          <c:idx val="0"/>
          <c:order val="2"/>
          <c:tx>
            <c:strRef>
              <c:f>'DM8'!$AQ$25</c:f>
              <c:strCache>
                <c:ptCount val="1"/>
              </c:strCache>
            </c:strRef>
          </c:tx>
          <c:spPr>
            <a:solidFill>
              <a:srgbClr val="FBD753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'DM8'!$AQ$27:$AQ$34</c:f>
              <c:numCache>
                <c:formatCode>0</c:formatCode>
                <c:ptCount val="8"/>
                <c:pt idx="0">
                  <c:v>14.410480349344979</c:v>
                </c:pt>
                <c:pt idx="1">
                  <c:v>19.650655021834059</c:v>
                </c:pt>
                <c:pt idx="2">
                  <c:v>21.834061135371179</c:v>
                </c:pt>
                <c:pt idx="3">
                  <c:v>30.131004366812224</c:v>
                </c:pt>
                <c:pt idx="4">
                  <c:v>38.427947598253276</c:v>
                </c:pt>
                <c:pt idx="5">
                  <c:v>19.213973799126638</c:v>
                </c:pt>
                <c:pt idx="6">
                  <c:v>20.52401746724891</c:v>
                </c:pt>
                <c:pt idx="7">
                  <c:v>19.213973799126638</c:v>
                </c:pt>
              </c:numCache>
            </c:numRef>
          </c:val>
        </c:ser>
        <c:ser>
          <c:idx val="1"/>
          <c:order val="3"/>
          <c:tx>
            <c:strRef>
              <c:f>'DM8'!$AR$25</c:f>
              <c:strCache>
                <c:ptCount val="1"/>
              </c:strCache>
            </c:strRef>
          </c:tx>
          <c:spPr>
            <a:solidFill>
              <a:srgbClr val="8B8278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'DM8'!$AR$27:$AR$34</c:f>
              <c:numCache>
                <c:formatCode>0</c:formatCode>
                <c:ptCount val="8"/>
                <c:pt idx="0">
                  <c:v>5.2401746724890828</c:v>
                </c:pt>
                <c:pt idx="1">
                  <c:v>4.3668122270742353</c:v>
                </c:pt>
                <c:pt idx="2">
                  <c:v>22.707423580786028</c:v>
                </c:pt>
                <c:pt idx="3">
                  <c:v>18.777292576419214</c:v>
                </c:pt>
                <c:pt idx="4">
                  <c:v>25.76419213973799</c:v>
                </c:pt>
                <c:pt idx="5">
                  <c:v>65.938864628820966</c:v>
                </c:pt>
                <c:pt idx="6">
                  <c:v>68.995633187772938</c:v>
                </c:pt>
                <c:pt idx="7">
                  <c:v>72.925764192139738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6430736"/>
        <c:axId val="336433088"/>
      </c:barChart>
      <c:catAx>
        <c:axId val="3364307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6433088"/>
        <c:crosses val="autoZero"/>
        <c:auto val="1"/>
        <c:lblAlgn val="ctr"/>
        <c:lblOffset val="100"/>
        <c:noMultiLvlLbl val="0"/>
      </c:catAx>
      <c:valAx>
        <c:axId val="33643308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364307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Helvetica"/>
          <a:cs typeface="Helvetica Neue"/>
        </a:defRPr>
      </a:pPr>
      <a:endParaRPr lang="cs-CZ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6436306175247157"/>
          <c:y val="6.8597036076868234E-2"/>
          <c:w val="0.10141579564379244"/>
          <c:h val="0.86643521281657554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'DM8'!$Y$25</c:f>
              <c:strCache>
                <c:ptCount val="1"/>
                <c:pt idx="0">
                  <c:v>Přesně se hodí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'DM8'!$Y$27:$Y$34</c:f>
              <c:numCache>
                <c:formatCode>0</c:formatCode>
                <c:ptCount val="8"/>
                <c:pt idx="0">
                  <c:v>29.702970297029701</c:v>
                </c:pt>
                <c:pt idx="1">
                  <c:v>24.009900990099009</c:v>
                </c:pt>
                <c:pt idx="2">
                  <c:v>11.138613861386139</c:v>
                </c:pt>
                <c:pt idx="3">
                  <c:v>15.841584158415841</c:v>
                </c:pt>
                <c:pt idx="4">
                  <c:v>12.128712871287128</c:v>
                </c:pt>
                <c:pt idx="5">
                  <c:v>6.1881188118811883</c:v>
                </c:pt>
                <c:pt idx="6">
                  <c:v>4.2079207920792081</c:v>
                </c:pt>
                <c:pt idx="7">
                  <c:v>2.4752475247524752</c:v>
                </c:pt>
              </c:numCache>
            </c:numRef>
          </c:val>
        </c:ser>
        <c:ser>
          <c:idx val="3"/>
          <c:order val="1"/>
          <c:tx>
            <c:strRef>
              <c:f>'DM8'!$Z$25</c:f>
              <c:strCache>
                <c:ptCount val="1"/>
                <c:pt idx="0">
                  <c:v>Celkem se hodí </c:v>
                </c:pt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'DM8'!$Z$27:$Z$34</c:f>
              <c:numCache>
                <c:formatCode>0</c:formatCode>
                <c:ptCount val="8"/>
                <c:pt idx="0">
                  <c:v>49.75247524752475</c:v>
                </c:pt>
                <c:pt idx="1">
                  <c:v>51.485148514851488</c:v>
                </c:pt>
                <c:pt idx="2">
                  <c:v>49.257425742574256</c:v>
                </c:pt>
                <c:pt idx="3">
                  <c:v>36.138613861386141</c:v>
                </c:pt>
                <c:pt idx="4">
                  <c:v>22.029702970297031</c:v>
                </c:pt>
                <c:pt idx="5">
                  <c:v>11.386138613861387</c:v>
                </c:pt>
                <c:pt idx="6">
                  <c:v>9.4059405940594054</c:v>
                </c:pt>
                <c:pt idx="7">
                  <c:v>6.1881188118811883</c:v>
                </c:pt>
              </c:numCache>
            </c:numRef>
          </c:val>
        </c:ser>
        <c:ser>
          <c:idx val="0"/>
          <c:order val="2"/>
          <c:tx>
            <c:strRef>
              <c:f>'DM8'!$AA$25</c:f>
              <c:strCache>
                <c:ptCount val="1"/>
                <c:pt idx="0">
                  <c:v>Moc se nehodí</c:v>
                </c:pt>
              </c:strCache>
            </c:strRef>
          </c:tx>
          <c:spPr>
            <a:solidFill>
              <a:srgbClr val="FBD753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'DM8'!$AA$27:$AA$34</c:f>
              <c:numCache>
                <c:formatCode>0</c:formatCode>
                <c:ptCount val="8"/>
                <c:pt idx="0">
                  <c:v>15.099009900990099</c:v>
                </c:pt>
                <c:pt idx="1">
                  <c:v>19.801980198019802</c:v>
                </c:pt>
                <c:pt idx="2">
                  <c:v>22.524752475247524</c:v>
                </c:pt>
                <c:pt idx="3">
                  <c:v>29.950495049504948</c:v>
                </c:pt>
                <c:pt idx="4">
                  <c:v>38.118811881188122</c:v>
                </c:pt>
                <c:pt idx="5">
                  <c:v>20.049504950495052</c:v>
                </c:pt>
                <c:pt idx="6">
                  <c:v>22.772277227722775</c:v>
                </c:pt>
                <c:pt idx="7">
                  <c:v>18.316831683168317</c:v>
                </c:pt>
              </c:numCache>
            </c:numRef>
          </c:val>
        </c:ser>
        <c:ser>
          <c:idx val="1"/>
          <c:order val="3"/>
          <c:tx>
            <c:strRef>
              <c:f>'DM8'!$AB$25</c:f>
              <c:strCache>
                <c:ptCount val="1"/>
                <c:pt idx="0">
                  <c:v>Vůbec se nehodí</c:v>
                </c:pt>
              </c:strCache>
            </c:strRef>
          </c:tx>
          <c:spPr>
            <a:solidFill>
              <a:srgbClr val="8B8278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'DM8'!$AB$27:$AB$34</c:f>
              <c:numCache>
                <c:formatCode>0</c:formatCode>
                <c:ptCount val="8"/>
                <c:pt idx="0">
                  <c:v>5.4455445544554459</c:v>
                </c:pt>
                <c:pt idx="1">
                  <c:v>4.7029702970297027</c:v>
                </c:pt>
                <c:pt idx="2">
                  <c:v>17.079207920792079</c:v>
                </c:pt>
                <c:pt idx="3">
                  <c:v>18.06930693069307</c:v>
                </c:pt>
                <c:pt idx="4">
                  <c:v>27.722772277227726</c:v>
                </c:pt>
                <c:pt idx="5">
                  <c:v>62.376237623762378</c:v>
                </c:pt>
                <c:pt idx="6">
                  <c:v>63.613861386138616</c:v>
                </c:pt>
                <c:pt idx="7">
                  <c:v>73.019801980198025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6108520"/>
        <c:axId val="335260456"/>
      </c:barChart>
      <c:catAx>
        <c:axId val="336108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/>
            </a:pPr>
            <a:endParaRPr lang="cs-CZ"/>
          </a:p>
        </c:txPr>
        <c:crossAx val="335260456"/>
        <c:crosses val="autoZero"/>
        <c:auto val="1"/>
        <c:lblAlgn val="ctr"/>
        <c:lblOffset val="100"/>
        <c:noMultiLvlLbl val="0"/>
      </c:catAx>
      <c:valAx>
        <c:axId val="33526045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36108520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34878060035532177"/>
          <c:y val="0.93164238553668755"/>
          <c:w val="0.55270835760202264"/>
          <c:h val="3.7924019608746737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900">
              <a:solidFill>
                <a:schemeClr val="tx1"/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>
          <a:latin typeface="Helvetica"/>
          <a:cs typeface="Helvetica Neue"/>
        </a:defRPr>
      </a:pPr>
      <a:endParaRPr lang="cs-CZ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35515747516218"/>
          <c:y val="2.0542557500049987E-2"/>
          <c:w val="0.44123847515639397"/>
          <c:h val="0.8651549797830892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'DM8'!$AK$25</c:f>
              <c:strCache>
                <c:ptCount val="1"/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'DM8'!$AK$27:$AK$34</c:f>
              <c:numCache>
                <c:formatCode>0</c:formatCode>
                <c:ptCount val="8"/>
                <c:pt idx="0">
                  <c:v>27.428571428571431</c:v>
                </c:pt>
                <c:pt idx="1">
                  <c:v>22.285714285714285</c:v>
                </c:pt>
                <c:pt idx="2">
                  <c:v>16.571428571428569</c:v>
                </c:pt>
                <c:pt idx="3">
                  <c:v>18.857142857142858</c:v>
                </c:pt>
                <c:pt idx="4">
                  <c:v>10.285714285714285</c:v>
                </c:pt>
                <c:pt idx="5">
                  <c:v>8</c:v>
                </c:pt>
                <c:pt idx="6">
                  <c:v>4</c:v>
                </c:pt>
                <c:pt idx="7">
                  <c:v>3.4285714285714288</c:v>
                </c:pt>
              </c:numCache>
            </c:numRef>
          </c:val>
        </c:ser>
        <c:ser>
          <c:idx val="3"/>
          <c:order val="1"/>
          <c:tx>
            <c:strRef>
              <c:f>'DM8'!$AL$25</c:f>
              <c:strCache>
                <c:ptCount val="1"/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'DM8'!$AL$27:$AL$34</c:f>
              <c:numCache>
                <c:formatCode>0</c:formatCode>
                <c:ptCount val="8"/>
                <c:pt idx="0">
                  <c:v>50.857142857142854</c:v>
                </c:pt>
                <c:pt idx="1">
                  <c:v>52.571428571428569</c:v>
                </c:pt>
                <c:pt idx="2">
                  <c:v>50.285714285714292</c:v>
                </c:pt>
                <c:pt idx="3">
                  <c:v>34.285714285714285</c:v>
                </c:pt>
                <c:pt idx="4">
                  <c:v>21.714285714285715</c:v>
                </c:pt>
                <c:pt idx="5">
                  <c:v>13.142857142857142</c:v>
                </c:pt>
                <c:pt idx="6">
                  <c:v>13.714285714285715</c:v>
                </c:pt>
                <c:pt idx="7">
                  <c:v>6.2857142857142865</c:v>
                </c:pt>
              </c:numCache>
            </c:numRef>
          </c:val>
        </c:ser>
        <c:ser>
          <c:idx val="0"/>
          <c:order val="2"/>
          <c:tx>
            <c:strRef>
              <c:f>'DM8'!$AM$25</c:f>
              <c:strCache>
                <c:ptCount val="1"/>
              </c:strCache>
            </c:strRef>
          </c:tx>
          <c:spPr>
            <a:solidFill>
              <a:srgbClr val="FBD753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'DM8'!$AM$27:$AM$34</c:f>
              <c:numCache>
                <c:formatCode>0</c:formatCode>
                <c:ptCount val="8"/>
                <c:pt idx="0">
                  <c:v>16</c:v>
                </c:pt>
                <c:pt idx="1">
                  <c:v>20</c:v>
                </c:pt>
                <c:pt idx="2">
                  <c:v>23.428571428571431</c:v>
                </c:pt>
                <c:pt idx="3">
                  <c:v>29.714285714285715</c:v>
                </c:pt>
                <c:pt idx="4">
                  <c:v>37.714285714285715</c:v>
                </c:pt>
                <c:pt idx="5">
                  <c:v>21.142857142857142</c:v>
                </c:pt>
                <c:pt idx="6">
                  <c:v>25.714285714285712</c:v>
                </c:pt>
                <c:pt idx="7">
                  <c:v>17.142857142857142</c:v>
                </c:pt>
              </c:numCache>
            </c:numRef>
          </c:val>
        </c:ser>
        <c:ser>
          <c:idx val="1"/>
          <c:order val="3"/>
          <c:tx>
            <c:strRef>
              <c:f>'DM8'!$AN$25</c:f>
              <c:strCache>
                <c:ptCount val="1"/>
              </c:strCache>
            </c:strRef>
          </c:tx>
          <c:spPr>
            <a:solidFill>
              <a:srgbClr val="8B8278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'DM8'!$AN$27:$AN$34</c:f>
              <c:numCache>
                <c:formatCode>0</c:formatCode>
                <c:ptCount val="8"/>
                <c:pt idx="0">
                  <c:v>5.7142857142857144</c:v>
                </c:pt>
                <c:pt idx="1">
                  <c:v>5.1428571428571423</c:v>
                </c:pt>
                <c:pt idx="2">
                  <c:v>9.7142857142857135</c:v>
                </c:pt>
                <c:pt idx="3">
                  <c:v>17.142857142857142</c:v>
                </c:pt>
                <c:pt idx="4">
                  <c:v>30.285714285714288</c:v>
                </c:pt>
                <c:pt idx="5">
                  <c:v>57.714285714285715</c:v>
                </c:pt>
                <c:pt idx="6">
                  <c:v>56.571428571428569</c:v>
                </c:pt>
                <c:pt idx="7">
                  <c:v>73.142857142857139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7098072"/>
        <c:axId val="337100424"/>
      </c:barChart>
      <c:catAx>
        <c:axId val="3370980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7100424"/>
        <c:crosses val="autoZero"/>
        <c:auto val="1"/>
        <c:lblAlgn val="ctr"/>
        <c:lblOffset val="100"/>
        <c:noMultiLvlLbl val="0"/>
      </c:catAx>
      <c:valAx>
        <c:axId val="33710042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3709807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Helvetica"/>
          <a:cs typeface="Helvetica Neue"/>
        </a:defRPr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18179258472325"/>
          <c:y val="6.8532973599500335E-2"/>
          <c:w val="0.72404395619267381"/>
          <c:h val="0.888787857631882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B4_kategorie!$B$54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002F5E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aseline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B4_kategorie!$C$54:$Q$54</c:f>
              <c:numCache>
                <c:formatCode>0%</c:formatCode>
                <c:ptCount val="15"/>
                <c:pt idx="0">
                  <c:v>0.40841584158415839</c:v>
                </c:pt>
                <c:pt idx="1">
                  <c:v>0.3267326732673268</c:v>
                </c:pt>
                <c:pt idx="2">
                  <c:v>0.22772277227722776</c:v>
                </c:pt>
                <c:pt idx="3">
                  <c:v>0.22524752475247525</c:v>
                </c:pt>
                <c:pt idx="4">
                  <c:v>0.18069306930693071</c:v>
                </c:pt>
                <c:pt idx="5">
                  <c:v>0.17821782178217821</c:v>
                </c:pt>
                <c:pt idx="6">
                  <c:v>0.14356435643564355</c:v>
                </c:pt>
                <c:pt idx="7">
                  <c:v>0.12871287128712872</c:v>
                </c:pt>
                <c:pt idx="8">
                  <c:v>8.6633663366336627E-2</c:v>
                </c:pt>
                <c:pt idx="9">
                  <c:v>8.16831683168317E-2</c:v>
                </c:pt>
                <c:pt idx="10">
                  <c:v>7.9207920792079209E-2</c:v>
                </c:pt>
                <c:pt idx="11">
                  <c:v>5.693069306930694E-2</c:v>
                </c:pt>
                <c:pt idx="12">
                  <c:v>4.9504950495049507E-2</c:v>
                </c:pt>
                <c:pt idx="13">
                  <c:v>3.4653465346534656E-2</c:v>
                </c:pt>
                <c:pt idx="14">
                  <c:v>4.9504950495049506E-3</c:v>
                </c:pt>
              </c:numCache>
            </c:numRef>
          </c:val>
        </c:ser>
        <c:ser>
          <c:idx val="1"/>
          <c:order val="1"/>
          <c:tx>
            <c:strRef>
              <c:f>B4_kategorie!$B$55</c:f>
              <c:strCache>
                <c:ptCount val="1"/>
                <c:pt idx="0">
                  <c:v>70%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B4_kategorie!$C$55:$Q$55</c:f>
              <c:numCache>
                <c:formatCode>0%</c:formatCode>
                <c:ptCount val="15"/>
                <c:pt idx="0">
                  <c:v>0.29158415841584157</c:v>
                </c:pt>
                <c:pt idx="1">
                  <c:v>0.37326732673267315</c:v>
                </c:pt>
                <c:pt idx="2">
                  <c:v>0.4722772277227722</c:v>
                </c:pt>
                <c:pt idx="3">
                  <c:v>0.47475247524752473</c:v>
                </c:pt>
                <c:pt idx="4">
                  <c:v>0.51930693069306921</c:v>
                </c:pt>
                <c:pt idx="5">
                  <c:v>0.5217821782178218</c:v>
                </c:pt>
                <c:pt idx="6">
                  <c:v>0.55643564356435637</c:v>
                </c:pt>
                <c:pt idx="7">
                  <c:v>0.57128712871287124</c:v>
                </c:pt>
                <c:pt idx="8">
                  <c:v>0.61336633663366336</c:v>
                </c:pt>
                <c:pt idx="9">
                  <c:v>0.6183168316831682</c:v>
                </c:pt>
                <c:pt idx="10">
                  <c:v>0.62079207920792079</c:v>
                </c:pt>
                <c:pt idx="11">
                  <c:v>0.64306930693069297</c:v>
                </c:pt>
                <c:pt idx="12">
                  <c:v>0.65049504950495041</c:v>
                </c:pt>
                <c:pt idx="13">
                  <c:v>0.66534653465346527</c:v>
                </c:pt>
                <c:pt idx="14">
                  <c:v>0.695049504950495</c:v>
                </c:pt>
              </c:numCache>
            </c:numRef>
          </c:val>
        </c:ser>
        <c:ser>
          <c:idx val="2"/>
          <c:order val="2"/>
          <c:tx>
            <c:strRef>
              <c:f>B4_kategorie!$B$56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7391AD"/>
            </a:solidFill>
            <a:ln w="25400">
              <a:noFill/>
            </a:ln>
          </c:spPr>
          <c:invertIfNegative val="0"/>
          <c:dLbls>
            <c:dLbl>
              <c:idx val="25"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B4_kategorie!$C$56:$Q$56</c:f>
              <c:numCache>
                <c:formatCode>0%</c:formatCode>
                <c:ptCount val="15"/>
                <c:pt idx="0">
                  <c:v>0.42211055276381904</c:v>
                </c:pt>
                <c:pt idx="1">
                  <c:v>0.28140703517587939</c:v>
                </c:pt>
                <c:pt idx="2">
                  <c:v>0.21105527638190952</c:v>
                </c:pt>
                <c:pt idx="3">
                  <c:v>0.22613065326633167</c:v>
                </c:pt>
                <c:pt idx="4">
                  <c:v>0.1407035175879397</c:v>
                </c:pt>
                <c:pt idx="5">
                  <c:v>0.14572864321608039</c:v>
                </c:pt>
                <c:pt idx="6">
                  <c:v>0.1407035175879397</c:v>
                </c:pt>
                <c:pt idx="7">
                  <c:v>0.10050251256281408</c:v>
                </c:pt>
                <c:pt idx="8">
                  <c:v>8.0402010050251244E-2</c:v>
                </c:pt>
                <c:pt idx="9">
                  <c:v>8.5427135678391955E-2</c:v>
                </c:pt>
                <c:pt idx="10">
                  <c:v>8.0402010050251244E-2</c:v>
                </c:pt>
                <c:pt idx="11">
                  <c:v>6.030150753768844E-2</c:v>
                </c:pt>
                <c:pt idx="12">
                  <c:v>4.0201005025125622E-2</c:v>
                </c:pt>
                <c:pt idx="13">
                  <c:v>5.0251256281407038E-2</c:v>
                </c:pt>
                <c:pt idx="14">
                  <c:v>5.0251256281407027E-3</c:v>
                </c:pt>
              </c:numCache>
            </c:numRef>
          </c:val>
        </c:ser>
        <c:ser>
          <c:idx val="3"/>
          <c:order val="3"/>
          <c:tx>
            <c:strRef>
              <c:f>B4_kategorie!$B$57</c:f>
              <c:strCache>
                <c:ptCount val="1"/>
                <c:pt idx="0">
                  <c:v>140%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B4_kategorie!$C$57:$Q$57</c:f>
              <c:numCache>
                <c:formatCode>0%</c:formatCode>
                <c:ptCount val="15"/>
                <c:pt idx="0">
                  <c:v>0.27788944723618103</c:v>
                </c:pt>
                <c:pt idx="1">
                  <c:v>0.41859296482412056</c:v>
                </c:pt>
                <c:pt idx="2">
                  <c:v>0.48894472361809038</c:v>
                </c:pt>
                <c:pt idx="3">
                  <c:v>0.47386934673366832</c:v>
                </c:pt>
                <c:pt idx="4">
                  <c:v>0.55929648241206031</c:v>
                </c:pt>
                <c:pt idx="5">
                  <c:v>0.55427135678391959</c:v>
                </c:pt>
                <c:pt idx="6">
                  <c:v>0.55929648241206031</c:v>
                </c:pt>
                <c:pt idx="7">
                  <c:v>0.59949748743718589</c:v>
                </c:pt>
                <c:pt idx="8">
                  <c:v>0.61959798994974868</c:v>
                </c:pt>
                <c:pt idx="9">
                  <c:v>0.61457286432160796</c:v>
                </c:pt>
                <c:pt idx="10">
                  <c:v>0.61959798994974868</c:v>
                </c:pt>
                <c:pt idx="11">
                  <c:v>0.63969849246231147</c:v>
                </c:pt>
                <c:pt idx="12">
                  <c:v>0.65979899497487438</c:v>
                </c:pt>
                <c:pt idx="13">
                  <c:v>0.64974874371859292</c:v>
                </c:pt>
                <c:pt idx="14">
                  <c:v>0.69497487437185923</c:v>
                </c:pt>
              </c:numCache>
            </c:numRef>
          </c:val>
        </c:ser>
        <c:ser>
          <c:idx val="4"/>
          <c:order val="4"/>
          <c:tx>
            <c:strRef>
              <c:f>B4_kategorie!$B$58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7391AD"/>
            </a:solidFill>
            <a:ln w="12700">
              <a:noFill/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/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B4_kategorie!$C$58:$Q$58</c:f>
              <c:numCache>
                <c:formatCode>0%</c:formatCode>
                <c:ptCount val="15"/>
                <c:pt idx="0">
                  <c:v>0.39512195121951221</c:v>
                </c:pt>
                <c:pt idx="1">
                  <c:v>0.37073170731707317</c:v>
                </c:pt>
                <c:pt idx="2">
                  <c:v>0.24390243902439024</c:v>
                </c:pt>
                <c:pt idx="3">
                  <c:v>0.22439024390243906</c:v>
                </c:pt>
                <c:pt idx="4">
                  <c:v>0.21951219512195125</c:v>
                </c:pt>
                <c:pt idx="5">
                  <c:v>0.20975609756097563</c:v>
                </c:pt>
                <c:pt idx="6">
                  <c:v>0.14634146341463414</c:v>
                </c:pt>
                <c:pt idx="7">
                  <c:v>0.15609756097560976</c:v>
                </c:pt>
                <c:pt idx="8">
                  <c:v>9.2682926829268292E-2</c:v>
                </c:pt>
                <c:pt idx="9">
                  <c:v>7.8048780487804878E-2</c:v>
                </c:pt>
                <c:pt idx="10">
                  <c:v>7.8048780487804878E-2</c:v>
                </c:pt>
                <c:pt idx="11">
                  <c:v>5.365853658536586E-2</c:v>
                </c:pt>
                <c:pt idx="12">
                  <c:v>5.8536585365853669E-2</c:v>
                </c:pt>
                <c:pt idx="13">
                  <c:v>1.9512195121951219E-2</c:v>
                </c:pt>
                <c:pt idx="14">
                  <c:v>4.8780487804878049E-3</c:v>
                </c:pt>
              </c:numCache>
            </c:numRef>
          </c:val>
        </c:ser>
        <c:ser>
          <c:idx val="5"/>
          <c:order val="5"/>
          <c:tx>
            <c:strRef>
              <c:f>B4_kategorie!$B$59</c:f>
              <c:strCache>
                <c:ptCount val="1"/>
                <c:pt idx="0">
                  <c:v>210%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B4_kategorie!$C$59:$Q$59</c:f>
              <c:numCache>
                <c:formatCode>0%</c:formatCode>
                <c:ptCount val="15"/>
                <c:pt idx="0">
                  <c:v>0.30487804878048763</c:v>
                </c:pt>
                <c:pt idx="1">
                  <c:v>0.32926829268292668</c:v>
                </c:pt>
                <c:pt idx="2">
                  <c:v>0.4560975609756095</c:v>
                </c:pt>
                <c:pt idx="3">
                  <c:v>0.47560975609756073</c:v>
                </c:pt>
                <c:pt idx="4">
                  <c:v>0.48048780487804854</c:v>
                </c:pt>
                <c:pt idx="5">
                  <c:v>0.49024390243902416</c:v>
                </c:pt>
                <c:pt idx="6">
                  <c:v>0.55365853658536568</c:v>
                </c:pt>
                <c:pt idx="7">
                  <c:v>0.54390243902439006</c:v>
                </c:pt>
                <c:pt idx="8">
                  <c:v>0.60731707317073136</c:v>
                </c:pt>
                <c:pt idx="9">
                  <c:v>0.62195121951219479</c:v>
                </c:pt>
                <c:pt idx="10">
                  <c:v>0.62195121951219479</c:v>
                </c:pt>
                <c:pt idx="11">
                  <c:v>0.64634146341463383</c:v>
                </c:pt>
                <c:pt idx="12">
                  <c:v>0.64146341463414602</c:v>
                </c:pt>
                <c:pt idx="13">
                  <c:v>0.6804878048780485</c:v>
                </c:pt>
                <c:pt idx="14">
                  <c:v>0.69512195121951192</c:v>
                </c:pt>
              </c:numCache>
            </c:numRef>
          </c:val>
        </c:ser>
        <c:ser>
          <c:idx val="6"/>
          <c:order val="6"/>
          <c:tx>
            <c:strRef>
              <c:f>B4_kategorie!$B$60</c:f>
              <c:strCache>
                <c:ptCount val="1"/>
                <c:pt idx="0">
                  <c:v>15-35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B4_kategorie!$C$60:$Q$60</c:f>
              <c:numCache>
                <c:formatCode>0%</c:formatCode>
                <c:ptCount val="15"/>
                <c:pt idx="0">
                  <c:v>0.46285714285714286</c:v>
                </c:pt>
                <c:pt idx="1">
                  <c:v>0.29142857142857143</c:v>
                </c:pt>
                <c:pt idx="2">
                  <c:v>0.18857142857142858</c:v>
                </c:pt>
                <c:pt idx="3">
                  <c:v>0.26857142857142857</c:v>
                </c:pt>
                <c:pt idx="4">
                  <c:v>0.15428571428571428</c:v>
                </c:pt>
                <c:pt idx="5">
                  <c:v>0.23428571428571432</c:v>
                </c:pt>
                <c:pt idx="6">
                  <c:v>0.1657142857142857</c:v>
                </c:pt>
                <c:pt idx="7">
                  <c:v>0.12571428571428572</c:v>
                </c:pt>
                <c:pt idx="8">
                  <c:v>0.12</c:v>
                </c:pt>
                <c:pt idx="9">
                  <c:v>0.08</c:v>
                </c:pt>
                <c:pt idx="10">
                  <c:v>8.5714285714285715E-2</c:v>
                </c:pt>
                <c:pt idx="11">
                  <c:v>4.5714285714285714E-2</c:v>
                </c:pt>
                <c:pt idx="12">
                  <c:v>4.5714285714285714E-2</c:v>
                </c:pt>
                <c:pt idx="13">
                  <c:v>5.7142857142857143E-3</c:v>
                </c:pt>
                <c:pt idx="14">
                  <c:v>5.7142857142857143E-3</c:v>
                </c:pt>
              </c:numCache>
            </c:numRef>
          </c:val>
        </c:ser>
        <c:ser>
          <c:idx val="7"/>
          <c:order val="7"/>
          <c:tx>
            <c:strRef>
              <c:f>B4_kategorie!$B$61</c:f>
              <c:strCache>
                <c:ptCount val="1"/>
                <c:pt idx="0">
                  <c:v>280%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B4_kategorie!$C$61:$Q$61</c:f>
              <c:numCache>
                <c:formatCode>0%</c:formatCode>
                <c:ptCount val="15"/>
                <c:pt idx="0">
                  <c:v>0.23714285714285754</c:v>
                </c:pt>
                <c:pt idx="1">
                  <c:v>0.40857142857142881</c:v>
                </c:pt>
                <c:pt idx="2">
                  <c:v>0.51142857142857157</c:v>
                </c:pt>
                <c:pt idx="3">
                  <c:v>0.43142857142857149</c:v>
                </c:pt>
                <c:pt idx="4">
                  <c:v>0.54571428571428582</c:v>
                </c:pt>
                <c:pt idx="5">
                  <c:v>0.46571428571428575</c:v>
                </c:pt>
                <c:pt idx="6">
                  <c:v>0.5342857142857147</c:v>
                </c:pt>
                <c:pt idx="7">
                  <c:v>0.57428571428571429</c:v>
                </c:pt>
                <c:pt idx="8">
                  <c:v>0.58000000000000007</c:v>
                </c:pt>
                <c:pt idx="9">
                  <c:v>0.62000000000000011</c:v>
                </c:pt>
                <c:pt idx="10">
                  <c:v>0.61428571428571432</c:v>
                </c:pt>
                <c:pt idx="11">
                  <c:v>0.65428571428571436</c:v>
                </c:pt>
                <c:pt idx="12">
                  <c:v>0.65428571428571436</c:v>
                </c:pt>
                <c:pt idx="13">
                  <c:v>0.69428571428571439</c:v>
                </c:pt>
                <c:pt idx="14">
                  <c:v>0.69428571428571439</c:v>
                </c:pt>
              </c:numCache>
            </c:numRef>
          </c:val>
        </c:ser>
        <c:ser>
          <c:idx val="8"/>
          <c:order val="8"/>
          <c:tx>
            <c:strRef>
              <c:f>B4_kategorie!$B$62</c:f>
              <c:strCache>
                <c:ptCount val="1"/>
                <c:pt idx="0">
                  <c:v>36-55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B4_kategorie!$C$62:$Q$62</c:f>
              <c:numCache>
                <c:formatCode>0%</c:formatCode>
                <c:ptCount val="15"/>
                <c:pt idx="0">
                  <c:v>0.36681222707423589</c:v>
                </c:pt>
                <c:pt idx="1">
                  <c:v>0.35371179039301309</c:v>
                </c:pt>
                <c:pt idx="2">
                  <c:v>0.2576419213973799</c:v>
                </c:pt>
                <c:pt idx="3">
                  <c:v>0.19213973799126638</c:v>
                </c:pt>
                <c:pt idx="4">
                  <c:v>0.20087336244541482</c:v>
                </c:pt>
                <c:pt idx="5">
                  <c:v>0.13537117903930132</c:v>
                </c:pt>
                <c:pt idx="6">
                  <c:v>0.12663755458515283</c:v>
                </c:pt>
                <c:pt idx="7">
                  <c:v>0.13100436681222707</c:v>
                </c:pt>
                <c:pt idx="8">
                  <c:v>6.1135371179039305E-2</c:v>
                </c:pt>
                <c:pt idx="9">
                  <c:v>8.296943231441048E-2</c:v>
                </c:pt>
                <c:pt idx="10">
                  <c:v>7.4235807860262015E-2</c:v>
                </c:pt>
                <c:pt idx="11">
                  <c:v>6.5502183406113537E-2</c:v>
                </c:pt>
                <c:pt idx="12">
                  <c:v>5.2401746724890827E-2</c:v>
                </c:pt>
                <c:pt idx="13">
                  <c:v>5.6768558951965066E-2</c:v>
                </c:pt>
                <c:pt idx="14">
                  <c:v>4.3668122270742356E-3</c:v>
                </c:pt>
              </c:numCache>
            </c:numRef>
          </c:val>
        </c:ser>
        <c:ser>
          <c:idx val="9"/>
          <c:order val="9"/>
          <c:tx>
            <c:strRef>
              <c:f>B4_kategorie!$B$63</c:f>
              <c:strCache>
                <c:ptCount val="1"/>
                <c:pt idx="0">
                  <c:v>350%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B4_kategorie!$C$63:$Q$63</c:f>
              <c:numCache>
                <c:formatCode>0%</c:formatCode>
                <c:ptCount val="15"/>
                <c:pt idx="0">
                  <c:v>0.3331877729257644</c:v>
                </c:pt>
                <c:pt idx="1">
                  <c:v>0.34628820960698725</c:v>
                </c:pt>
                <c:pt idx="2">
                  <c:v>0.44235807860262044</c:v>
                </c:pt>
                <c:pt idx="3">
                  <c:v>0.5078602620087338</c:v>
                </c:pt>
                <c:pt idx="4">
                  <c:v>0.49912663755458553</c:v>
                </c:pt>
                <c:pt idx="5">
                  <c:v>0.56462882096069889</c:v>
                </c:pt>
                <c:pt idx="6">
                  <c:v>0.57336244541484715</c:v>
                </c:pt>
                <c:pt idx="7">
                  <c:v>0.56899563318777302</c:v>
                </c:pt>
                <c:pt idx="8">
                  <c:v>0.63886462882096096</c:v>
                </c:pt>
                <c:pt idx="9">
                  <c:v>0.61703056768558984</c:v>
                </c:pt>
                <c:pt idx="10">
                  <c:v>0.62576419213973811</c:v>
                </c:pt>
                <c:pt idx="11">
                  <c:v>0.63449781659388682</c:v>
                </c:pt>
                <c:pt idx="12">
                  <c:v>0.64759825327510923</c:v>
                </c:pt>
                <c:pt idx="13">
                  <c:v>0.64323144104803509</c:v>
                </c:pt>
                <c:pt idx="14">
                  <c:v>0.69563318777292604</c:v>
                </c:pt>
              </c:numCache>
            </c:numRef>
          </c:val>
        </c:ser>
        <c:ser>
          <c:idx val="10"/>
          <c:order val="10"/>
          <c:tx>
            <c:strRef>
              <c:f>B4_kategorie!$B$64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002F5E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B4_kategorie!$C$64:$Q$64</c:f>
              <c:numCache>
                <c:formatCode>0%</c:formatCode>
                <c:ptCount val="15"/>
                <c:pt idx="0">
                  <c:v>0.31732776617954073</c:v>
                </c:pt>
                <c:pt idx="1">
                  <c:v>#N/A</c:v>
                </c:pt>
                <c:pt idx="2">
                  <c:v>0.29436325678496866</c:v>
                </c:pt>
                <c:pt idx="3">
                  <c:v>0.19415448851774531</c:v>
                </c:pt>
                <c:pt idx="4">
                  <c:v>0.24634655532359079</c:v>
                </c:pt>
                <c:pt idx="5">
                  <c:v>0.12317327766179539</c:v>
                </c:pt>
                <c:pt idx="6">
                  <c:v>0.16910229645093947</c:v>
                </c:pt>
                <c:pt idx="7">
                  <c:v>#N/A</c:v>
                </c:pt>
                <c:pt idx="8">
                  <c:v>3.9665970772442591E-2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1"/>
          <c:order val="11"/>
          <c:tx>
            <c:strRef>
              <c:f>B4_kategorie!$B$65</c:f>
              <c:strCache>
                <c:ptCount val="1"/>
                <c:pt idx="0">
                  <c:v>420%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B4_kategorie!$C$65:$Q$65</c:f>
              <c:numCache>
                <c:formatCode>0%</c:formatCode>
                <c:ptCount val="15"/>
                <c:pt idx="0">
                  <c:v>0.38267223382045934</c:v>
                </c:pt>
                <c:pt idx="1">
                  <c:v>#N/A</c:v>
                </c:pt>
                <c:pt idx="2">
                  <c:v>0.40563674321503163</c:v>
                </c:pt>
                <c:pt idx="3">
                  <c:v>0.50584551148225465</c:v>
                </c:pt>
                <c:pt idx="4">
                  <c:v>0.45365344467640956</c:v>
                </c:pt>
                <c:pt idx="5">
                  <c:v>0.57682672233820487</c:v>
                </c:pt>
                <c:pt idx="6">
                  <c:v>0.53089770354906074</c:v>
                </c:pt>
                <c:pt idx="7">
                  <c:v>#N/A</c:v>
                </c:pt>
                <c:pt idx="8">
                  <c:v>0.66033402922755746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2"/>
          <c:order val="12"/>
          <c:tx>
            <c:strRef>
              <c:f>B4_kategorie!$B$66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7391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B4_kategorie!$C$66:$Q$66</c:f>
              <c:numCache>
                <c:formatCode>0%</c:formatCode>
                <c:ptCount val="15"/>
                <c:pt idx="0">
                  <c:v>0.36904761904761907</c:v>
                </c:pt>
                <c:pt idx="1">
                  <c:v>#N/A</c:v>
                </c:pt>
                <c:pt idx="2">
                  <c:v>0.25</c:v>
                </c:pt>
                <c:pt idx="3">
                  <c:v>0.19047619047619047</c:v>
                </c:pt>
                <c:pt idx="4">
                  <c:v>0.19642857142857142</c:v>
                </c:pt>
                <c:pt idx="5">
                  <c:v>0.14880952380952381</c:v>
                </c:pt>
                <c:pt idx="6">
                  <c:v>0.23214285714285715</c:v>
                </c:pt>
                <c:pt idx="7">
                  <c:v>#N/A</c:v>
                </c:pt>
                <c:pt idx="8">
                  <c:v>7.7380952380952384E-2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3"/>
          <c:order val="13"/>
          <c:tx>
            <c:strRef>
              <c:f>B4_kategorie!$B$67</c:f>
              <c:strCache>
                <c:ptCount val="1"/>
                <c:pt idx="0">
                  <c:v>490%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B4_kategorie!$C$67:$Q$67</c:f>
              <c:numCache>
                <c:formatCode>0%</c:formatCode>
                <c:ptCount val="15"/>
                <c:pt idx="0">
                  <c:v>0.33095238095238066</c:v>
                </c:pt>
                <c:pt idx="1">
                  <c:v>#N/A</c:v>
                </c:pt>
                <c:pt idx="2">
                  <c:v>0.45000000000000018</c:v>
                </c:pt>
                <c:pt idx="3">
                  <c:v>0.50952380952380949</c:v>
                </c:pt>
                <c:pt idx="4">
                  <c:v>0.503571428571429</c:v>
                </c:pt>
                <c:pt idx="5">
                  <c:v>0.55119047619047645</c:v>
                </c:pt>
                <c:pt idx="6">
                  <c:v>0.46785714285714342</c:v>
                </c:pt>
                <c:pt idx="7">
                  <c:v>#N/A</c:v>
                </c:pt>
                <c:pt idx="8">
                  <c:v>0.62261904761904763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4"/>
          <c:order val="14"/>
          <c:tx>
            <c:strRef>
              <c:f>B4_kategorie!$B$68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7391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B4_kategorie!$C$68:$Q$68</c:f>
              <c:numCache>
                <c:formatCode>0%</c:formatCode>
                <c:ptCount val="15"/>
                <c:pt idx="0">
                  <c:v>0.28938906752411575</c:v>
                </c:pt>
                <c:pt idx="1">
                  <c:v>#N/A</c:v>
                </c:pt>
                <c:pt idx="2">
                  <c:v>0.31832797427652731</c:v>
                </c:pt>
                <c:pt idx="3">
                  <c:v>0.19614147909967847</c:v>
                </c:pt>
                <c:pt idx="4">
                  <c:v>0.27331189710610931</c:v>
                </c:pt>
                <c:pt idx="5">
                  <c:v>0.10932475884244373</c:v>
                </c:pt>
                <c:pt idx="6">
                  <c:v>0.13504823151125403</c:v>
                </c:pt>
                <c:pt idx="7">
                  <c:v>#N/A</c:v>
                </c:pt>
                <c:pt idx="8">
                  <c:v>1.9292604501607719E-2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5"/>
          <c:order val="15"/>
          <c:tx>
            <c:strRef>
              <c:f>B4_kategorie!$B$69</c:f>
              <c:strCache>
                <c:ptCount val="1"/>
                <c:pt idx="0">
                  <c:v>560%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B4_kategorie!$C$69:$Q$69</c:f>
              <c:numCache>
                <c:formatCode>0%</c:formatCode>
                <c:ptCount val="15"/>
                <c:pt idx="0">
                  <c:v>0.4106109324758842</c:v>
                </c:pt>
                <c:pt idx="1">
                  <c:v>#N/A</c:v>
                </c:pt>
                <c:pt idx="2">
                  <c:v>0.38167202572347314</c:v>
                </c:pt>
                <c:pt idx="3">
                  <c:v>0.50385852090032213</c:v>
                </c:pt>
                <c:pt idx="4">
                  <c:v>0.42668810289389114</c:v>
                </c:pt>
                <c:pt idx="5">
                  <c:v>0.59067524115755621</c:v>
                </c:pt>
                <c:pt idx="6">
                  <c:v>0.56495176848874618</c:v>
                </c:pt>
                <c:pt idx="7">
                  <c:v>#N/A</c:v>
                </c:pt>
                <c:pt idx="8">
                  <c:v>0.68070739549839221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6"/>
          <c:order val="16"/>
          <c:tx>
            <c:strRef>
              <c:f>B4_kategorie!$B$70</c:f>
              <c:strCache>
                <c:ptCount val="1"/>
                <c:pt idx="0">
                  <c:v>15-35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B4_kategorie!$C$70:$Q$70</c:f>
              <c:numCache>
                <c:formatCode>0%</c:formatCode>
                <c:ptCount val="15"/>
                <c:pt idx="0">
                  <c:v>0.35689045936395758</c:v>
                </c:pt>
                <c:pt idx="1">
                  <c:v>#N/A</c:v>
                </c:pt>
                <c:pt idx="2">
                  <c:v>0.26855123674911663</c:v>
                </c:pt>
                <c:pt idx="3">
                  <c:v>0.22968197879858657</c:v>
                </c:pt>
                <c:pt idx="4">
                  <c:v>0.22968197879858657</c:v>
                </c:pt>
                <c:pt idx="5">
                  <c:v>0.12720848056537101</c:v>
                </c:pt>
                <c:pt idx="6">
                  <c:v>0.17667844522968199</c:v>
                </c:pt>
                <c:pt idx="7">
                  <c:v>#N/A</c:v>
                </c:pt>
                <c:pt idx="8">
                  <c:v>4.5936395759717315E-2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7"/>
          <c:order val="17"/>
          <c:tx>
            <c:strRef>
              <c:f>B4_kategorie!$B$71</c:f>
              <c:strCache>
                <c:ptCount val="1"/>
                <c:pt idx="0">
                  <c:v>630%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B4_kategorie!$C$71:$Q$71</c:f>
              <c:numCache>
                <c:formatCode>0%</c:formatCode>
                <c:ptCount val="15"/>
                <c:pt idx="0">
                  <c:v>0.34310954063604271</c:v>
                </c:pt>
                <c:pt idx="1">
                  <c:v>#N/A</c:v>
                </c:pt>
                <c:pt idx="2">
                  <c:v>0.43144876325088344</c:v>
                </c:pt>
                <c:pt idx="3">
                  <c:v>0.47031802120141375</c:v>
                </c:pt>
                <c:pt idx="4">
                  <c:v>0.47031802120141375</c:v>
                </c:pt>
                <c:pt idx="5">
                  <c:v>0.57279151943462914</c:v>
                </c:pt>
                <c:pt idx="6">
                  <c:v>0.52332155477031783</c:v>
                </c:pt>
                <c:pt idx="7">
                  <c:v>#N/A</c:v>
                </c:pt>
                <c:pt idx="8">
                  <c:v>0.65406360424028254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ser>
          <c:idx val="18"/>
          <c:order val="18"/>
          <c:tx>
            <c:strRef>
              <c:f>B4_kategorie!$B$72</c:f>
              <c:strCache>
                <c:ptCount val="1"/>
                <c:pt idx="0">
                  <c:v>36-55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B4_kategorie!$C$53:$Q$53</c:f>
              <c:strCache>
                <c:ptCount val="15"/>
                <c:pt idx="0">
                  <c:v>Zklamání</c:v>
                </c:pt>
                <c:pt idx="1">
                  <c:v>Zvědavost</c:v>
                </c:pt>
                <c:pt idx="2">
                  <c:v>Překvapení</c:v>
                </c:pt>
                <c:pt idx="3">
                  <c:v>Nudu</c:v>
                </c:pt>
                <c:pt idx="4">
                  <c:v>Radost</c:v>
                </c:pt>
                <c:pt idx="5">
                  <c:v>Smutek</c:v>
                </c:pt>
                <c:pt idx="6">
                  <c:v>Lhostejnost</c:v>
                </c:pt>
                <c:pt idx="7">
                  <c:v>Nadšení</c:v>
                </c:pt>
                <c:pt idx="8">
                  <c:v>Odpor</c:v>
                </c:pt>
                <c:pt idx="9">
                  <c:v>Znechucení</c:v>
                </c:pt>
                <c:pt idx="10">
                  <c:v>Jistotu</c:v>
                </c:pt>
                <c:pt idx="11">
                  <c:v>Láska</c:v>
                </c:pt>
                <c:pt idx="12">
                  <c:v>Důvěru</c:v>
                </c:pt>
                <c:pt idx="13">
                  <c:v>Uvolnění</c:v>
                </c:pt>
                <c:pt idx="14">
                  <c:v>Pýcha</c:v>
                </c:pt>
              </c:strCache>
            </c:strRef>
          </c:cat>
          <c:val>
            <c:numRef>
              <c:f>B4_kategorie!$C$72:$Q$72</c:f>
              <c:numCache>
                <c:formatCode>0%</c:formatCode>
                <c:ptCount val="15"/>
                <c:pt idx="0">
                  <c:v>0.27272727272727271</c:v>
                </c:pt>
                <c:pt idx="1">
                  <c:v>#N/A</c:v>
                </c:pt>
                <c:pt idx="2">
                  <c:v>0.31818181818181818</c:v>
                </c:pt>
                <c:pt idx="3">
                  <c:v>0.15340909090909091</c:v>
                </c:pt>
                <c:pt idx="4">
                  <c:v>0.25568181818181818</c:v>
                </c:pt>
                <c:pt idx="5">
                  <c:v>0.13068181818181818</c:v>
                </c:pt>
                <c:pt idx="6">
                  <c:v>0.17045454545454544</c:v>
                </c:pt>
                <c:pt idx="7">
                  <c:v>#N/A</c:v>
                </c:pt>
                <c:pt idx="8">
                  <c:v>2.8409090909090908E-2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100"/>
        <c:axId val="254591328"/>
        <c:axId val="254593288"/>
      </c:barChart>
      <c:catAx>
        <c:axId val="254591328"/>
        <c:scaling>
          <c:orientation val="maxMin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254593288"/>
        <c:crosses val="autoZero"/>
        <c:auto val="1"/>
        <c:lblAlgn val="ctr"/>
        <c:lblOffset val="100"/>
        <c:noMultiLvlLbl val="0"/>
      </c:catAx>
      <c:valAx>
        <c:axId val="25459328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54591328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ysClr val="windowText" lastClr="000000"/>
          </a:solidFill>
          <a:latin typeface="Hevetica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35515747516218"/>
          <c:y val="2.0542557500049987E-2"/>
          <c:w val="0.44123847515639397"/>
          <c:h val="0.8651549797830892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'DM8'!$AG$25</c:f>
              <c:strCache>
                <c:ptCount val="1"/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'DM8'!$AG$27:$AG$34</c:f>
              <c:numCache>
                <c:formatCode>0</c:formatCode>
                <c:ptCount val="8"/>
                <c:pt idx="0">
                  <c:v>34.634146341463413</c:v>
                </c:pt>
                <c:pt idx="1">
                  <c:v>23.902439024390244</c:v>
                </c:pt>
                <c:pt idx="2">
                  <c:v>14.634146341463413</c:v>
                </c:pt>
                <c:pt idx="3">
                  <c:v>15.121951219512194</c:v>
                </c:pt>
                <c:pt idx="4">
                  <c:v>9.7560975609756095</c:v>
                </c:pt>
                <c:pt idx="5">
                  <c:v>8.2926829268292686</c:v>
                </c:pt>
                <c:pt idx="6">
                  <c:v>3.9024390243902438</c:v>
                </c:pt>
                <c:pt idx="7">
                  <c:v>2.9268292682926833</c:v>
                </c:pt>
              </c:numCache>
            </c:numRef>
          </c:val>
        </c:ser>
        <c:ser>
          <c:idx val="3"/>
          <c:order val="1"/>
          <c:tx>
            <c:strRef>
              <c:f>'DM8'!$AH$25</c:f>
              <c:strCache>
                <c:ptCount val="1"/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'DM8'!$AH$27:$AH$34</c:f>
              <c:numCache>
                <c:formatCode>0</c:formatCode>
                <c:ptCount val="8"/>
                <c:pt idx="0">
                  <c:v>43.902439024390247</c:v>
                </c:pt>
                <c:pt idx="1">
                  <c:v>44.390243902439025</c:v>
                </c:pt>
                <c:pt idx="2">
                  <c:v>54.634146341463421</c:v>
                </c:pt>
                <c:pt idx="3">
                  <c:v>35.609756097560975</c:v>
                </c:pt>
                <c:pt idx="4">
                  <c:v>20</c:v>
                </c:pt>
                <c:pt idx="5">
                  <c:v>12.195121951219512</c:v>
                </c:pt>
                <c:pt idx="6">
                  <c:v>8.7804878048780477</c:v>
                </c:pt>
                <c:pt idx="7">
                  <c:v>4.3902439024390238</c:v>
                </c:pt>
              </c:numCache>
            </c:numRef>
          </c:val>
        </c:ser>
        <c:ser>
          <c:idx val="0"/>
          <c:order val="2"/>
          <c:tx>
            <c:strRef>
              <c:f>'DM8'!$AI$25</c:f>
              <c:strCache>
                <c:ptCount val="1"/>
              </c:strCache>
            </c:strRef>
          </c:tx>
          <c:spPr>
            <a:solidFill>
              <a:srgbClr val="FBD753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'DM8'!$AI$27:$AI$34</c:f>
              <c:numCache>
                <c:formatCode>0</c:formatCode>
                <c:ptCount val="8"/>
                <c:pt idx="0">
                  <c:v>17.560975609756095</c:v>
                </c:pt>
                <c:pt idx="1">
                  <c:v>27.31707317073171</c:v>
                </c:pt>
                <c:pt idx="2">
                  <c:v>21.463414634146343</c:v>
                </c:pt>
                <c:pt idx="3">
                  <c:v>28.780487804878046</c:v>
                </c:pt>
                <c:pt idx="4">
                  <c:v>39.024390243902438</c:v>
                </c:pt>
                <c:pt idx="5">
                  <c:v>20.487804878048781</c:v>
                </c:pt>
                <c:pt idx="6">
                  <c:v>20.487804878048781</c:v>
                </c:pt>
                <c:pt idx="7">
                  <c:v>18.536585365853657</c:v>
                </c:pt>
              </c:numCache>
            </c:numRef>
          </c:val>
        </c:ser>
        <c:ser>
          <c:idx val="1"/>
          <c:order val="3"/>
          <c:tx>
            <c:strRef>
              <c:f>'DM8'!$AJ$25</c:f>
              <c:strCache>
                <c:ptCount val="1"/>
              </c:strCache>
            </c:strRef>
          </c:tx>
          <c:spPr>
            <a:solidFill>
              <a:srgbClr val="8B8278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'DM8'!$X$27:$X$34</c:f>
              <c:strCache>
                <c:ptCount val="8"/>
                <c:pt idx="0">
                  <c:v>Mám raději překvapení</c:v>
                </c:pt>
                <c:pt idx="1">
                  <c:v>Mám raději praktické dárky</c:v>
                </c:pt>
                <c:pt idx="2">
                  <c:v>Říkám ostatním, co si přeji</c:v>
                </c:pt>
                <c:pt idx="3">
                  <c:v>Mám raději, když si sám/a koupím, co chci</c:v>
                </c:pt>
                <c:pt idx="4">
                  <c:v>Nikdo se mě na má přání neptá</c:v>
                </c:pt>
                <c:pt idx="5">
                  <c:v>Píšu dopis Ježíškovi na papír</c:v>
                </c:pt>
                <c:pt idx="6">
                  <c:v>Uvádím svá přání k Vánocům elektronicky jako odkazy na konkrétní zboží</c:v>
                </c:pt>
                <c:pt idx="7">
                  <c:v>Píšu dopis Ježíškovi online</c:v>
                </c:pt>
              </c:strCache>
            </c:strRef>
          </c:cat>
          <c:val>
            <c:numRef>
              <c:f>'DM8'!$AJ$27:$AJ$34</c:f>
              <c:numCache>
                <c:formatCode>0</c:formatCode>
                <c:ptCount val="8"/>
                <c:pt idx="0">
                  <c:v>3.9024390243902438</c:v>
                </c:pt>
                <c:pt idx="1">
                  <c:v>4.3902439024390238</c:v>
                </c:pt>
                <c:pt idx="2">
                  <c:v>9.2682926829268286</c:v>
                </c:pt>
                <c:pt idx="3">
                  <c:v>20.487804878048781</c:v>
                </c:pt>
                <c:pt idx="4">
                  <c:v>31.219512195121951</c:v>
                </c:pt>
                <c:pt idx="5">
                  <c:v>59.024390243902438</c:v>
                </c:pt>
                <c:pt idx="6">
                  <c:v>66.829268292682926</c:v>
                </c:pt>
                <c:pt idx="7">
                  <c:v>74.146341463414629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7094544"/>
        <c:axId val="337098856"/>
      </c:barChart>
      <c:catAx>
        <c:axId val="3370945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7098856"/>
        <c:crosses val="autoZero"/>
        <c:auto val="1"/>
        <c:lblAlgn val="ctr"/>
        <c:lblOffset val="100"/>
        <c:noMultiLvlLbl val="0"/>
      </c:catAx>
      <c:valAx>
        <c:axId val="33709885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370945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Helvetica"/>
          <a:cs typeface="Helvetica Neue"/>
        </a:defRPr>
      </a:pPr>
      <a:endParaRPr lang="cs-CZ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18179258472325"/>
          <c:y val="6.8532973599500335E-2"/>
          <c:w val="0.72404395619267381"/>
          <c:h val="0.888787857631882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'V1'!$B$41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002F5E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aseline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numFmt formatCode="#,##0&quot;%&quot;" sourceLinked="0"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'V1'!$C$40:$U$40</c:f>
              <c:strCache>
                <c:ptCount val="19"/>
                <c:pt idx="0">
                  <c:v>Shon při nákupu a výběru dárků</c:v>
                </c:pt>
                <c:pt idx="1">
                  <c:v>Omezený rozpočet na dárky</c:v>
                </c:pt>
                <c:pt idx="2">
                  <c:v>Brzká tma</c:v>
                </c:pt>
                <c:pt idx="3">
                  <c:v>Smutek po těch, co tu už nemohou být</c:v>
                </c:pt>
                <c:pt idx="4">
                  <c:v>Důraz na Vánoce v obchodech</c:v>
                </c:pt>
                <c:pt idx="5">
                  <c:v>Shon v domácnosti</c:v>
                </c:pt>
                <c:pt idx="6">
                  <c:v>Zavádění cizích tradic</c:v>
                </c:pt>
                <c:pt idx="7">
                  <c:v>Zima</c:v>
                </c:pt>
                <c:pt idx="8">
                  <c:v>Stereotypní program v TV</c:v>
                </c:pt>
                <c:pt idx="9">
                  <c:v>Přejídání</c:v>
                </c:pt>
                <c:pt idx="10">
                  <c:v>Stres v práci</c:v>
                </c:pt>
                <c:pt idx="11">
                  <c:v>Honba za drahými dárky místo klidu</c:v>
                </c:pt>
                <c:pt idx="12">
                  <c:v>Nutnost trávit čas s lidmi, se kterými vlastně ani nechci být</c:v>
                </c:pt>
                <c:pt idx="13">
                  <c:v>Samota</c:v>
                </c:pt>
                <c:pt idx="14">
                  <c:v>Návštěvy příbuzných</c:v>
                </c:pt>
                <c:pt idx="15">
                  <c:v>Omezená dostupnost služeb</c:v>
                </c:pt>
                <c:pt idx="16">
                  <c:v>Nutnost cestovat</c:v>
                </c:pt>
                <c:pt idx="17">
                  <c:v>Něco jiného</c:v>
                </c:pt>
                <c:pt idx="18">
                  <c:v>Nic</c:v>
                </c:pt>
              </c:strCache>
            </c:strRef>
          </c:cat>
          <c:val>
            <c:numRef>
              <c:f>'V1'!$C$41:$U$41</c:f>
              <c:numCache>
                <c:formatCode>0%</c:formatCode>
                <c:ptCount val="19"/>
                <c:pt idx="0">
                  <c:v>0.4183168316831683</c:v>
                </c:pt>
                <c:pt idx="1">
                  <c:v>0.38613861386138615</c:v>
                </c:pt>
                <c:pt idx="2">
                  <c:v>0.37871287128712872</c:v>
                </c:pt>
                <c:pt idx="3">
                  <c:v>0.3589108910891089</c:v>
                </c:pt>
                <c:pt idx="4">
                  <c:v>0.30693069306930693</c:v>
                </c:pt>
                <c:pt idx="5">
                  <c:v>0.30445544554455445</c:v>
                </c:pt>
                <c:pt idx="6">
                  <c:v>0.29207920792079206</c:v>
                </c:pt>
                <c:pt idx="7">
                  <c:v>0.28960396039603958</c:v>
                </c:pt>
                <c:pt idx="8">
                  <c:v>0.22524752475247525</c:v>
                </c:pt>
                <c:pt idx="9">
                  <c:v>0.18811881188118812</c:v>
                </c:pt>
                <c:pt idx="10">
                  <c:v>0.18316831683168316</c:v>
                </c:pt>
                <c:pt idx="11">
                  <c:v>0.14108910891089108</c:v>
                </c:pt>
                <c:pt idx="12">
                  <c:v>0.11881188118811881</c:v>
                </c:pt>
                <c:pt idx="13">
                  <c:v>0.10148514851485149</c:v>
                </c:pt>
                <c:pt idx="14">
                  <c:v>9.6534653465346537E-2</c:v>
                </c:pt>
                <c:pt idx="15">
                  <c:v>4.702970297029703E-2</c:v>
                </c:pt>
                <c:pt idx="16">
                  <c:v>3.9603960396039604E-2</c:v>
                </c:pt>
                <c:pt idx="17">
                  <c:v>3.4653465346534656E-2</c:v>
                </c:pt>
                <c:pt idx="18">
                  <c:v>4.702970297029703E-2</c:v>
                </c:pt>
              </c:numCache>
            </c:numRef>
          </c:val>
        </c:ser>
        <c:ser>
          <c:idx val="1"/>
          <c:order val="1"/>
          <c:tx>
            <c:strRef>
              <c:f>'V1'!$B$42</c:f>
              <c:strCache>
                <c:ptCount val="1"/>
                <c:pt idx="0">
                  <c:v>50%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'V1'!$C$40:$U$40</c:f>
              <c:strCache>
                <c:ptCount val="19"/>
                <c:pt idx="0">
                  <c:v>Shon při nákupu a výběru dárků</c:v>
                </c:pt>
                <c:pt idx="1">
                  <c:v>Omezený rozpočet na dárky</c:v>
                </c:pt>
                <c:pt idx="2">
                  <c:v>Brzká tma</c:v>
                </c:pt>
                <c:pt idx="3">
                  <c:v>Smutek po těch, co tu už nemohou být</c:v>
                </c:pt>
                <c:pt idx="4">
                  <c:v>Důraz na Vánoce v obchodech</c:v>
                </c:pt>
                <c:pt idx="5">
                  <c:v>Shon v domácnosti</c:v>
                </c:pt>
                <c:pt idx="6">
                  <c:v>Zavádění cizích tradic</c:v>
                </c:pt>
                <c:pt idx="7">
                  <c:v>Zima</c:v>
                </c:pt>
                <c:pt idx="8">
                  <c:v>Stereotypní program v TV</c:v>
                </c:pt>
                <c:pt idx="9">
                  <c:v>Přejídání</c:v>
                </c:pt>
                <c:pt idx="10">
                  <c:v>Stres v práci</c:v>
                </c:pt>
                <c:pt idx="11">
                  <c:v>Honba za drahými dárky místo klidu</c:v>
                </c:pt>
                <c:pt idx="12">
                  <c:v>Nutnost trávit čas s lidmi, se kterými vlastně ani nechci být</c:v>
                </c:pt>
                <c:pt idx="13">
                  <c:v>Samota</c:v>
                </c:pt>
                <c:pt idx="14">
                  <c:v>Návštěvy příbuzných</c:v>
                </c:pt>
                <c:pt idx="15">
                  <c:v>Omezená dostupnost služeb</c:v>
                </c:pt>
                <c:pt idx="16">
                  <c:v>Nutnost cestovat</c:v>
                </c:pt>
                <c:pt idx="17">
                  <c:v>Něco jiného</c:v>
                </c:pt>
                <c:pt idx="18">
                  <c:v>Nic</c:v>
                </c:pt>
              </c:strCache>
            </c:strRef>
          </c:cat>
          <c:val>
            <c:numRef>
              <c:f>'V1'!$C$42:$U$42</c:f>
              <c:numCache>
                <c:formatCode>0%</c:formatCode>
                <c:ptCount val="19"/>
                <c:pt idx="0">
                  <c:v>8.16831683168317E-2</c:v>
                </c:pt>
                <c:pt idx="1">
                  <c:v>0.11386138613861385</c:v>
                </c:pt>
                <c:pt idx="2">
                  <c:v>0.12128712871287128</c:v>
                </c:pt>
                <c:pt idx="3">
                  <c:v>0.1410891089108911</c:v>
                </c:pt>
                <c:pt idx="4">
                  <c:v>0.19306930693069307</c:v>
                </c:pt>
                <c:pt idx="5">
                  <c:v>0.19554455445544555</c:v>
                </c:pt>
                <c:pt idx="6">
                  <c:v>0.20792079207920794</c:v>
                </c:pt>
                <c:pt idx="7">
                  <c:v>0.21039603960396042</c:v>
                </c:pt>
                <c:pt idx="8">
                  <c:v>0.27475247524752477</c:v>
                </c:pt>
                <c:pt idx="9">
                  <c:v>0.31188118811881188</c:v>
                </c:pt>
                <c:pt idx="10">
                  <c:v>0.31683168316831684</c:v>
                </c:pt>
                <c:pt idx="11">
                  <c:v>0.3589108910891089</c:v>
                </c:pt>
                <c:pt idx="12">
                  <c:v>0.38118811881188119</c:v>
                </c:pt>
                <c:pt idx="13">
                  <c:v>0.39851485148514854</c:v>
                </c:pt>
                <c:pt idx="14">
                  <c:v>0.40346534653465349</c:v>
                </c:pt>
                <c:pt idx="15">
                  <c:v>0.45297029702970298</c:v>
                </c:pt>
                <c:pt idx="16">
                  <c:v>0.46039603960396042</c:v>
                </c:pt>
                <c:pt idx="17">
                  <c:v>0.46534653465346532</c:v>
                </c:pt>
                <c:pt idx="18">
                  <c:v>0.45297029702970298</c:v>
                </c:pt>
              </c:numCache>
            </c:numRef>
          </c:val>
        </c:ser>
        <c:ser>
          <c:idx val="2"/>
          <c:order val="2"/>
          <c:tx>
            <c:strRef>
              <c:f>'V1'!$B$43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7391AD"/>
            </a:solidFill>
            <a:ln w="25400">
              <a:noFill/>
            </a:ln>
          </c:spPr>
          <c:invertIfNegative val="0"/>
          <c:dLbls>
            <c:dLbl>
              <c:idx val="25"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'V1'!$C$40:$U$40</c:f>
              <c:strCache>
                <c:ptCount val="19"/>
                <c:pt idx="0">
                  <c:v>Shon při nákupu a výběru dárků</c:v>
                </c:pt>
                <c:pt idx="1">
                  <c:v>Omezený rozpočet na dárky</c:v>
                </c:pt>
                <c:pt idx="2">
                  <c:v>Brzká tma</c:v>
                </c:pt>
                <c:pt idx="3">
                  <c:v>Smutek po těch, co tu už nemohou být</c:v>
                </c:pt>
                <c:pt idx="4">
                  <c:v>Důraz na Vánoce v obchodech</c:v>
                </c:pt>
                <c:pt idx="5">
                  <c:v>Shon v domácnosti</c:v>
                </c:pt>
                <c:pt idx="6">
                  <c:v>Zavádění cizích tradic</c:v>
                </c:pt>
                <c:pt idx="7">
                  <c:v>Zima</c:v>
                </c:pt>
                <c:pt idx="8">
                  <c:v>Stereotypní program v TV</c:v>
                </c:pt>
                <c:pt idx="9">
                  <c:v>Přejídání</c:v>
                </c:pt>
                <c:pt idx="10">
                  <c:v>Stres v práci</c:v>
                </c:pt>
                <c:pt idx="11">
                  <c:v>Honba za drahými dárky místo klidu</c:v>
                </c:pt>
                <c:pt idx="12">
                  <c:v>Nutnost trávit čas s lidmi, se kterými vlastně ani nechci být</c:v>
                </c:pt>
                <c:pt idx="13">
                  <c:v>Samota</c:v>
                </c:pt>
                <c:pt idx="14">
                  <c:v>Návštěvy příbuzných</c:v>
                </c:pt>
                <c:pt idx="15">
                  <c:v>Omezená dostupnost služeb</c:v>
                </c:pt>
                <c:pt idx="16">
                  <c:v>Nutnost cestovat</c:v>
                </c:pt>
                <c:pt idx="17">
                  <c:v>Něco jiného</c:v>
                </c:pt>
                <c:pt idx="18">
                  <c:v>Nic</c:v>
                </c:pt>
              </c:strCache>
            </c:strRef>
          </c:cat>
          <c:val>
            <c:numRef>
              <c:f>'V1'!$C$43:$U$43</c:f>
              <c:numCache>
                <c:formatCode>0%</c:formatCode>
                <c:ptCount val="19"/>
                <c:pt idx="0">
                  <c:v>0.48241206030150752</c:v>
                </c:pt>
                <c:pt idx="1">
                  <c:v>0.30150753768844218</c:v>
                </c:pt>
                <c:pt idx="2">
                  <c:v>0.34170854271356782</c:v>
                </c:pt>
                <c:pt idx="3">
                  <c:v>0.271356783919598</c:v>
                </c:pt>
                <c:pt idx="4">
                  <c:v>0.30150753768844218</c:v>
                </c:pt>
                <c:pt idx="5">
                  <c:v>0.26633165829145727</c:v>
                </c:pt>
                <c:pt idx="6">
                  <c:v>0.32663316582914576</c:v>
                </c:pt>
                <c:pt idx="7">
                  <c:v>0.25628140703517588</c:v>
                </c:pt>
                <c:pt idx="8">
                  <c:v>0.2613065326633166</c:v>
                </c:pt>
                <c:pt idx="9">
                  <c:v>0.18592964824120603</c:v>
                </c:pt>
                <c:pt idx="10">
                  <c:v>0.16080402010050249</c:v>
                </c:pt>
                <c:pt idx="11">
                  <c:v>0.17085427135678391</c:v>
                </c:pt>
                <c:pt idx="12">
                  <c:v>7.5376884422110546E-2</c:v>
                </c:pt>
                <c:pt idx="13">
                  <c:v>9.5477386934673364E-2</c:v>
                </c:pt>
                <c:pt idx="14">
                  <c:v>9.0452261306532666E-2</c:v>
                </c:pt>
                <c:pt idx="15">
                  <c:v>5.5276381909547742E-2</c:v>
                </c:pt>
                <c:pt idx="16">
                  <c:v>3.5175879396984924E-2</c:v>
                </c:pt>
                <c:pt idx="17">
                  <c:v>2.5125628140703519E-2</c:v>
                </c:pt>
                <c:pt idx="18">
                  <c:v>6.030150753768844E-2</c:v>
                </c:pt>
              </c:numCache>
            </c:numRef>
          </c:val>
        </c:ser>
        <c:ser>
          <c:idx val="3"/>
          <c:order val="3"/>
          <c:tx>
            <c:strRef>
              <c:f>'V1'!$B$44</c:f>
              <c:strCache>
                <c:ptCount val="1"/>
                <c:pt idx="0">
                  <c:v>100%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'V1'!$C$40:$U$40</c:f>
              <c:strCache>
                <c:ptCount val="19"/>
                <c:pt idx="0">
                  <c:v>Shon při nákupu a výběru dárků</c:v>
                </c:pt>
                <c:pt idx="1">
                  <c:v>Omezený rozpočet na dárky</c:v>
                </c:pt>
                <c:pt idx="2">
                  <c:v>Brzká tma</c:v>
                </c:pt>
                <c:pt idx="3">
                  <c:v>Smutek po těch, co tu už nemohou být</c:v>
                </c:pt>
                <c:pt idx="4">
                  <c:v>Důraz na Vánoce v obchodech</c:v>
                </c:pt>
                <c:pt idx="5">
                  <c:v>Shon v domácnosti</c:v>
                </c:pt>
                <c:pt idx="6">
                  <c:v>Zavádění cizích tradic</c:v>
                </c:pt>
                <c:pt idx="7">
                  <c:v>Zima</c:v>
                </c:pt>
                <c:pt idx="8">
                  <c:v>Stereotypní program v TV</c:v>
                </c:pt>
                <c:pt idx="9">
                  <c:v>Přejídání</c:v>
                </c:pt>
                <c:pt idx="10">
                  <c:v>Stres v práci</c:v>
                </c:pt>
                <c:pt idx="11">
                  <c:v>Honba za drahými dárky místo klidu</c:v>
                </c:pt>
                <c:pt idx="12">
                  <c:v>Nutnost trávit čas s lidmi, se kterými vlastně ani nechci být</c:v>
                </c:pt>
                <c:pt idx="13">
                  <c:v>Samota</c:v>
                </c:pt>
                <c:pt idx="14">
                  <c:v>Návštěvy příbuzných</c:v>
                </c:pt>
                <c:pt idx="15">
                  <c:v>Omezená dostupnost služeb</c:v>
                </c:pt>
                <c:pt idx="16">
                  <c:v>Nutnost cestovat</c:v>
                </c:pt>
                <c:pt idx="17">
                  <c:v>Něco jiného</c:v>
                </c:pt>
                <c:pt idx="18">
                  <c:v>Nic</c:v>
                </c:pt>
              </c:strCache>
            </c:strRef>
          </c:cat>
          <c:val>
            <c:numRef>
              <c:f>'V1'!$C$44:$U$44</c:f>
              <c:numCache>
                <c:formatCode>0%</c:formatCode>
                <c:ptCount val="19"/>
                <c:pt idx="0">
                  <c:v>1.7587939698492483E-2</c:v>
                </c:pt>
                <c:pt idx="1">
                  <c:v>0.19849246231155782</c:v>
                </c:pt>
                <c:pt idx="2">
                  <c:v>0.15829145728643224</c:v>
                </c:pt>
                <c:pt idx="3">
                  <c:v>0.22864321608040195</c:v>
                </c:pt>
                <c:pt idx="4">
                  <c:v>0.19849246231155782</c:v>
                </c:pt>
                <c:pt idx="5">
                  <c:v>0.23366834170854278</c:v>
                </c:pt>
                <c:pt idx="6">
                  <c:v>0.1733668341708543</c:v>
                </c:pt>
                <c:pt idx="7">
                  <c:v>0.24371859296482412</c:v>
                </c:pt>
                <c:pt idx="8">
                  <c:v>0.2386934673366834</c:v>
                </c:pt>
                <c:pt idx="9">
                  <c:v>0.31407035175879394</c:v>
                </c:pt>
                <c:pt idx="10">
                  <c:v>0.33919597989949746</c:v>
                </c:pt>
                <c:pt idx="11">
                  <c:v>0.32914572864321612</c:v>
                </c:pt>
                <c:pt idx="12">
                  <c:v>0.42462311557788945</c:v>
                </c:pt>
                <c:pt idx="13">
                  <c:v>0.40452261306532666</c:v>
                </c:pt>
                <c:pt idx="14">
                  <c:v>0.40954773869346739</c:v>
                </c:pt>
                <c:pt idx="15">
                  <c:v>0.44472361809045224</c:v>
                </c:pt>
                <c:pt idx="16">
                  <c:v>0.46482412060301503</c:v>
                </c:pt>
                <c:pt idx="17">
                  <c:v>0.47487437185929648</c:v>
                </c:pt>
                <c:pt idx="18">
                  <c:v>0.43969849246231152</c:v>
                </c:pt>
              </c:numCache>
            </c:numRef>
          </c:val>
        </c:ser>
        <c:ser>
          <c:idx val="4"/>
          <c:order val="4"/>
          <c:tx>
            <c:strRef>
              <c:f>'V1'!$B$45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7391AD"/>
            </a:solidFill>
            <a:ln w="12700">
              <a:noFill/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/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'V1'!$C$40:$U$40</c:f>
              <c:strCache>
                <c:ptCount val="19"/>
                <c:pt idx="0">
                  <c:v>Shon při nákupu a výběru dárků</c:v>
                </c:pt>
                <c:pt idx="1">
                  <c:v>Omezený rozpočet na dárky</c:v>
                </c:pt>
                <c:pt idx="2">
                  <c:v>Brzká tma</c:v>
                </c:pt>
                <c:pt idx="3">
                  <c:v>Smutek po těch, co tu už nemohou být</c:v>
                </c:pt>
                <c:pt idx="4">
                  <c:v>Důraz na Vánoce v obchodech</c:v>
                </c:pt>
                <c:pt idx="5">
                  <c:v>Shon v domácnosti</c:v>
                </c:pt>
                <c:pt idx="6">
                  <c:v>Zavádění cizích tradic</c:v>
                </c:pt>
                <c:pt idx="7">
                  <c:v>Zima</c:v>
                </c:pt>
                <c:pt idx="8">
                  <c:v>Stereotypní program v TV</c:v>
                </c:pt>
                <c:pt idx="9">
                  <c:v>Přejídání</c:v>
                </c:pt>
                <c:pt idx="10">
                  <c:v>Stres v práci</c:v>
                </c:pt>
                <c:pt idx="11">
                  <c:v>Honba za drahými dárky místo klidu</c:v>
                </c:pt>
                <c:pt idx="12">
                  <c:v>Nutnost trávit čas s lidmi, se kterými vlastně ani nechci být</c:v>
                </c:pt>
                <c:pt idx="13">
                  <c:v>Samota</c:v>
                </c:pt>
                <c:pt idx="14">
                  <c:v>Návštěvy příbuzných</c:v>
                </c:pt>
                <c:pt idx="15">
                  <c:v>Omezená dostupnost služeb</c:v>
                </c:pt>
                <c:pt idx="16">
                  <c:v>Nutnost cestovat</c:v>
                </c:pt>
                <c:pt idx="17">
                  <c:v>Něco jiného</c:v>
                </c:pt>
                <c:pt idx="18">
                  <c:v>Nic</c:v>
                </c:pt>
              </c:strCache>
            </c:strRef>
          </c:cat>
          <c:val>
            <c:numRef>
              <c:f>'V1'!$C$45:$U$45</c:f>
              <c:numCache>
                <c:formatCode>0%</c:formatCode>
                <c:ptCount val="19"/>
                <c:pt idx="0">
                  <c:v>0.35609756097560974</c:v>
                </c:pt>
                <c:pt idx="1">
                  <c:v>0.46829268292682935</c:v>
                </c:pt>
                <c:pt idx="2">
                  <c:v>0.41463414634146339</c:v>
                </c:pt>
                <c:pt idx="3">
                  <c:v>0.44390243902439025</c:v>
                </c:pt>
                <c:pt idx="4">
                  <c:v>0.31219512195121951</c:v>
                </c:pt>
                <c:pt idx="5">
                  <c:v>0.34146341463414637</c:v>
                </c:pt>
                <c:pt idx="6">
                  <c:v>0.25853658536585367</c:v>
                </c:pt>
                <c:pt idx="7">
                  <c:v>0.32195121951219513</c:v>
                </c:pt>
                <c:pt idx="8">
                  <c:v>0.19024390243902439</c:v>
                </c:pt>
                <c:pt idx="9">
                  <c:v>0.19024390243902439</c:v>
                </c:pt>
                <c:pt idx="10">
                  <c:v>0.20487804878048782</c:v>
                </c:pt>
                <c:pt idx="11">
                  <c:v>0.11219512195121953</c:v>
                </c:pt>
                <c:pt idx="12">
                  <c:v>0.16097560975609757</c:v>
                </c:pt>
                <c:pt idx="13">
                  <c:v>0.10731707317073172</c:v>
                </c:pt>
                <c:pt idx="14">
                  <c:v>0.10243902439024391</c:v>
                </c:pt>
                <c:pt idx="15">
                  <c:v>3.9024390243902439E-2</c:v>
                </c:pt>
                <c:pt idx="16">
                  <c:v>4.3902439024390241E-2</c:v>
                </c:pt>
                <c:pt idx="17">
                  <c:v>4.3902439024390241E-2</c:v>
                </c:pt>
                <c:pt idx="18">
                  <c:v>3.4146341463414637E-2</c:v>
                </c:pt>
              </c:numCache>
            </c:numRef>
          </c:val>
        </c:ser>
        <c:ser>
          <c:idx val="5"/>
          <c:order val="5"/>
          <c:tx>
            <c:strRef>
              <c:f>'V1'!$B$46</c:f>
              <c:strCache>
                <c:ptCount val="1"/>
                <c:pt idx="0">
                  <c:v>150%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'V1'!$C$40:$U$40</c:f>
              <c:strCache>
                <c:ptCount val="19"/>
                <c:pt idx="0">
                  <c:v>Shon při nákupu a výběru dárků</c:v>
                </c:pt>
                <c:pt idx="1">
                  <c:v>Omezený rozpočet na dárky</c:v>
                </c:pt>
                <c:pt idx="2">
                  <c:v>Brzká tma</c:v>
                </c:pt>
                <c:pt idx="3">
                  <c:v>Smutek po těch, co tu už nemohou být</c:v>
                </c:pt>
                <c:pt idx="4">
                  <c:v>Důraz na Vánoce v obchodech</c:v>
                </c:pt>
                <c:pt idx="5">
                  <c:v>Shon v domácnosti</c:v>
                </c:pt>
                <c:pt idx="6">
                  <c:v>Zavádění cizích tradic</c:v>
                </c:pt>
                <c:pt idx="7">
                  <c:v>Zima</c:v>
                </c:pt>
                <c:pt idx="8">
                  <c:v>Stereotypní program v TV</c:v>
                </c:pt>
                <c:pt idx="9">
                  <c:v>Přejídání</c:v>
                </c:pt>
                <c:pt idx="10">
                  <c:v>Stres v práci</c:v>
                </c:pt>
                <c:pt idx="11">
                  <c:v>Honba za drahými dárky místo klidu</c:v>
                </c:pt>
                <c:pt idx="12">
                  <c:v>Nutnost trávit čas s lidmi, se kterými vlastně ani nechci být</c:v>
                </c:pt>
                <c:pt idx="13">
                  <c:v>Samota</c:v>
                </c:pt>
                <c:pt idx="14">
                  <c:v>Návštěvy příbuzných</c:v>
                </c:pt>
                <c:pt idx="15">
                  <c:v>Omezená dostupnost služeb</c:v>
                </c:pt>
                <c:pt idx="16">
                  <c:v>Nutnost cestovat</c:v>
                </c:pt>
                <c:pt idx="17">
                  <c:v>Něco jiného</c:v>
                </c:pt>
                <c:pt idx="18">
                  <c:v>Nic</c:v>
                </c:pt>
              </c:strCache>
            </c:strRef>
          </c:cat>
          <c:val>
            <c:numRef>
              <c:f>'V1'!$C$46:$U$46</c:f>
              <c:numCache>
                <c:formatCode>0%</c:formatCode>
                <c:ptCount val="19"/>
                <c:pt idx="0">
                  <c:v>0.14390243902439037</c:v>
                </c:pt>
                <c:pt idx="1">
                  <c:v>3.170731707317076E-2</c:v>
                </c:pt>
                <c:pt idx="2">
                  <c:v>8.5365853658536661E-2</c:v>
                </c:pt>
                <c:pt idx="3">
                  <c:v>5.6097560975609806E-2</c:v>
                </c:pt>
                <c:pt idx="4">
                  <c:v>0.18780487804878043</c:v>
                </c:pt>
                <c:pt idx="5">
                  <c:v>0.15853658536585358</c:v>
                </c:pt>
                <c:pt idx="6">
                  <c:v>0.24146341463414633</c:v>
                </c:pt>
                <c:pt idx="7">
                  <c:v>0.17804878048780481</c:v>
                </c:pt>
                <c:pt idx="8">
                  <c:v>0.30975609756097566</c:v>
                </c:pt>
                <c:pt idx="9">
                  <c:v>0.30975609756097566</c:v>
                </c:pt>
                <c:pt idx="10">
                  <c:v>0.29512195121951224</c:v>
                </c:pt>
                <c:pt idx="11">
                  <c:v>0.38780487804878039</c:v>
                </c:pt>
                <c:pt idx="12">
                  <c:v>0.33902439024390252</c:v>
                </c:pt>
                <c:pt idx="13">
                  <c:v>0.3926829268292682</c:v>
                </c:pt>
                <c:pt idx="14">
                  <c:v>0.39756097560975601</c:v>
                </c:pt>
                <c:pt idx="15">
                  <c:v>0.46097560975609753</c:v>
                </c:pt>
                <c:pt idx="16">
                  <c:v>0.45609756097560972</c:v>
                </c:pt>
                <c:pt idx="17">
                  <c:v>0.45609756097560972</c:v>
                </c:pt>
                <c:pt idx="18">
                  <c:v>0.46585365853658534</c:v>
                </c:pt>
              </c:numCache>
            </c:numRef>
          </c:val>
        </c:ser>
        <c:ser>
          <c:idx val="6"/>
          <c:order val="6"/>
          <c:tx>
            <c:strRef>
              <c:f>'V1'!$B$47</c:f>
              <c:strCache>
                <c:ptCount val="1"/>
                <c:pt idx="0">
                  <c:v>15-35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'V1'!$C$40:$U$40</c:f>
              <c:strCache>
                <c:ptCount val="19"/>
                <c:pt idx="0">
                  <c:v>Shon při nákupu a výběru dárků</c:v>
                </c:pt>
                <c:pt idx="1">
                  <c:v>Omezený rozpočet na dárky</c:v>
                </c:pt>
                <c:pt idx="2">
                  <c:v>Brzká tma</c:v>
                </c:pt>
                <c:pt idx="3">
                  <c:v>Smutek po těch, co tu už nemohou být</c:v>
                </c:pt>
                <c:pt idx="4">
                  <c:v>Důraz na Vánoce v obchodech</c:v>
                </c:pt>
                <c:pt idx="5">
                  <c:v>Shon v domácnosti</c:v>
                </c:pt>
                <c:pt idx="6">
                  <c:v>Zavádění cizích tradic</c:v>
                </c:pt>
                <c:pt idx="7">
                  <c:v>Zima</c:v>
                </c:pt>
                <c:pt idx="8">
                  <c:v>Stereotypní program v TV</c:v>
                </c:pt>
                <c:pt idx="9">
                  <c:v>Přejídání</c:v>
                </c:pt>
                <c:pt idx="10">
                  <c:v>Stres v práci</c:v>
                </c:pt>
                <c:pt idx="11">
                  <c:v>Honba za drahými dárky místo klidu</c:v>
                </c:pt>
                <c:pt idx="12">
                  <c:v>Nutnost trávit čas s lidmi, se kterými vlastně ani nechci být</c:v>
                </c:pt>
                <c:pt idx="13">
                  <c:v>Samota</c:v>
                </c:pt>
                <c:pt idx="14">
                  <c:v>Návštěvy příbuzných</c:v>
                </c:pt>
                <c:pt idx="15">
                  <c:v>Omezená dostupnost služeb</c:v>
                </c:pt>
                <c:pt idx="16">
                  <c:v>Nutnost cestovat</c:v>
                </c:pt>
                <c:pt idx="17">
                  <c:v>Něco jiného</c:v>
                </c:pt>
                <c:pt idx="18">
                  <c:v>Nic</c:v>
                </c:pt>
              </c:strCache>
            </c:strRef>
          </c:cat>
          <c:val>
            <c:numRef>
              <c:f>'V1'!$C$47:$U$47</c:f>
              <c:numCache>
                <c:formatCode>0%</c:formatCode>
                <c:ptCount val="19"/>
                <c:pt idx="0">
                  <c:v>0.4</c:v>
                </c:pt>
                <c:pt idx="1">
                  <c:v>0.4514285714285714</c:v>
                </c:pt>
                <c:pt idx="2">
                  <c:v>0.42285714285714282</c:v>
                </c:pt>
                <c:pt idx="3">
                  <c:v>0.31428571428571428</c:v>
                </c:pt>
                <c:pt idx="4">
                  <c:v>0.33142857142857141</c:v>
                </c:pt>
                <c:pt idx="5">
                  <c:v>0.28000000000000003</c:v>
                </c:pt>
                <c:pt idx="6">
                  <c:v>0.22285714285714284</c:v>
                </c:pt>
                <c:pt idx="7">
                  <c:v>0.34285714285714286</c:v>
                </c:pt>
                <c:pt idx="8">
                  <c:v>0.21714285714285717</c:v>
                </c:pt>
                <c:pt idx="9">
                  <c:v>0.16</c:v>
                </c:pt>
                <c:pt idx="10">
                  <c:v>0.18285714285714286</c:v>
                </c:pt>
                <c:pt idx="11">
                  <c:v>0.12</c:v>
                </c:pt>
                <c:pt idx="12">
                  <c:v>0.12571428571428572</c:v>
                </c:pt>
                <c:pt idx="13">
                  <c:v>0.11428571428571428</c:v>
                </c:pt>
                <c:pt idx="14">
                  <c:v>9.1428571428571428E-2</c:v>
                </c:pt>
                <c:pt idx="15">
                  <c:v>6.8571428571428575E-2</c:v>
                </c:pt>
                <c:pt idx="16">
                  <c:v>3.4285714285714287E-2</c:v>
                </c:pt>
                <c:pt idx="17">
                  <c:v>4.5714285714285714E-2</c:v>
                </c:pt>
                <c:pt idx="18">
                  <c:v>4.5714285714285714E-2</c:v>
                </c:pt>
              </c:numCache>
            </c:numRef>
          </c:val>
        </c:ser>
        <c:ser>
          <c:idx val="7"/>
          <c:order val="7"/>
          <c:tx>
            <c:strRef>
              <c:f>'V1'!$B$48</c:f>
              <c:strCache>
                <c:ptCount val="1"/>
                <c:pt idx="0">
                  <c:v>200%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'V1'!$C$40:$U$40</c:f>
              <c:strCache>
                <c:ptCount val="19"/>
                <c:pt idx="0">
                  <c:v>Shon při nákupu a výběru dárků</c:v>
                </c:pt>
                <c:pt idx="1">
                  <c:v>Omezený rozpočet na dárky</c:v>
                </c:pt>
                <c:pt idx="2">
                  <c:v>Brzká tma</c:v>
                </c:pt>
                <c:pt idx="3">
                  <c:v>Smutek po těch, co tu už nemohou být</c:v>
                </c:pt>
                <c:pt idx="4">
                  <c:v>Důraz na Vánoce v obchodech</c:v>
                </c:pt>
                <c:pt idx="5">
                  <c:v>Shon v domácnosti</c:v>
                </c:pt>
                <c:pt idx="6">
                  <c:v>Zavádění cizích tradic</c:v>
                </c:pt>
                <c:pt idx="7">
                  <c:v>Zima</c:v>
                </c:pt>
                <c:pt idx="8">
                  <c:v>Stereotypní program v TV</c:v>
                </c:pt>
                <c:pt idx="9">
                  <c:v>Přejídání</c:v>
                </c:pt>
                <c:pt idx="10">
                  <c:v>Stres v práci</c:v>
                </c:pt>
                <c:pt idx="11">
                  <c:v>Honba za drahými dárky místo klidu</c:v>
                </c:pt>
                <c:pt idx="12">
                  <c:v>Nutnost trávit čas s lidmi, se kterými vlastně ani nechci být</c:v>
                </c:pt>
                <c:pt idx="13">
                  <c:v>Samota</c:v>
                </c:pt>
                <c:pt idx="14">
                  <c:v>Návštěvy příbuzných</c:v>
                </c:pt>
                <c:pt idx="15">
                  <c:v>Omezená dostupnost služeb</c:v>
                </c:pt>
                <c:pt idx="16">
                  <c:v>Nutnost cestovat</c:v>
                </c:pt>
                <c:pt idx="17">
                  <c:v>Něco jiného</c:v>
                </c:pt>
                <c:pt idx="18">
                  <c:v>Nic</c:v>
                </c:pt>
              </c:strCache>
            </c:strRef>
          </c:cat>
          <c:val>
            <c:numRef>
              <c:f>'V1'!$C$48:$U$48</c:f>
              <c:numCache>
                <c:formatCode>0%</c:formatCode>
                <c:ptCount val="19"/>
                <c:pt idx="0">
                  <c:v>0.10000000000000009</c:v>
                </c:pt>
                <c:pt idx="1">
                  <c:v>4.8571428571428488E-2</c:v>
                </c:pt>
                <c:pt idx="2">
                  <c:v>7.714285714285718E-2</c:v>
                </c:pt>
                <c:pt idx="3">
                  <c:v>0.18571428571428572</c:v>
                </c:pt>
                <c:pt idx="4">
                  <c:v>0.16857142857142859</c:v>
                </c:pt>
                <c:pt idx="5">
                  <c:v>0.21999999999999997</c:v>
                </c:pt>
                <c:pt idx="6">
                  <c:v>0.27714285714285714</c:v>
                </c:pt>
                <c:pt idx="7">
                  <c:v>0.15714285714285703</c:v>
                </c:pt>
                <c:pt idx="8">
                  <c:v>0.28285714285714292</c:v>
                </c:pt>
                <c:pt idx="9">
                  <c:v>0.34000000000000008</c:v>
                </c:pt>
                <c:pt idx="10">
                  <c:v>0.31714285714285717</c:v>
                </c:pt>
                <c:pt idx="11">
                  <c:v>0.37999999999999989</c:v>
                </c:pt>
                <c:pt idx="12">
                  <c:v>0.37428571428571433</c:v>
                </c:pt>
                <c:pt idx="13">
                  <c:v>0.38571428571428568</c:v>
                </c:pt>
                <c:pt idx="14">
                  <c:v>0.40857142857142859</c:v>
                </c:pt>
                <c:pt idx="15">
                  <c:v>0.43142857142857149</c:v>
                </c:pt>
                <c:pt idx="16">
                  <c:v>0.46571428571428575</c:v>
                </c:pt>
                <c:pt idx="17">
                  <c:v>0.45428571428571418</c:v>
                </c:pt>
                <c:pt idx="18">
                  <c:v>0.45428571428571418</c:v>
                </c:pt>
              </c:numCache>
            </c:numRef>
          </c:val>
        </c:ser>
        <c:ser>
          <c:idx val="8"/>
          <c:order val="8"/>
          <c:tx>
            <c:strRef>
              <c:f>'V1'!$B$49</c:f>
              <c:strCache>
                <c:ptCount val="1"/>
                <c:pt idx="0">
                  <c:v>36-55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'V1'!$C$40:$U$40</c:f>
              <c:strCache>
                <c:ptCount val="19"/>
                <c:pt idx="0">
                  <c:v>Shon při nákupu a výběru dárků</c:v>
                </c:pt>
                <c:pt idx="1">
                  <c:v>Omezený rozpočet na dárky</c:v>
                </c:pt>
                <c:pt idx="2">
                  <c:v>Brzká tma</c:v>
                </c:pt>
                <c:pt idx="3">
                  <c:v>Smutek po těch, co tu už nemohou být</c:v>
                </c:pt>
                <c:pt idx="4">
                  <c:v>Důraz na Vánoce v obchodech</c:v>
                </c:pt>
                <c:pt idx="5">
                  <c:v>Shon v domácnosti</c:v>
                </c:pt>
                <c:pt idx="6">
                  <c:v>Zavádění cizích tradic</c:v>
                </c:pt>
                <c:pt idx="7">
                  <c:v>Zima</c:v>
                </c:pt>
                <c:pt idx="8">
                  <c:v>Stereotypní program v TV</c:v>
                </c:pt>
                <c:pt idx="9">
                  <c:v>Přejídání</c:v>
                </c:pt>
                <c:pt idx="10">
                  <c:v>Stres v práci</c:v>
                </c:pt>
                <c:pt idx="11">
                  <c:v>Honba za drahými dárky místo klidu</c:v>
                </c:pt>
                <c:pt idx="12">
                  <c:v>Nutnost trávit čas s lidmi, se kterými vlastně ani nechci být</c:v>
                </c:pt>
                <c:pt idx="13">
                  <c:v>Samota</c:v>
                </c:pt>
                <c:pt idx="14">
                  <c:v>Návštěvy příbuzných</c:v>
                </c:pt>
                <c:pt idx="15">
                  <c:v>Omezená dostupnost služeb</c:v>
                </c:pt>
                <c:pt idx="16">
                  <c:v>Nutnost cestovat</c:v>
                </c:pt>
                <c:pt idx="17">
                  <c:v>Něco jiného</c:v>
                </c:pt>
                <c:pt idx="18">
                  <c:v>Nic</c:v>
                </c:pt>
              </c:strCache>
            </c:strRef>
          </c:cat>
          <c:val>
            <c:numRef>
              <c:f>'V1'!$C$49:$U$49</c:f>
              <c:numCache>
                <c:formatCode>0%</c:formatCode>
                <c:ptCount val="19"/>
                <c:pt idx="0">
                  <c:v>0.43231441048034935</c:v>
                </c:pt>
                <c:pt idx="1">
                  <c:v>0.33624454148471616</c:v>
                </c:pt>
                <c:pt idx="2">
                  <c:v>0.34497816593886471</c:v>
                </c:pt>
                <c:pt idx="3">
                  <c:v>0.3930131004366812</c:v>
                </c:pt>
                <c:pt idx="4">
                  <c:v>0.28820960698689957</c:v>
                </c:pt>
                <c:pt idx="5">
                  <c:v>0.32314410480349343</c:v>
                </c:pt>
                <c:pt idx="6">
                  <c:v>0.34497816593886471</c:v>
                </c:pt>
                <c:pt idx="7">
                  <c:v>0.24890829694323144</c:v>
                </c:pt>
                <c:pt idx="8">
                  <c:v>0.23144104803493451</c:v>
                </c:pt>
                <c:pt idx="9">
                  <c:v>0.20960698689956331</c:v>
                </c:pt>
                <c:pt idx="10">
                  <c:v>0.18340611353711794</c:v>
                </c:pt>
                <c:pt idx="11">
                  <c:v>0.15720524017467249</c:v>
                </c:pt>
                <c:pt idx="12">
                  <c:v>0.11353711790393013</c:v>
                </c:pt>
                <c:pt idx="13">
                  <c:v>9.1703056768558971E-2</c:v>
                </c:pt>
                <c:pt idx="14">
                  <c:v>0.10043668122270741</c:v>
                </c:pt>
                <c:pt idx="15">
                  <c:v>3.0567685589519653E-2</c:v>
                </c:pt>
                <c:pt idx="16">
                  <c:v>4.3668122270742356E-2</c:v>
                </c:pt>
                <c:pt idx="17">
                  <c:v>2.6200873362445413E-2</c:v>
                </c:pt>
                <c:pt idx="18">
                  <c:v>4.8034934497816595E-2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100"/>
        <c:axId val="337100816"/>
        <c:axId val="337091016"/>
      </c:barChart>
      <c:catAx>
        <c:axId val="337100816"/>
        <c:scaling>
          <c:orientation val="maxMin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37091016"/>
        <c:crosses val="autoZero"/>
        <c:auto val="1"/>
        <c:lblAlgn val="ctr"/>
        <c:lblOffset val="100"/>
        <c:noMultiLvlLbl val="0"/>
      </c:catAx>
      <c:valAx>
        <c:axId val="3370910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37100816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ysClr val="windowText" lastClr="000000"/>
          </a:solidFill>
          <a:latin typeface="Hevetica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18179258472325"/>
          <c:y val="6.8532973599500335E-2"/>
          <c:w val="0.72404395619267381"/>
          <c:h val="0.888787857631882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V2_ano!$B$41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002F5E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aseline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numFmt formatCode="#,##0&quot;%&quot;" sourceLinked="0"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V2_ano!$C$40:$M$40</c:f>
              <c:strCache>
                <c:ptCount val="11"/>
                <c:pt idx="0">
                  <c:v>Ježíšek se ohlásí zvonečkem</c:v>
                </c:pt>
                <c:pt idx="1">
                  <c:v>Fotíme se</c:v>
                </c:pt>
                <c:pt idx="2">
                  <c:v>Sdílíme přání na sociálních sítích nebo mailem</c:v>
                </c:pt>
                <c:pt idx="3">
                  <c:v>Všechny měkké dárky hned vyzkoušíme, i kdyby to mělo být spodní prádlo</c:v>
                </c:pt>
                <c:pt idx="4">
                  <c:v>Hned další den si oblečení bereme na sebe ven</c:v>
                </c:pt>
                <c:pt idx="5">
                  <c:v>Máme na sobě chvíli nové oblečení, i když je nám v něm horko</c:v>
                </c:pt>
                <c:pt idx="6">
                  <c:v>Posíláme Vánoční přání poštou</c:v>
                </c:pt>
                <c:pt idx="7">
                  <c:v>Sedíme chvíli v nových botách, i když jsme v místnosti a je nám v nich trochu horko</c:v>
                </c:pt>
                <c:pt idx="8">
                  <c:v>Dárky necháváme pod stromečkem i několik dní po Štědrém večeru</c:v>
                </c:pt>
                <c:pt idx="9">
                  <c:v>Sdílíme fotografie na sociálních sítí</c:v>
                </c:pt>
                <c:pt idx="10">
                  <c:v>Necháváme si nějaké oblečení na Nový rok, abychom pak byli celý rok v novém</c:v>
                </c:pt>
              </c:strCache>
            </c:strRef>
          </c:cat>
          <c:val>
            <c:numRef>
              <c:f>V2_ano!$C$41:$M$41</c:f>
              <c:numCache>
                <c:formatCode>0%</c:formatCode>
                <c:ptCount val="11"/>
                <c:pt idx="0">
                  <c:v>0.7722772277227723</c:v>
                </c:pt>
                <c:pt idx="1">
                  <c:v>0.73019801980198029</c:v>
                </c:pt>
                <c:pt idx="2">
                  <c:v>0.55940594059405946</c:v>
                </c:pt>
                <c:pt idx="3">
                  <c:v>0.52475247524752477</c:v>
                </c:pt>
                <c:pt idx="4">
                  <c:v>0.50495049504950495</c:v>
                </c:pt>
                <c:pt idx="5">
                  <c:v>0.47524752475247523</c:v>
                </c:pt>
                <c:pt idx="6">
                  <c:v>0.40594059405940597</c:v>
                </c:pt>
                <c:pt idx="7">
                  <c:v>0.36138613861386143</c:v>
                </c:pt>
                <c:pt idx="8">
                  <c:v>0.32178217821782179</c:v>
                </c:pt>
                <c:pt idx="9">
                  <c:v>0.29455445544554454</c:v>
                </c:pt>
                <c:pt idx="10">
                  <c:v>0.16584158415841585</c:v>
                </c:pt>
              </c:numCache>
            </c:numRef>
          </c:val>
        </c:ser>
        <c:ser>
          <c:idx val="1"/>
          <c:order val="1"/>
          <c:tx>
            <c:strRef>
              <c:f>V2_ano!$B$42</c:f>
              <c:strCache>
                <c:ptCount val="1"/>
                <c:pt idx="0">
                  <c:v>90%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V2_ano!$C$40:$M$40</c:f>
              <c:strCache>
                <c:ptCount val="11"/>
                <c:pt idx="0">
                  <c:v>Ježíšek se ohlásí zvonečkem</c:v>
                </c:pt>
                <c:pt idx="1">
                  <c:v>Fotíme se</c:v>
                </c:pt>
                <c:pt idx="2">
                  <c:v>Sdílíme přání na sociálních sítích nebo mailem</c:v>
                </c:pt>
                <c:pt idx="3">
                  <c:v>Všechny měkké dárky hned vyzkoušíme, i kdyby to mělo být spodní prádlo</c:v>
                </c:pt>
                <c:pt idx="4">
                  <c:v>Hned další den si oblečení bereme na sebe ven</c:v>
                </c:pt>
                <c:pt idx="5">
                  <c:v>Máme na sobě chvíli nové oblečení, i když je nám v něm horko</c:v>
                </c:pt>
                <c:pt idx="6">
                  <c:v>Posíláme Vánoční přání poštou</c:v>
                </c:pt>
                <c:pt idx="7">
                  <c:v>Sedíme chvíli v nových botách, i když jsme v místnosti a je nám v nich trochu horko</c:v>
                </c:pt>
                <c:pt idx="8">
                  <c:v>Dárky necháváme pod stromečkem i několik dní po Štědrém večeru</c:v>
                </c:pt>
                <c:pt idx="9">
                  <c:v>Sdílíme fotografie na sociálních sítí</c:v>
                </c:pt>
                <c:pt idx="10">
                  <c:v>Necháváme si nějaké oblečení na Nový rok, abychom pak byli celý rok v novém</c:v>
                </c:pt>
              </c:strCache>
            </c:strRef>
          </c:cat>
          <c:val>
            <c:numRef>
              <c:f>V2_ano!$C$42:$M$42</c:f>
              <c:numCache>
                <c:formatCode>0%</c:formatCode>
                <c:ptCount val="11"/>
                <c:pt idx="0">
                  <c:v>0.12772277227722773</c:v>
                </c:pt>
                <c:pt idx="1">
                  <c:v>0.16980198019801973</c:v>
                </c:pt>
                <c:pt idx="2">
                  <c:v>0.34059405940594056</c:v>
                </c:pt>
                <c:pt idx="3">
                  <c:v>0.37524752475247525</c:v>
                </c:pt>
                <c:pt idx="4">
                  <c:v>0.39504950495049507</c:v>
                </c:pt>
                <c:pt idx="5">
                  <c:v>0.4247524752475248</c:v>
                </c:pt>
                <c:pt idx="6">
                  <c:v>0.49405940594059405</c:v>
                </c:pt>
                <c:pt idx="7">
                  <c:v>0.53861386138613865</c:v>
                </c:pt>
                <c:pt idx="8">
                  <c:v>0.57821782178217829</c:v>
                </c:pt>
                <c:pt idx="9">
                  <c:v>0.60544554455445554</c:v>
                </c:pt>
                <c:pt idx="10">
                  <c:v>0.73415841584158414</c:v>
                </c:pt>
              </c:numCache>
            </c:numRef>
          </c:val>
        </c:ser>
        <c:ser>
          <c:idx val="2"/>
          <c:order val="2"/>
          <c:tx>
            <c:strRef>
              <c:f>V2_ano!$B$43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7391AD"/>
            </a:solidFill>
            <a:ln w="25400">
              <a:noFill/>
            </a:ln>
          </c:spPr>
          <c:invertIfNegative val="0"/>
          <c:dLbls>
            <c:dLbl>
              <c:idx val="25"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V2_ano!$C$40:$M$40</c:f>
              <c:strCache>
                <c:ptCount val="11"/>
                <c:pt idx="0">
                  <c:v>Ježíšek se ohlásí zvonečkem</c:v>
                </c:pt>
                <c:pt idx="1">
                  <c:v>Fotíme se</c:v>
                </c:pt>
                <c:pt idx="2">
                  <c:v>Sdílíme přání na sociálních sítích nebo mailem</c:v>
                </c:pt>
                <c:pt idx="3">
                  <c:v>Všechny měkké dárky hned vyzkoušíme, i kdyby to mělo být spodní prádlo</c:v>
                </c:pt>
                <c:pt idx="4">
                  <c:v>Hned další den si oblečení bereme na sebe ven</c:v>
                </c:pt>
                <c:pt idx="5">
                  <c:v>Máme na sobě chvíli nové oblečení, i když je nám v něm horko</c:v>
                </c:pt>
                <c:pt idx="6">
                  <c:v>Posíláme Vánoční přání poštou</c:v>
                </c:pt>
                <c:pt idx="7">
                  <c:v>Sedíme chvíli v nových botách, i když jsme v místnosti a je nám v nich trochu horko</c:v>
                </c:pt>
                <c:pt idx="8">
                  <c:v>Dárky necháváme pod stromečkem i několik dní po Štědrém večeru</c:v>
                </c:pt>
                <c:pt idx="9">
                  <c:v>Sdílíme fotografie na sociálních sítí</c:v>
                </c:pt>
                <c:pt idx="10">
                  <c:v>Necháváme si nějaké oblečení na Nový rok, abychom pak byli celý rok v novém</c:v>
                </c:pt>
              </c:strCache>
            </c:strRef>
          </c:cat>
          <c:val>
            <c:numRef>
              <c:f>V2_ano!$C$43:$M$43</c:f>
              <c:numCache>
                <c:formatCode>0%</c:formatCode>
                <c:ptCount val="11"/>
                <c:pt idx="0">
                  <c:v>0.7386934673366834</c:v>
                </c:pt>
                <c:pt idx="1">
                  <c:v>0.67839195979899503</c:v>
                </c:pt>
                <c:pt idx="2">
                  <c:v>0.48241206030150752</c:v>
                </c:pt>
                <c:pt idx="3">
                  <c:v>0.50251256281407031</c:v>
                </c:pt>
                <c:pt idx="4">
                  <c:v>0.44221105527638194</c:v>
                </c:pt>
                <c:pt idx="5">
                  <c:v>0.41708542713567837</c:v>
                </c:pt>
                <c:pt idx="6">
                  <c:v>0.39698492462311558</c:v>
                </c:pt>
                <c:pt idx="7">
                  <c:v>0.28140703517587939</c:v>
                </c:pt>
                <c:pt idx="8">
                  <c:v>0.28643216080402012</c:v>
                </c:pt>
                <c:pt idx="9">
                  <c:v>0.26633165829145727</c:v>
                </c:pt>
                <c:pt idx="10">
                  <c:v>0.16080402010050249</c:v>
                </c:pt>
              </c:numCache>
            </c:numRef>
          </c:val>
        </c:ser>
        <c:ser>
          <c:idx val="3"/>
          <c:order val="3"/>
          <c:tx>
            <c:strRef>
              <c:f>V2_ano!$B$44</c:f>
              <c:strCache>
                <c:ptCount val="1"/>
                <c:pt idx="0">
                  <c:v>180%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V2_ano!$C$40:$M$40</c:f>
              <c:strCache>
                <c:ptCount val="11"/>
                <c:pt idx="0">
                  <c:v>Ježíšek se ohlásí zvonečkem</c:v>
                </c:pt>
                <c:pt idx="1">
                  <c:v>Fotíme se</c:v>
                </c:pt>
                <c:pt idx="2">
                  <c:v>Sdílíme přání na sociálních sítích nebo mailem</c:v>
                </c:pt>
                <c:pt idx="3">
                  <c:v>Všechny měkké dárky hned vyzkoušíme, i kdyby to mělo být spodní prádlo</c:v>
                </c:pt>
                <c:pt idx="4">
                  <c:v>Hned další den si oblečení bereme na sebe ven</c:v>
                </c:pt>
                <c:pt idx="5">
                  <c:v>Máme na sobě chvíli nové oblečení, i když je nám v něm horko</c:v>
                </c:pt>
                <c:pt idx="6">
                  <c:v>Posíláme Vánoční přání poštou</c:v>
                </c:pt>
                <c:pt idx="7">
                  <c:v>Sedíme chvíli v nových botách, i když jsme v místnosti a je nám v nich trochu horko</c:v>
                </c:pt>
                <c:pt idx="8">
                  <c:v>Dárky necháváme pod stromečkem i několik dní po Štědrém večeru</c:v>
                </c:pt>
                <c:pt idx="9">
                  <c:v>Sdílíme fotografie na sociálních sítí</c:v>
                </c:pt>
                <c:pt idx="10">
                  <c:v>Necháváme si nějaké oblečení na Nový rok, abychom pak byli celý rok v novém</c:v>
                </c:pt>
              </c:strCache>
            </c:strRef>
          </c:cat>
          <c:val>
            <c:numRef>
              <c:f>V2_ano!$C$44:$M$44</c:f>
              <c:numCache>
                <c:formatCode>0%</c:formatCode>
                <c:ptCount val="11"/>
                <c:pt idx="0">
                  <c:v>0.16130653266331652</c:v>
                </c:pt>
                <c:pt idx="1">
                  <c:v>0.221608040201005</c:v>
                </c:pt>
                <c:pt idx="2">
                  <c:v>0.41758793969849251</c:v>
                </c:pt>
                <c:pt idx="3">
                  <c:v>0.39748743718592983</c:v>
                </c:pt>
                <c:pt idx="4">
                  <c:v>0.45778894472361809</c:v>
                </c:pt>
                <c:pt idx="5">
                  <c:v>0.4829145728643216</c:v>
                </c:pt>
                <c:pt idx="6">
                  <c:v>0.5030150753768845</c:v>
                </c:pt>
                <c:pt idx="7">
                  <c:v>0.61859296482412041</c:v>
                </c:pt>
                <c:pt idx="8">
                  <c:v>0.61356783919597979</c:v>
                </c:pt>
                <c:pt idx="9">
                  <c:v>0.63366834170854269</c:v>
                </c:pt>
                <c:pt idx="10">
                  <c:v>0.73919597989949759</c:v>
                </c:pt>
              </c:numCache>
            </c:numRef>
          </c:val>
        </c:ser>
        <c:ser>
          <c:idx val="4"/>
          <c:order val="4"/>
          <c:tx>
            <c:strRef>
              <c:f>V2_ano!$B$45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7391AD"/>
            </a:solidFill>
            <a:ln w="12700">
              <a:noFill/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/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V2_ano!$C$40:$M$40</c:f>
              <c:strCache>
                <c:ptCount val="11"/>
                <c:pt idx="0">
                  <c:v>Ježíšek se ohlásí zvonečkem</c:v>
                </c:pt>
                <c:pt idx="1">
                  <c:v>Fotíme se</c:v>
                </c:pt>
                <c:pt idx="2">
                  <c:v>Sdílíme přání na sociálních sítích nebo mailem</c:v>
                </c:pt>
                <c:pt idx="3">
                  <c:v>Všechny měkké dárky hned vyzkoušíme, i kdyby to mělo být spodní prádlo</c:v>
                </c:pt>
                <c:pt idx="4">
                  <c:v>Hned další den si oblečení bereme na sebe ven</c:v>
                </c:pt>
                <c:pt idx="5">
                  <c:v>Máme na sobě chvíli nové oblečení, i když je nám v něm horko</c:v>
                </c:pt>
                <c:pt idx="6">
                  <c:v>Posíláme Vánoční přání poštou</c:v>
                </c:pt>
                <c:pt idx="7">
                  <c:v>Sedíme chvíli v nových botách, i když jsme v místnosti a je nám v nich trochu horko</c:v>
                </c:pt>
                <c:pt idx="8">
                  <c:v>Dárky necháváme pod stromečkem i několik dní po Štědrém večeru</c:v>
                </c:pt>
                <c:pt idx="9">
                  <c:v>Sdílíme fotografie na sociálních sítí</c:v>
                </c:pt>
                <c:pt idx="10">
                  <c:v>Necháváme si nějaké oblečení na Nový rok, abychom pak byli celý rok v novém</c:v>
                </c:pt>
              </c:strCache>
            </c:strRef>
          </c:cat>
          <c:val>
            <c:numRef>
              <c:f>V2_ano!$C$45:$M$45</c:f>
              <c:numCache>
                <c:formatCode>0%</c:formatCode>
                <c:ptCount val="11"/>
                <c:pt idx="0">
                  <c:v>0.80487804878048796</c:v>
                </c:pt>
                <c:pt idx="1">
                  <c:v>0.78048780487804881</c:v>
                </c:pt>
                <c:pt idx="2">
                  <c:v>0.63414634146341464</c:v>
                </c:pt>
                <c:pt idx="3">
                  <c:v>0.54634146341463419</c:v>
                </c:pt>
                <c:pt idx="4">
                  <c:v>0.56585365853658531</c:v>
                </c:pt>
                <c:pt idx="5">
                  <c:v>0.53170731707317076</c:v>
                </c:pt>
                <c:pt idx="6">
                  <c:v>0.41463414634146339</c:v>
                </c:pt>
                <c:pt idx="7">
                  <c:v>0.4390243902439025</c:v>
                </c:pt>
                <c:pt idx="8">
                  <c:v>0.35609756097560974</c:v>
                </c:pt>
                <c:pt idx="9">
                  <c:v>0.32195121951219513</c:v>
                </c:pt>
                <c:pt idx="10">
                  <c:v>0.17073170731707318</c:v>
                </c:pt>
              </c:numCache>
            </c:numRef>
          </c:val>
        </c:ser>
        <c:ser>
          <c:idx val="5"/>
          <c:order val="5"/>
          <c:tx>
            <c:strRef>
              <c:f>V2_ano!$B$46</c:f>
              <c:strCache>
                <c:ptCount val="1"/>
                <c:pt idx="0">
                  <c:v>270%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V2_ano!$C$40:$M$40</c:f>
              <c:strCache>
                <c:ptCount val="11"/>
                <c:pt idx="0">
                  <c:v>Ježíšek se ohlásí zvonečkem</c:v>
                </c:pt>
                <c:pt idx="1">
                  <c:v>Fotíme se</c:v>
                </c:pt>
                <c:pt idx="2">
                  <c:v>Sdílíme přání na sociálních sítích nebo mailem</c:v>
                </c:pt>
                <c:pt idx="3">
                  <c:v>Všechny měkké dárky hned vyzkoušíme, i kdyby to mělo být spodní prádlo</c:v>
                </c:pt>
                <c:pt idx="4">
                  <c:v>Hned další den si oblečení bereme na sebe ven</c:v>
                </c:pt>
                <c:pt idx="5">
                  <c:v>Máme na sobě chvíli nové oblečení, i když je nám v něm horko</c:v>
                </c:pt>
                <c:pt idx="6">
                  <c:v>Posíláme Vánoční přání poštou</c:v>
                </c:pt>
                <c:pt idx="7">
                  <c:v>Sedíme chvíli v nových botách, i když jsme v místnosti a je nám v nich trochu horko</c:v>
                </c:pt>
                <c:pt idx="8">
                  <c:v>Dárky necháváme pod stromečkem i několik dní po Štědrém večeru</c:v>
                </c:pt>
                <c:pt idx="9">
                  <c:v>Sdílíme fotografie na sociálních sítí</c:v>
                </c:pt>
                <c:pt idx="10">
                  <c:v>Necháváme si nějaké oblečení na Nový rok, abychom pak byli celý rok v novém</c:v>
                </c:pt>
              </c:strCache>
            </c:strRef>
          </c:cat>
          <c:val>
            <c:numRef>
              <c:f>V2_ano!$C$46:$M$46</c:f>
              <c:numCache>
                <c:formatCode>0%</c:formatCode>
                <c:ptCount val="11"/>
                <c:pt idx="0">
                  <c:v>9.512195121951228E-2</c:v>
                </c:pt>
                <c:pt idx="1">
                  <c:v>0.11951219512195133</c:v>
                </c:pt>
                <c:pt idx="2">
                  <c:v>0.2658536585365856</c:v>
                </c:pt>
                <c:pt idx="3">
                  <c:v>0.35365853658536572</c:v>
                </c:pt>
                <c:pt idx="4">
                  <c:v>0.33414634146341493</c:v>
                </c:pt>
                <c:pt idx="5">
                  <c:v>0.36829268292682915</c:v>
                </c:pt>
                <c:pt idx="6">
                  <c:v>0.48536585365853657</c:v>
                </c:pt>
                <c:pt idx="7">
                  <c:v>0.46097560975609753</c:v>
                </c:pt>
                <c:pt idx="8">
                  <c:v>0.54390243902439028</c:v>
                </c:pt>
                <c:pt idx="9">
                  <c:v>0.57804878048780495</c:v>
                </c:pt>
                <c:pt idx="10">
                  <c:v>0.72926829268292703</c:v>
                </c:pt>
              </c:numCache>
            </c:numRef>
          </c:val>
        </c:ser>
        <c:ser>
          <c:idx val="6"/>
          <c:order val="6"/>
          <c:tx>
            <c:strRef>
              <c:f>V2_ano!$B$47</c:f>
              <c:strCache>
                <c:ptCount val="1"/>
                <c:pt idx="0">
                  <c:v>15-35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V2_ano!$C$40:$M$40</c:f>
              <c:strCache>
                <c:ptCount val="11"/>
                <c:pt idx="0">
                  <c:v>Ježíšek se ohlásí zvonečkem</c:v>
                </c:pt>
                <c:pt idx="1">
                  <c:v>Fotíme se</c:v>
                </c:pt>
                <c:pt idx="2">
                  <c:v>Sdílíme přání na sociálních sítích nebo mailem</c:v>
                </c:pt>
                <c:pt idx="3">
                  <c:v>Všechny měkké dárky hned vyzkoušíme, i kdyby to mělo být spodní prádlo</c:v>
                </c:pt>
                <c:pt idx="4">
                  <c:v>Hned další den si oblečení bereme na sebe ven</c:v>
                </c:pt>
                <c:pt idx="5">
                  <c:v>Máme na sobě chvíli nové oblečení, i když je nám v něm horko</c:v>
                </c:pt>
                <c:pt idx="6">
                  <c:v>Posíláme Vánoční přání poštou</c:v>
                </c:pt>
                <c:pt idx="7">
                  <c:v>Sedíme chvíli v nových botách, i když jsme v místnosti a je nám v nich trochu horko</c:v>
                </c:pt>
                <c:pt idx="8">
                  <c:v>Dárky necháváme pod stromečkem i několik dní po Štědrém večeru</c:v>
                </c:pt>
                <c:pt idx="9">
                  <c:v>Sdílíme fotografie na sociálních sítí</c:v>
                </c:pt>
                <c:pt idx="10">
                  <c:v>Necháváme si nějaké oblečení na Nový rok, abychom pak byli celý rok v novém</c:v>
                </c:pt>
              </c:strCache>
            </c:strRef>
          </c:cat>
          <c:val>
            <c:numRef>
              <c:f>V2_ano!$C$47:$M$47</c:f>
              <c:numCache>
                <c:formatCode>0%</c:formatCode>
                <c:ptCount val="11"/>
                <c:pt idx="0">
                  <c:v>0.77714285714285714</c:v>
                </c:pt>
                <c:pt idx="1">
                  <c:v>0.73142857142857143</c:v>
                </c:pt>
                <c:pt idx="2">
                  <c:v>0.55428571428571427</c:v>
                </c:pt>
                <c:pt idx="3">
                  <c:v>0.47428571428571431</c:v>
                </c:pt>
                <c:pt idx="4">
                  <c:v>0.53714285714285714</c:v>
                </c:pt>
                <c:pt idx="5">
                  <c:v>0.47428571428571431</c:v>
                </c:pt>
                <c:pt idx="6">
                  <c:v>0.38285714285714284</c:v>
                </c:pt>
                <c:pt idx="7">
                  <c:v>0.36571428571428571</c:v>
                </c:pt>
                <c:pt idx="8">
                  <c:v>0.36</c:v>
                </c:pt>
                <c:pt idx="9">
                  <c:v>0.34857142857142859</c:v>
                </c:pt>
                <c:pt idx="10">
                  <c:v>0.21142857142857141</c:v>
                </c:pt>
              </c:numCache>
            </c:numRef>
          </c:val>
        </c:ser>
        <c:ser>
          <c:idx val="7"/>
          <c:order val="7"/>
          <c:tx>
            <c:strRef>
              <c:f>V2_ano!$B$48</c:f>
              <c:strCache>
                <c:ptCount val="1"/>
                <c:pt idx="0">
                  <c:v>360%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V2_ano!$C$40:$M$40</c:f>
              <c:strCache>
                <c:ptCount val="11"/>
                <c:pt idx="0">
                  <c:v>Ježíšek se ohlásí zvonečkem</c:v>
                </c:pt>
                <c:pt idx="1">
                  <c:v>Fotíme se</c:v>
                </c:pt>
                <c:pt idx="2">
                  <c:v>Sdílíme přání na sociálních sítích nebo mailem</c:v>
                </c:pt>
                <c:pt idx="3">
                  <c:v>Všechny měkké dárky hned vyzkoušíme, i kdyby to mělo být spodní prádlo</c:v>
                </c:pt>
                <c:pt idx="4">
                  <c:v>Hned další den si oblečení bereme na sebe ven</c:v>
                </c:pt>
                <c:pt idx="5">
                  <c:v>Máme na sobě chvíli nové oblečení, i když je nám v něm horko</c:v>
                </c:pt>
                <c:pt idx="6">
                  <c:v>Posíláme Vánoční přání poštou</c:v>
                </c:pt>
                <c:pt idx="7">
                  <c:v>Sedíme chvíli v nových botách, i když jsme v místnosti a je nám v nich trochu horko</c:v>
                </c:pt>
                <c:pt idx="8">
                  <c:v>Dárky necháváme pod stromečkem i několik dní po Štědrém večeru</c:v>
                </c:pt>
                <c:pt idx="9">
                  <c:v>Sdílíme fotografie na sociálních sítí</c:v>
                </c:pt>
                <c:pt idx="10">
                  <c:v>Necháváme si nějaké oblečení na Nový rok, abychom pak byli celý rok v novém</c:v>
                </c:pt>
              </c:strCache>
            </c:strRef>
          </c:cat>
          <c:val>
            <c:numRef>
              <c:f>V2_ano!$C$48:$M$48</c:f>
              <c:numCache>
                <c:formatCode>0%</c:formatCode>
                <c:ptCount val="11"/>
                <c:pt idx="0">
                  <c:v>0.12285714285714278</c:v>
                </c:pt>
                <c:pt idx="1">
                  <c:v>0.16857142857142859</c:v>
                </c:pt>
                <c:pt idx="2">
                  <c:v>0.34571428571428564</c:v>
                </c:pt>
                <c:pt idx="3">
                  <c:v>0.42571428571428571</c:v>
                </c:pt>
                <c:pt idx="4">
                  <c:v>0.36285714285714255</c:v>
                </c:pt>
                <c:pt idx="5">
                  <c:v>0.42571428571428571</c:v>
                </c:pt>
                <c:pt idx="6">
                  <c:v>0.5171428571428569</c:v>
                </c:pt>
                <c:pt idx="7">
                  <c:v>0.53428571428571425</c:v>
                </c:pt>
                <c:pt idx="8">
                  <c:v>0.54</c:v>
                </c:pt>
                <c:pt idx="9">
                  <c:v>0.55142857142857116</c:v>
                </c:pt>
                <c:pt idx="10">
                  <c:v>0.68857142857142861</c:v>
                </c:pt>
              </c:numCache>
            </c:numRef>
          </c:val>
        </c:ser>
        <c:ser>
          <c:idx val="8"/>
          <c:order val="8"/>
          <c:tx>
            <c:strRef>
              <c:f>V2_ano!$B$49</c:f>
              <c:strCache>
                <c:ptCount val="1"/>
                <c:pt idx="0">
                  <c:v>36-55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V2_ano!$C$40:$M$40</c:f>
              <c:strCache>
                <c:ptCount val="11"/>
                <c:pt idx="0">
                  <c:v>Ježíšek se ohlásí zvonečkem</c:v>
                </c:pt>
                <c:pt idx="1">
                  <c:v>Fotíme se</c:v>
                </c:pt>
                <c:pt idx="2">
                  <c:v>Sdílíme přání na sociálních sítích nebo mailem</c:v>
                </c:pt>
                <c:pt idx="3">
                  <c:v>Všechny měkké dárky hned vyzkoušíme, i kdyby to mělo být spodní prádlo</c:v>
                </c:pt>
                <c:pt idx="4">
                  <c:v>Hned další den si oblečení bereme na sebe ven</c:v>
                </c:pt>
                <c:pt idx="5">
                  <c:v>Máme na sobě chvíli nové oblečení, i když je nám v něm horko</c:v>
                </c:pt>
                <c:pt idx="6">
                  <c:v>Posíláme Vánoční přání poštou</c:v>
                </c:pt>
                <c:pt idx="7">
                  <c:v>Sedíme chvíli v nových botách, i když jsme v místnosti a je nám v nich trochu horko</c:v>
                </c:pt>
                <c:pt idx="8">
                  <c:v>Dárky necháváme pod stromečkem i několik dní po Štědrém večeru</c:v>
                </c:pt>
                <c:pt idx="9">
                  <c:v>Sdílíme fotografie na sociálních sítí</c:v>
                </c:pt>
                <c:pt idx="10">
                  <c:v>Necháváme si nějaké oblečení na Nový rok, abychom pak byli celý rok v novém</c:v>
                </c:pt>
              </c:strCache>
            </c:strRef>
          </c:cat>
          <c:val>
            <c:numRef>
              <c:f>V2_ano!$C$49:$M$49</c:f>
              <c:numCache>
                <c:formatCode>0%</c:formatCode>
                <c:ptCount val="11"/>
                <c:pt idx="0">
                  <c:v>0.76855895196506552</c:v>
                </c:pt>
                <c:pt idx="1">
                  <c:v>0.72925764192139741</c:v>
                </c:pt>
                <c:pt idx="2">
                  <c:v>0.5633187772925764</c:v>
                </c:pt>
                <c:pt idx="3">
                  <c:v>0.5633187772925764</c:v>
                </c:pt>
                <c:pt idx="4">
                  <c:v>0.48034934497816595</c:v>
                </c:pt>
                <c:pt idx="5">
                  <c:v>0.4759825327510917</c:v>
                </c:pt>
                <c:pt idx="6">
                  <c:v>0.42358078602620081</c:v>
                </c:pt>
                <c:pt idx="7">
                  <c:v>0.35807860262008728</c:v>
                </c:pt>
                <c:pt idx="8">
                  <c:v>0.29257641921397382</c:v>
                </c:pt>
                <c:pt idx="9">
                  <c:v>0.25327510917030566</c:v>
                </c:pt>
                <c:pt idx="10">
                  <c:v>0.13100436681222707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100"/>
        <c:axId val="337098464"/>
        <c:axId val="337099640"/>
      </c:barChart>
      <c:catAx>
        <c:axId val="337098464"/>
        <c:scaling>
          <c:orientation val="maxMin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37099640"/>
        <c:crosses val="autoZero"/>
        <c:auto val="1"/>
        <c:lblAlgn val="ctr"/>
        <c:lblOffset val="100"/>
        <c:noMultiLvlLbl val="0"/>
      </c:catAx>
      <c:valAx>
        <c:axId val="3370996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37098464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ysClr val="windowText" lastClr="000000"/>
          </a:solidFill>
          <a:latin typeface="Hevetica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52652124314664E-2"/>
          <c:y val="5.4597020993049833E-2"/>
          <c:w val="0.62689629414561243"/>
          <c:h val="0.80671628276502638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'V3'!$C$22</c:f>
              <c:strCache>
                <c:ptCount val="1"/>
                <c:pt idx="0">
                  <c:v>Rozdává vždy nejmladší člen domácnosti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'V3'!$B$23:$B$27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'V3'!$C$23:$C$27</c:f>
              <c:numCache>
                <c:formatCode>0</c:formatCode>
                <c:ptCount val="5"/>
                <c:pt idx="0">
                  <c:v>45.297029702970299</c:v>
                </c:pt>
                <c:pt idx="1">
                  <c:v>46.733668341708544</c:v>
                </c:pt>
                <c:pt idx="2">
                  <c:v>43.902439024390247</c:v>
                </c:pt>
                <c:pt idx="3">
                  <c:v>39.428571428571431</c:v>
                </c:pt>
                <c:pt idx="4">
                  <c:v>49.78165938864629</c:v>
                </c:pt>
              </c:numCache>
            </c:numRef>
          </c:val>
        </c:ser>
        <c:ser>
          <c:idx val="3"/>
          <c:order val="1"/>
          <c:tx>
            <c:strRef>
              <c:f>'V3'!$D$22</c:f>
              <c:strCache>
                <c:ptCount val="1"/>
                <c:pt idx="0">
                  <c:v>Rozdává vždy někdo jiný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'V3'!$B$23:$B$27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'V3'!$D$23:$D$27</c:f>
              <c:numCache>
                <c:formatCode>0</c:formatCode>
                <c:ptCount val="5"/>
                <c:pt idx="0">
                  <c:v>22.277227722772277</c:v>
                </c:pt>
                <c:pt idx="1">
                  <c:v>21.105527638190953</c:v>
                </c:pt>
                <c:pt idx="2">
                  <c:v>23.414634146341466</c:v>
                </c:pt>
                <c:pt idx="3">
                  <c:v>28.000000000000004</c:v>
                </c:pt>
                <c:pt idx="4">
                  <c:v>17.903930131004365</c:v>
                </c:pt>
              </c:numCache>
            </c:numRef>
          </c:val>
        </c:ser>
        <c:ser>
          <c:idx val="4"/>
          <c:order val="2"/>
          <c:tx>
            <c:strRef>
              <c:f>'V3'!$E$22</c:f>
              <c:strCache>
                <c:ptCount val="1"/>
                <c:pt idx="0">
                  <c:v>Rozdává vždy ta samá osoba, kdo?</c:v>
                </c:pt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ysClr val="windowText" lastClr="000000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'V3'!$B$23:$B$27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'V3'!$E$23:$E$27</c:f>
              <c:numCache>
                <c:formatCode>0</c:formatCode>
                <c:ptCount val="5"/>
                <c:pt idx="0">
                  <c:v>8.1683168316831694</c:v>
                </c:pt>
                <c:pt idx="1">
                  <c:v>7.0351758793969852</c:v>
                </c:pt>
                <c:pt idx="2">
                  <c:v>9.2682926829268286</c:v>
                </c:pt>
                <c:pt idx="3">
                  <c:v>9.7142857142857135</c:v>
                </c:pt>
                <c:pt idx="4">
                  <c:v>6.9868995633187767</c:v>
                </c:pt>
              </c:numCache>
            </c:numRef>
          </c:val>
        </c:ser>
        <c:ser>
          <c:idx val="5"/>
          <c:order val="3"/>
          <c:tx>
            <c:strRef>
              <c:f>'V3'!$F$22</c:f>
              <c:strCache>
                <c:ptCount val="1"/>
                <c:pt idx="0">
                  <c:v>Každý si bere své dárky postupně</c:v>
                </c:pt>
              </c:strCache>
            </c:strRef>
          </c:tx>
          <c:spPr>
            <a:solidFill>
              <a:srgbClr val="8B8278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'V3'!$B$23:$B$27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'V3'!$F$23:$F$27</c:f>
              <c:numCache>
                <c:formatCode>0</c:formatCode>
                <c:ptCount val="5"/>
                <c:pt idx="0">
                  <c:v>11.881188118811881</c:v>
                </c:pt>
                <c:pt idx="1">
                  <c:v>14.07035175879397</c:v>
                </c:pt>
                <c:pt idx="2">
                  <c:v>9.7560975609756095</c:v>
                </c:pt>
                <c:pt idx="3">
                  <c:v>12.571428571428573</c:v>
                </c:pt>
                <c:pt idx="4">
                  <c:v>11.353711790393014</c:v>
                </c:pt>
              </c:numCache>
            </c:numRef>
          </c:val>
        </c:ser>
        <c:ser>
          <c:idx val="0"/>
          <c:order val="4"/>
          <c:tx>
            <c:strRef>
              <c:f>'V3'!$G$22</c:f>
              <c:strCache>
                <c:ptCount val="1"/>
                <c:pt idx="0">
                  <c:v>Všichni si berou své dárky najednou</c:v>
                </c:pt>
              </c:strCache>
            </c:strRef>
          </c:tx>
          <c:spPr>
            <a:solidFill>
              <a:srgbClr val="7391A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'V3'!$B$23:$B$27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'V3'!$G$23:$G$27</c:f>
              <c:numCache>
                <c:formatCode>0</c:formatCode>
                <c:ptCount val="5"/>
                <c:pt idx="0">
                  <c:v>5.4455445544554459</c:v>
                </c:pt>
                <c:pt idx="1">
                  <c:v>5.5276381909547743</c:v>
                </c:pt>
                <c:pt idx="2">
                  <c:v>5.3658536585365857</c:v>
                </c:pt>
                <c:pt idx="3">
                  <c:v>6.2857142857142865</c:v>
                </c:pt>
                <c:pt idx="4">
                  <c:v>4.8034934497816595</c:v>
                </c:pt>
              </c:numCache>
            </c:numRef>
          </c:val>
        </c:ser>
        <c:ser>
          <c:idx val="1"/>
          <c:order val="5"/>
          <c:tx>
            <c:strRef>
              <c:f>'V3'!$H$22</c:f>
              <c:strCache>
                <c:ptCount val="1"/>
                <c:pt idx="0">
                  <c:v>Jinak</c:v>
                </c:pt>
              </c:strCache>
            </c:strRef>
          </c:tx>
          <c:spPr>
            <a:solidFill>
              <a:srgbClr val="002F5E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'V3'!$B$23:$B$27</c:f>
              <c:strCache>
                <c:ptCount val="5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</c:strCache>
            </c:strRef>
          </c:cat>
          <c:val>
            <c:numRef>
              <c:f>'V3'!$H$23:$H$27</c:f>
              <c:numCache>
                <c:formatCode>0</c:formatCode>
                <c:ptCount val="5"/>
                <c:pt idx="0">
                  <c:v>6.9306930693069315</c:v>
                </c:pt>
                <c:pt idx="1">
                  <c:v>5.5276381909547743</c:v>
                </c:pt>
                <c:pt idx="2">
                  <c:v>8.2926829268292686</c:v>
                </c:pt>
                <c:pt idx="3">
                  <c:v>4</c:v>
                </c:pt>
                <c:pt idx="4">
                  <c:v>9.1703056768558966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7095328"/>
        <c:axId val="337096504"/>
      </c:barChart>
      <c:catAx>
        <c:axId val="33709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337096504"/>
        <c:crosses val="autoZero"/>
        <c:auto val="1"/>
        <c:lblAlgn val="ctr"/>
        <c:lblOffset val="100"/>
        <c:noMultiLvlLbl val="0"/>
      </c:catAx>
      <c:valAx>
        <c:axId val="3370965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709532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7048286293589165"/>
          <c:y val="5.0472621719749013E-2"/>
          <c:w val="0.22050343142909248"/>
          <c:h val="0.80438597615167695"/>
        </c:manualLayout>
      </c:layout>
      <c:overlay val="0"/>
      <c:txPr>
        <a:bodyPr/>
        <a:lstStyle/>
        <a:p>
          <a:pPr>
            <a:defRPr sz="9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Helvetica"/>
          <a:cs typeface="Helvetica Neue"/>
        </a:defRPr>
      </a:pPr>
      <a:endParaRPr lang="cs-CZ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52267109095158E-2"/>
          <c:y val="4.187532002347423E-2"/>
          <c:w val="0.91460757688193528"/>
          <c:h val="0.89264559752912653"/>
        </c:manualLayout>
      </c:layout>
      <c:lineChart>
        <c:grouping val="stacked"/>
        <c:varyColors val="0"/>
        <c:ser>
          <c:idx val="0"/>
          <c:order val="0"/>
          <c:tx>
            <c:strRef>
              <c:f>[1]T2!$D$77</c:f>
              <c:strCache>
                <c:ptCount val="1"/>
                <c:pt idx="0">
                  <c:v>Spontánní znalost</c:v>
                </c:pt>
              </c:strCache>
            </c:strRef>
          </c:tx>
          <c:spPr>
            <a:ln>
              <a:solidFill>
                <a:srgbClr val="FABF8F"/>
              </a:solidFill>
            </a:ln>
          </c:spPr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[1]T2!$E$76:$H$76</c:f>
              <c:strCache>
                <c:ptCount val="4"/>
                <c:pt idx="0">
                  <c:v>Prosince 2013</c:v>
                </c:pt>
                <c:pt idx="1">
                  <c:v>Jaro 2015</c:v>
                </c:pt>
                <c:pt idx="2">
                  <c:v>Léto 2015</c:v>
                </c:pt>
                <c:pt idx="3">
                  <c:v>Podzim 2015</c:v>
                </c:pt>
              </c:strCache>
            </c:strRef>
          </c:cat>
          <c:val>
            <c:numRef>
              <c:f>[1]T2!$E$77:$H$77</c:f>
              <c:numCache>
                <c:formatCode>General</c:formatCode>
                <c:ptCount val="4"/>
                <c:pt idx="0">
                  <c:v>6</c:v>
                </c:pt>
                <c:pt idx="1">
                  <c:v>14</c:v>
                </c:pt>
                <c:pt idx="2">
                  <c:v>17</c:v>
                </c:pt>
                <c:pt idx="3">
                  <c:v>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[1]T2!$D$78</c:f>
              <c:strCache>
                <c:ptCount val="1"/>
                <c:pt idx="0">
                  <c:v>Podpořená znalost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[1]T2!$E$76:$H$76</c:f>
              <c:strCache>
                <c:ptCount val="4"/>
                <c:pt idx="0">
                  <c:v>Prosince 2013</c:v>
                </c:pt>
                <c:pt idx="1">
                  <c:v>Jaro 2015</c:v>
                </c:pt>
                <c:pt idx="2">
                  <c:v>Léto 2015</c:v>
                </c:pt>
                <c:pt idx="3">
                  <c:v>Podzim 2015</c:v>
                </c:pt>
              </c:strCache>
            </c:strRef>
          </c:cat>
          <c:val>
            <c:numRef>
              <c:f>[1]T2!$E$78:$H$78</c:f>
              <c:numCache>
                <c:formatCode>General</c:formatCode>
                <c:ptCount val="4"/>
                <c:pt idx="0">
                  <c:v>30</c:v>
                </c:pt>
                <c:pt idx="1">
                  <c:v>43</c:v>
                </c:pt>
                <c:pt idx="2">
                  <c:v>43</c:v>
                </c:pt>
                <c:pt idx="3">
                  <c:v>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257712"/>
        <c:axId val="335261240"/>
      </c:lineChart>
      <c:catAx>
        <c:axId val="335257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5261240"/>
        <c:crosses val="autoZero"/>
        <c:auto val="1"/>
        <c:lblAlgn val="ctr"/>
        <c:lblOffset val="100"/>
        <c:noMultiLvlLbl val="0"/>
      </c:catAx>
      <c:valAx>
        <c:axId val="335261240"/>
        <c:scaling>
          <c:orientation val="minMax"/>
          <c:max val="80"/>
        </c:scaling>
        <c:delete val="0"/>
        <c:axPos val="l"/>
        <c:numFmt formatCode="0%" sourceLinked="0"/>
        <c:majorTickMark val="out"/>
        <c:minorTickMark val="none"/>
        <c:tickLblPos val="nextTo"/>
        <c:crossAx val="335257712"/>
        <c:crosses val="autoZero"/>
        <c:crossBetween val="between"/>
        <c:dispUnits>
          <c:builtInUnit val="hundreds"/>
        </c:dispUnits>
      </c:valAx>
    </c:plotArea>
    <c:legend>
      <c:legendPos val="r"/>
      <c:layout>
        <c:manualLayout>
          <c:xMode val="edge"/>
          <c:yMode val="edge"/>
          <c:x val="0.12117617957754891"/>
          <c:y val="7.5136718704334568E-2"/>
          <c:w val="0.16464338207863224"/>
          <c:h val="0.10738900592233395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18179258472325"/>
          <c:y val="6.8532973599500335E-2"/>
          <c:w val="0.72404395619267381"/>
          <c:h val="0.888787857631882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B5_radost!$B$55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002F5E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aseline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numFmt formatCode="#,##0&quot;%&quot;" sourceLinked="0"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B5_radost!$C$55:$X$55</c:f>
              <c:numCache>
                <c:formatCode>0%</c:formatCode>
                <c:ptCount val="22"/>
                <c:pt idx="0">
                  <c:v>0.14356435643564355</c:v>
                </c:pt>
                <c:pt idx="1">
                  <c:v>0.14356435643564355</c:v>
                </c:pt>
                <c:pt idx="2">
                  <c:v>0.12128712871287128</c:v>
                </c:pt>
                <c:pt idx="3">
                  <c:v>8.16831683168317E-2</c:v>
                </c:pt>
                <c:pt idx="4">
                  <c:v>6.4356435643564358E-2</c:v>
                </c:pt>
                <c:pt idx="5">
                  <c:v>5.1980198019801985E-2</c:v>
                </c:pt>
                <c:pt idx="6">
                  <c:v>4.9504950495049507E-2</c:v>
                </c:pt>
                <c:pt idx="7">
                  <c:v>4.702970297029703E-2</c:v>
                </c:pt>
                <c:pt idx="8">
                  <c:v>4.702970297029703E-2</c:v>
                </c:pt>
                <c:pt idx="9">
                  <c:v>3.7128712871287127E-2</c:v>
                </c:pt>
                <c:pt idx="10">
                  <c:v>3.2178217821782179E-2</c:v>
                </c:pt>
                <c:pt idx="11">
                  <c:v>2.4752475247524754E-2</c:v>
                </c:pt>
                <c:pt idx="12">
                  <c:v>1.9801980198019802E-2</c:v>
                </c:pt>
                <c:pt idx="13">
                  <c:v>1.9801980198019802E-2</c:v>
                </c:pt>
                <c:pt idx="14">
                  <c:v>1.7326732673267328E-2</c:v>
                </c:pt>
                <c:pt idx="15">
                  <c:v>7.4257425742574254E-3</c:v>
                </c:pt>
                <c:pt idx="16">
                  <c:v>7.4257425742574254E-3</c:v>
                </c:pt>
                <c:pt idx="17">
                  <c:v>7.4257425742574254E-3</c:v>
                </c:pt>
                <c:pt idx="18">
                  <c:v>4.9504950495049506E-3</c:v>
                </c:pt>
                <c:pt idx="19">
                  <c:v>2.4752475247524753E-3</c:v>
                </c:pt>
                <c:pt idx="20">
                  <c:v>0</c:v>
                </c:pt>
                <c:pt idx="21">
                  <c:v>6.9306930693069313E-2</c:v>
                </c:pt>
              </c:numCache>
            </c:numRef>
          </c:val>
        </c:ser>
        <c:ser>
          <c:idx val="1"/>
          <c:order val="1"/>
          <c:tx>
            <c:strRef>
              <c:f>B5_radost!$B$56</c:f>
              <c:strCache>
                <c:ptCount val="1"/>
                <c:pt idx="0">
                  <c:v>30%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B5_radost!$C$56:$X$56</c:f>
              <c:numCache>
                <c:formatCode>0%</c:formatCode>
                <c:ptCount val="22"/>
                <c:pt idx="0">
                  <c:v>0.15643564356435644</c:v>
                </c:pt>
                <c:pt idx="1">
                  <c:v>0.15643564356435644</c:v>
                </c:pt>
                <c:pt idx="2">
                  <c:v>0.17871287128712871</c:v>
                </c:pt>
                <c:pt idx="3">
                  <c:v>0.21831683168316829</c:v>
                </c:pt>
                <c:pt idx="4">
                  <c:v>0.23564356435643563</c:v>
                </c:pt>
                <c:pt idx="5">
                  <c:v>0.24801980198019802</c:v>
                </c:pt>
                <c:pt idx="6">
                  <c:v>0.2504950495049505</c:v>
                </c:pt>
                <c:pt idx="7">
                  <c:v>0.25297029702970297</c:v>
                </c:pt>
                <c:pt idx="8">
                  <c:v>0.25297029702970297</c:v>
                </c:pt>
                <c:pt idx="9">
                  <c:v>0.26287128712871288</c:v>
                </c:pt>
                <c:pt idx="10">
                  <c:v>0.26782178217821784</c:v>
                </c:pt>
                <c:pt idx="11">
                  <c:v>0.27524752475247521</c:v>
                </c:pt>
                <c:pt idx="12">
                  <c:v>0.28019801980198017</c:v>
                </c:pt>
                <c:pt idx="13">
                  <c:v>0.28019801980198017</c:v>
                </c:pt>
                <c:pt idx="14">
                  <c:v>0.28267326732673265</c:v>
                </c:pt>
                <c:pt idx="15">
                  <c:v>0.29257425742574256</c:v>
                </c:pt>
                <c:pt idx="16">
                  <c:v>0.29257425742574256</c:v>
                </c:pt>
                <c:pt idx="17">
                  <c:v>0.29257425742574256</c:v>
                </c:pt>
                <c:pt idx="18">
                  <c:v>0.29504950495049503</c:v>
                </c:pt>
                <c:pt idx="19">
                  <c:v>0.29752475247524751</c:v>
                </c:pt>
                <c:pt idx="20">
                  <c:v>0.3</c:v>
                </c:pt>
                <c:pt idx="21">
                  <c:v>0.23069306930693068</c:v>
                </c:pt>
              </c:numCache>
            </c:numRef>
          </c:val>
        </c:ser>
        <c:ser>
          <c:idx val="2"/>
          <c:order val="2"/>
          <c:tx>
            <c:strRef>
              <c:f>B5_radost!$B$57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7391AD"/>
            </a:solidFill>
            <a:ln w="25400">
              <a:noFill/>
            </a:ln>
          </c:spPr>
          <c:invertIfNegative val="0"/>
          <c:dLbls>
            <c:dLbl>
              <c:idx val="25"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B5_radost!$C$57:$X$57</c:f>
              <c:numCache>
                <c:formatCode>0%</c:formatCode>
                <c:ptCount val="22"/>
                <c:pt idx="0">
                  <c:v>0.1407035175879397</c:v>
                </c:pt>
                <c:pt idx="1">
                  <c:v>0.16582914572864321</c:v>
                </c:pt>
                <c:pt idx="2">
                  <c:v>0.135678391959799</c:v>
                </c:pt>
                <c:pt idx="3">
                  <c:v>0.10050251256281408</c:v>
                </c:pt>
                <c:pt idx="4">
                  <c:v>3.015075376884422E-2</c:v>
                </c:pt>
                <c:pt idx="5">
                  <c:v>1.507537688442211E-2</c:v>
                </c:pt>
                <c:pt idx="6">
                  <c:v>9.0452261306532666E-2</c:v>
                </c:pt>
                <c:pt idx="7">
                  <c:v>7.5376884422110546E-2</c:v>
                </c:pt>
                <c:pt idx="8">
                  <c:v>3.5175879396984924E-2</c:v>
                </c:pt>
                <c:pt idx="9">
                  <c:v>5.0251256281407027E-3</c:v>
                </c:pt>
                <c:pt idx="10">
                  <c:v>4.5226130653266333E-2</c:v>
                </c:pt>
                <c:pt idx="11">
                  <c:v>3.015075376884422E-2</c:v>
                </c:pt>
                <c:pt idx="12">
                  <c:v>3.5175879396984924E-2</c:v>
                </c:pt>
                <c:pt idx="13">
                  <c:v>0</c:v>
                </c:pt>
                <c:pt idx="14">
                  <c:v>1.0050251256281405E-2</c:v>
                </c:pt>
                <c:pt idx="15">
                  <c:v>5.0251256281407027E-3</c:v>
                </c:pt>
                <c:pt idx="16">
                  <c:v>0</c:v>
                </c:pt>
                <c:pt idx="17">
                  <c:v>1.0050251256281405E-2</c:v>
                </c:pt>
                <c:pt idx="18">
                  <c:v>5.0251256281407027E-3</c:v>
                </c:pt>
                <c:pt idx="19">
                  <c:v>0</c:v>
                </c:pt>
                <c:pt idx="20">
                  <c:v>0</c:v>
                </c:pt>
                <c:pt idx="21">
                  <c:v>6.5326633165829151E-2</c:v>
                </c:pt>
              </c:numCache>
            </c:numRef>
          </c:val>
        </c:ser>
        <c:ser>
          <c:idx val="3"/>
          <c:order val="3"/>
          <c:tx>
            <c:strRef>
              <c:f>B5_radost!$B$58</c:f>
              <c:strCache>
                <c:ptCount val="1"/>
                <c:pt idx="0">
                  <c:v>60%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B5_radost!$C$58:$X$58</c:f>
              <c:numCache>
                <c:formatCode>0%</c:formatCode>
                <c:ptCount val="22"/>
                <c:pt idx="0">
                  <c:v>0.15929648241206029</c:v>
                </c:pt>
                <c:pt idx="1">
                  <c:v>0.13417085427135678</c:v>
                </c:pt>
                <c:pt idx="2">
                  <c:v>0.16432160804020102</c:v>
                </c:pt>
                <c:pt idx="3">
                  <c:v>0.19949748743718593</c:v>
                </c:pt>
                <c:pt idx="4">
                  <c:v>0.26984924623115575</c:v>
                </c:pt>
                <c:pt idx="5">
                  <c:v>0.28492462311557787</c:v>
                </c:pt>
                <c:pt idx="6">
                  <c:v>0.20954773869346732</c:v>
                </c:pt>
                <c:pt idx="7">
                  <c:v>0.22462311557788944</c:v>
                </c:pt>
                <c:pt idx="8">
                  <c:v>0.26482412060301508</c:v>
                </c:pt>
                <c:pt idx="9">
                  <c:v>0.29497487437185926</c:v>
                </c:pt>
                <c:pt idx="10">
                  <c:v>0.25477386934673363</c:v>
                </c:pt>
                <c:pt idx="11">
                  <c:v>0.26984924623115575</c:v>
                </c:pt>
                <c:pt idx="12">
                  <c:v>0.26482412060301508</c:v>
                </c:pt>
                <c:pt idx="13">
                  <c:v>0.3</c:v>
                </c:pt>
                <c:pt idx="14">
                  <c:v>0.28994974874371859</c:v>
                </c:pt>
                <c:pt idx="15">
                  <c:v>0.29497487437185926</c:v>
                </c:pt>
                <c:pt idx="16">
                  <c:v>0.3</c:v>
                </c:pt>
                <c:pt idx="17">
                  <c:v>0.28994974874371859</c:v>
                </c:pt>
                <c:pt idx="18">
                  <c:v>0.29497487437185926</c:v>
                </c:pt>
                <c:pt idx="19">
                  <c:v>0.3</c:v>
                </c:pt>
                <c:pt idx="20">
                  <c:v>0.3</c:v>
                </c:pt>
                <c:pt idx="21">
                  <c:v>0.23467336683417084</c:v>
                </c:pt>
              </c:numCache>
            </c:numRef>
          </c:val>
        </c:ser>
        <c:ser>
          <c:idx val="4"/>
          <c:order val="4"/>
          <c:tx>
            <c:strRef>
              <c:f>B5_radost!$B$59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7391AD"/>
            </a:solidFill>
            <a:ln w="12700">
              <a:noFill/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/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B5_radost!$C$59:$X$59</c:f>
              <c:numCache>
                <c:formatCode>0%</c:formatCode>
                <c:ptCount val="22"/>
                <c:pt idx="0">
                  <c:v>0.14634146341463414</c:v>
                </c:pt>
                <c:pt idx="1">
                  <c:v>0.12195121951219512</c:v>
                </c:pt>
                <c:pt idx="2">
                  <c:v>0.10731707317073172</c:v>
                </c:pt>
                <c:pt idx="3">
                  <c:v>6.3414634146341464E-2</c:v>
                </c:pt>
                <c:pt idx="4">
                  <c:v>9.7560975609756101E-2</c:v>
                </c:pt>
                <c:pt idx="5">
                  <c:v>8.7804878048780483E-2</c:v>
                </c:pt>
                <c:pt idx="6">
                  <c:v>9.7560975609756097E-3</c:v>
                </c:pt>
                <c:pt idx="7">
                  <c:v>1.9512195121951219E-2</c:v>
                </c:pt>
                <c:pt idx="8">
                  <c:v>5.8536585365853669E-2</c:v>
                </c:pt>
                <c:pt idx="9">
                  <c:v>6.8292682926829273E-2</c:v>
                </c:pt>
                <c:pt idx="10">
                  <c:v>1.9512195121951219E-2</c:v>
                </c:pt>
                <c:pt idx="11">
                  <c:v>1.9512195121951219E-2</c:v>
                </c:pt>
                <c:pt idx="12">
                  <c:v>4.8780487804878049E-3</c:v>
                </c:pt>
                <c:pt idx="13">
                  <c:v>3.9024390243902439E-2</c:v>
                </c:pt>
                <c:pt idx="14">
                  <c:v>2.4390243902439025E-2</c:v>
                </c:pt>
                <c:pt idx="15">
                  <c:v>9.7560975609756097E-3</c:v>
                </c:pt>
                <c:pt idx="16">
                  <c:v>1.4634146341463417E-2</c:v>
                </c:pt>
                <c:pt idx="17">
                  <c:v>4.8780487804878049E-3</c:v>
                </c:pt>
                <c:pt idx="18">
                  <c:v>4.8780487804878049E-3</c:v>
                </c:pt>
                <c:pt idx="19">
                  <c:v>4.8780487804878049E-3</c:v>
                </c:pt>
                <c:pt idx="20">
                  <c:v>0</c:v>
                </c:pt>
                <c:pt idx="21">
                  <c:v>7.3170731707317069E-2</c:v>
                </c:pt>
              </c:numCache>
            </c:numRef>
          </c:val>
        </c:ser>
        <c:ser>
          <c:idx val="5"/>
          <c:order val="5"/>
          <c:tx>
            <c:strRef>
              <c:f>B5_radost!$B$60</c:f>
              <c:strCache>
                <c:ptCount val="1"/>
                <c:pt idx="0">
                  <c:v>90%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B5_radost!$C$60:$X$60</c:f>
              <c:numCache>
                <c:formatCode>0%</c:formatCode>
                <c:ptCount val="22"/>
                <c:pt idx="0">
                  <c:v>0.15365853658536577</c:v>
                </c:pt>
                <c:pt idx="1">
                  <c:v>0.17804878048780481</c:v>
                </c:pt>
                <c:pt idx="2">
                  <c:v>0.19268292682926824</c:v>
                </c:pt>
                <c:pt idx="3">
                  <c:v>0.23658536585365852</c:v>
                </c:pt>
                <c:pt idx="4">
                  <c:v>0.20243902439024386</c:v>
                </c:pt>
                <c:pt idx="5">
                  <c:v>0.21219512195121948</c:v>
                </c:pt>
                <c:pt idx="6">
                  <c:v>0.29024390243902431</c:v>
                </c:pt>
                <c:pt idx="7">
                  <c:v>0.2804878048780487</c:v>
                </c:pt>
                <c:pt idx="8">
                  <c:v>0.24146341463414622</c:v>
                </c:pt>
                <c:pt idx="9">
                  <c:v>0.23170731707317072</c:v>
                </c:pt>
                <c:pt idx="10">
                  <c:v>0.2804878048780487</c:v>
                </c:pt>
                <c:pt idx="11">
                  <c:v>0.2804878048780487</c:v>
                </c:pt>
                <c:pt idx="12">
                  <c:v>0.29512195121951212</c:v>
                </c:pt>
                <c:pt idx="13">
                  <c:v>0.26097560975609746</c:v>
                </c:pt>
                <c:pt idx="14">
                  <c:v>0.27560975609756089</c:v>
                </c:pt>
                <c:pt idx="15">
                  <c:v>0.29024390243902431</c:v>
                </c:pt>
                <c:pt idx="16">
                  <c:v>0.28536585365853651</c:v>
                </c:pt>
                <c:pt idx="17">
                  <c:v>0.29512195121951212</c:v>
                </c:pt>
                <c:pt idx="18">
                  <c:v>0.29512195121951212</c:v>
                </c:pt>
                <c:pt idx="19">
                  <c:v>0.29512195121951212</c:v>
                </c:pt>
                <c:pt idx="20">
                  <c:v>0.29999999999999993</c:v>
                </c:pt>
                <c:pt idx="21">
                  <c:v>0.22682926829268291</c:v>
                </c:pt>
              </c:numCache>
            </c:numRef>
          </c:val>
        </c:ser>
        <c:ser>
          <c:idx val="6"/>
          <c:order val="6"/>
          <c:tx>
            <c:strRef>
              <c:f>B5_radost!$B$61</c:f>
              <c:strCache>
                <c:ptCount val="1"/>
                <c:pt idx="0">
                  <c:v>15-35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B5_radost!$C$61:$X$61</c:f>
              <c:numCache>
                <c:formatCode>0%</c:formatCode>
                <c:ptCount val="22"/>
                <c:pt idx="0">
                  <c:v>0.12</c:v>
                </c:pt>
                <c:pt idx="1">
                  <c:v>0.13714285714285715</c:v>
                </c:pt>
                <c:pt idx="2">
                  <c:v>9.1428571428571428E-2</c:v>
                </c:pt>
                <c:pt idx="3">
                  <c:v>7.4285714285714288E-2</c:v>
                </c:pt>
                <c:pt idx="4">
                  <c:v>0.11428571428571428</c:v>
                </c:pt>
                <c:pt idx="5">
                  <c:v>0.08</c:v>
                </c:pt>
                <c:pt idx="6">
                  <c:v>3.4285714285714287E-2</c:v>
                </c:pt>
                <c:pt idx="7">
                  <c:v>4.5714285714285714E-2</c:v>
                </c:pt>
                <c:pt idx="8">
                  <c:v>5.1428571428571421E-2</c:v>
                </c:pt>
                <c:pt idx="9">
                  <c:v>0.04</c:v>
                </c:pt>
                <c:pt idx="10">
                  <c:v>3.4285714285714287E-2</c:v>
                </c:pt>
                <c:pt idx="11">
                  <c:v>1.7142857142857144E-2</c:v>
                </c:pt>
                <c:pt idx="12">
                  <c:v>1.1428571428571429E-2</c:v>
                </c:pt>
                <c:pt idx="13">
                  <c:v>2.2857142857142857E-2</c:v>
                </c:pt>
                <c:pt idx="14">
                  <c:v>1.1428571428571429E-2</c:v>
                </c:pt>
                <c:pt idx="15">
                  <c:v>5.7142857142857143E-3</c:v>
                </c:pt>
                <c:pt idx="16">
                  <c:v>1.7142857142857144E-2</c:v>
                </c:pt>
                <c:pt idx="17">
                  <c:v>5.7142857142857143E-3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8.5714285714285715E-2</c:v>
                </c:pt>
              </c:numCache>
            </c:numRef>
          </c:val>
        </c:ser>
        <c:ser>
          <c:idx val="7"/>
          <c:order val="7"/>
          <c:tx>
            <c:strRef>
              <c:f>B5_radost!$B$62</c:f>
              <c:strCache>
                <c:ptCount val="1"/>
                <c:pt idx="0">
                  <c:v>120%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B5_radost!$C$62:$X$62</c:f>
              <c:numCache>
                <c:formatCode>0%</c:formatCode>
                <c:ptCount val="22"/>
                <c:pt idx="0">
                  <c:v>0.17999999999999994</c:v>
                </c:pt>
                <c:pt idx="1">
                  <c:v>0.16285714285714281</c:v>
                </c:pt>
                <c:pt idx="2">
                  <c:v>0.20857142857142863</c:v>
                </c:pt>
                <c:pt idx="3">
                  <c:v>0.22571428571428576</c:v>
                </c:pt>
                <c:pt idx="4">
                  <c:v>0.18571428571428572</c:v>
                </c:pt>
                <c:pt idx="5">
                  <c:v>0.22000000000000008</c:v>
                </c:pt>
                <c:pt idx="6">
                  <c:v>0.26571428571428579</c:v>
                </c:pt>
                <c:pt idx="7">
                  <c:v>0.25428571428571434</c:v>
                </c:pt>
                <c:pt idx="8">
                  <c:v>0.24857142857142867</c:v>
                </c:pt>
                <c:pt idx="9">
                  <c:v>0.26</c:v>
                </c:pt>
                <c:pt idx="10">
                  <c:v>0.26571428571428579</c:v>
                </c:pt>
                <c:pt idx="11">
                  <c:v>0.28285714285714292</c:v>
                </c:pt>
                <c:pt idx="12">
                  <c:v>0.28857142857142859</c:v>
                </c:pt>
                <c:pt idx="13">
                  <c:v>0.27714285714285714</c:v>
                </c:pt>
                <c:pt idx="14">
                  <c:v>0.28857142857142859</c:v>
                </c:pt>
                <c:pt idx="15">
                  <c:v>0.29428571428571437</c:v>
                </c:pt>
                <c:pt idx="16">
                  <c:v>0.28285714285714292</c:v>
                </c:pt>
                <c:pt idx="17">
                  <c:v>0.29428571428571437</c:v>
                </c:pt>
                <c:pt idx="18">
                  <c:v>0.30000000000000004</c:v>
                </c:pt>
                <c:pt idx="19">
                  <c:v>0.30000000000000004</c:v>
                </c:pt>
                <c:pt idx="20">
                  <c:v>0.30000000000000004</c:v>
                </c:pt>
                <c:pt idx="21">
                  <c:v>0.2142857142857143</c:v>
                </c:pt>
              </c:numCache>
            </c:numRef>
          </c:val>
        </c:ser>
        <c:ser>
          <c:idx val="8"/>
          <c:order val="8"/>
          <c:tx>
            <c:strRef>
              <c:f>B5_radost!$B$63</c:f>
              <c:strCache>
                <c:ptCount val="1"/>
                <c:pt idx="0">
                  <c:v>36-55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B5_radost!$C$63:$X$63</c:f>
              <c:numCache>
                <c:formatCode>0%</c:formatCode>
                <c:ptCount val="22"/>
                <c:pt idx="0">
                  <c:v>0.16157205240174671</c:v>
                </c:pt>
                <c:pt idx="1">
                  <c:v>0.14847161572052403</c:v>
                </c:pt>
                <c:pt idx="2">
                  <c:v>0.14410480349344978</c:v>
                </c:pt>
                <c:pt idx="3">
                  <c:v>8.7336244541484712E-2</c:v>
                </c:pt>
                <c:pt idx="4">
                  <c:v>2.6200873362445413E-2</c:v>
                </c:pt>
                <c:pt idx="5">
                  <c:v>3.0567685589519653E-2</c:v>
                </c:pt>
                <c:pt idx="6">
                  <c:v>6.1135371179039305E-2</c:v>
                </c:pt>
                <c:pt idx="7">
                  <c:v>4.8034934497816595E-2</c:v>
                </c:pt>
                <c:pt idx="8">
                  <c:v>4.3668122270742356E-2</c:v>
                </c:pt>
                <c:pt idx="9">
                  <c:v>3.4934497816593885E-2</c:v>
                </c:pt>
                <c:pt idx="10">
                  <c:v>3.0567685589519653E-2</c:v>
                </c:pt>
                <c:pt idx="11">
                  <c:v>3.0567685589519653E-2</c:v>
                </c:pt>
                <c:pt idx="12">
                  <c:v>2.6200873362445413E-2</c:v>
                </c:pt>
                <c:pt idx="13">
                  <c:v>1.7467248908296942E-2</c:v>
                </c:pt>
                <c:pt idx="14">
                  <c:v>2.1834061135371178E-2</c:v>
                </c:pt>
                <c:pt idx="15">
                  <c:v>8.7336244541484712E-3</c:v>
                </c:pt>
                <c:pt idx="16">
                  <c:v>0</c:v>
                </c:pt>
                <c:pt idx="17">
                  <c:v>8.7336244541484712E-3</c:v>
                </c:pt>
                <c:pt idx="18">
                  <c:v>8.7336244541484712E-3</c:v>
                </c:pt>
                <c:pt idx="19">
                  <c:v>4.3668122270742356E-3</c:v>
                </c:pt>
                <c:pt idx="20">
                  <c:v>0</c:v>
                </c:pt>
                <c:pt idx="21">
                  <c:v>5.6768558951965066E-2</c:v>
                </c:pt>
              </c:numCache>
            </c:numRef>
          </c:val>
        </c:ser>
        <c:ser>
          <c:idx val="9"/>
          <c:order val="9"/>
          <c:tx>
            <c:strRef>
              <c:f>B5_radost!$B$64</c:f>
              <c:strCache>
                <c:ptCount val="1"/>
                <c:pt idx="0">
                  <c:v>150%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B5_radost!$C$64:$X$64</c:f>
              <c:numCache>
                <c:formatCode>0%</c:formatCode>
                <c:ptCount val="22"/>
                <c:pt idx="0">
                  <c:v>0.13842794759825328</c:v>
                </c:pt>
                <c:pt idx="1">
                  <c:v>0.15152838427947612</c:v>
                </c:pt>
                <c:pt idx="2">
                  <c:v>0.15589519650655026</c:v>
                </c:pt>
                <c:pt idx="3">
                  <c:v>0.21266375545851535</c:v>
                </c:pt>
                <c:pt idx="4">
                  <c:v>0.27379912663755457</c:v>
                </c:pt>
                <c:pt idx="5">
                  <c:v>0.26943231441048043</c:v>
                </c:pt>
                <c:pt idx="6">
                  <c:v>0.23886462882096082</c:v>
                </c:pt>
                <c:pt idx="7">
                  <c:v>0.25196506550218345</c:v>
                </c:pt>
                <c:pt idx="8">
                  <c:v>0.25633187772925758</c:v>
                </c:pt>
                <c:pt idx="9">
                  <c:v>0.26506550218340608</c:v>
                </c:pt>
                <c:pt idx="10">
                  <c:v>0.26943231441048043</c:v>
                </c:pt>
                <c:pt idx="11">
                  <c:v>0.26943231441048043</c:v>
                </c:pt>
                <c:pt idx="12">
                  <c:v>0.27379912663755457</c:v>
                </c:pt>
                <c:pt idx="13">
                  <c:v>0.28253275109170306</c:v>
                </c:pt>
                <c:pt idx="14">
                  <c:v>0.27816593886462893</c:v>
                </c:pt>
                <c:pt idx="15">
                  <c:v>0.29126637554585155</c:v>
                </c:pt>
                <c:pt idx="16">
                  <c:v>0.30000000000000004</c:v>
                </c:pt>
                <c:pt idx="17">
                  <c:v>0.29126637554585155</c:v>
                </c:pt>
                <c:pt idx="18">
                  <c:v>0.29126637554585155</c:v>
                </c:pt>
                <c:pt idx="19">
                  <c:v>0.29563318777292591</c:v>
                </c:pt>
                <c:pt idx="20">
                  <c:v>0.30000000000000004</c:v>
                </c:pt>
                <c:pt idx="21">
                  <c:v>0.24323144104803496</c:v>
                </c:pt>
              </c:numCache>
            </c:numRef>
          </c:val>
        </c:ser>
        <c:ser>
          <c:idx val="10"/>
          <c:order val="10"/>
          <c:tx>
            <c:strRef>
              <c:f>B5_radost!$B$65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002F5E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B5_radost!$C$65:$X$65</c:f>
              <c:numCache>
                <c:formatCode>0%</c:formatCode>
                <c:ptCount val="22"/>
                <c:pt idx="0">
                  <c:v>0.16701461377870566</c:v>
                </c:pt>
                <c:pt idx="1">
                  <c:v>0.14822546972860126</c:v>
                </c:pt>
                <c:pt idx="2">
                  <c:v>0.18162839248434237</c:v>
                </c:pt>
                <c:pt idx="3">
                  <c:v>0.11064718162839249</c:v>
                </c:pt>
                <c:pt idx="4">
                  <c:v>5.0104384133611693E-2</c:v>
                </c:pt>
                <c:pt idx="5">
                  <c:v>9.1858037578288088E-2</c:v>
                </c:pt>
                <c:pt idx="6">
                  <c:v>3.9665970772442591E-2</c:v>
                </c:pt>
                <c:pt idx="7">
                  <c:v>6.0542797494780795E-2</c:v>
                </c:pt>
                <c:pt idx="8">
                  <c:v>0</c:v>
                </c:pt>
                <c:pt idx="9">
                  <c:v>0</c:v>
                </c:pt>
                <c:pt idx="10">
                  <c:v>2.9227557411273485E-2</c:v>
                </c:pt>
                <c:pt idx="11">
                  <c:v>0</c:v>
                </c:pt>
                <c:pt idx="12">
                  <c:v>0</c:v>
                </c:pt>
                <c:pt idx="13">
                  <c:v>2.2964509394572022E-2</c:v>
                </c:pt>
                <c:pt idx="14">
                  <c:v>0</c:v>
                </c:pt>
                <c:pt idx="15">
                  <c:v>1.8789144050104383E-2</c:v>
                </c:pt>
                <c:pt idx="16">
                  <c:v>4.1753653444676405E-3</c:v>
                </c:pt>
                <c:pt idx="17">
                  <c:v>6.2630480167014616E-3</c:v>
                </c:pt>
                <c:pt idx="18">
                  <c:v>6.2630480167014616E-3</c:v>
                </c:pt>
                <c:pt idx="19">
                  <c:v>8.350730688935281E-3</c:v>
                </c:pt>
                <c:pt idx="20">
                  <c:v>0</c:v>
                </c:pt>
                <c:pt idx="21">
                  <c:v>5.4279749478079335E-2</c:v>
                </c:pt>
              </c:numCache>
            </c:numRef>
          </c:val>
        </c:ser>
        <c:ser>
          <c:idx val="11"/>
          <c:order val="11"/>
          <c:tx>
            <c:strRef>
              <c:f>B5_radost!$B$66</c:f>
              <c:strCache>
                <c:ptCount val="1"/>
                <c:pt idx="0">
                  <c:v>180%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B5_radost!$C$66:$X$66</c:f>
              <c:numCache>
                <c:formatCode>0%</c:formatCode>
                <c:ptCount val="22"/>
                <c:pt idx="0">
                  <c:v>0.13298538622129441</c:v>
                </c:pt>
                <c:pt idx="1">
                  <c:v>0.15177453027139887</c:v>
                </c:pt>
                <c:pt idx="2">
                  <c:v>0.11837160751565778</c:v>
                </c:pt>
                <c:pt idx="3">
                  <c:v>0.18935281837160756</c:v>
                </c:pt>
                <c:pt idx="4">
                  <c:v>0.24989561586638831</c:v>
                </c:pt>
                <c:pt idx="5">
                  <c:v>0.20814196242171201</c:v>
                </c:pt>
                <c:pt idx="6">
                  <c:v>0.26033402922755755</c:v>
                </c:pt>
                <c:pt idx="7">
                  <c:v>0.23945720250521929</c:v>
                </c:pt>
                <c:pt idx="8">
                  <c:v>0.30000000000000004</c:v>
                </c:pt>
                <c:pt idx="9">
                  <c:v>0.30000000000000004</c:v>
                </c:pt>
                <c:pt idx="10">
                  <c:v>0.27077244258872657</c:v>
                </c:pt>
                <c:pt idx="11">
                  <c:v>0.30000000000000004</c:v>
                </c:pt>
                <c:pt idx="12">
                  <c:v>0.30000000000000004</c:v>
                </c:pt>
                <c:pt idx="13">
                  <c:v>0.27703549060542798</c:v>
                </c:pt>
                <c:pt idx="14">
                  <c:v>0.30000000000000004</c:v>
                </c:pt>
                <c:pt idx="15">
                  <c:v>0.28121085594989559</c:v>
                </c:pt>
                <c:pt idx="16">
                  <c:v>0.29582463465553244</c:v>
                </c:pt>
                <c:pt idx="17">
                  <c:v>0.29373695198329863</c:v>
                </c:pt>
                <c:pt idx="18">
                  <c:v>0.29373695198329863</c:v>
                </c:pt>
                <c:pt idx="19">
                  <c:v>0.29164926931106483</c:v>
                </c:pt>
                <c:pt idx="20">
                  <c:v>0.30000000000000004</c:v>
                </c:pt>
                <c:pt idx="21">
                  <c:v>0.2457202505219207</c:v>
                </c:pt>
              </c:numCache>
            </c:numRef>
          </c:val>
        </c:ser>
        <c:ser>
          <c:idx val="12"/>
          <c:order val="12"/>
          <c:tx>
            <c:strRef>
              <c:f>B5_radost!$B$67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7391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B5_radost!$C$67:$X$67</c:f>
              <c:numCache>
                <c:formatCode>0%</c:formatCode>
                <c:ptCount val="22"/>
                <c:pt idx="0">
                  <c:v>0.16666666666666663</c:v>
                </c:pt>
                <c:pt idx="1">
                  <c:v>0.17261904761904762</c:v>
                </c:pt>
                <c:pt idx="2">
                  <c:v>0.17261904761904762</c:v>
                </c:pt>
                <c:pt idx="3">
                  <c:v>6.5476190476190479E-2</c:v>
                </c:pt>
                <c:pt idx="4">
                  <c:v>2.3809523809523808E-2</c:v>
                </c:pt>
                <c:pt idx="5">
                  <c:v>0</c:v>
                </c:pt>
                <c:pt idx="6">
                  <c:v>7.7380952380952384E-2</c:v>
                </c:pt>
                <c:pt idx="7">
                  <c:v>0.13690476190476192</c:v>
                </c:pt>
                <c:pt idx="8">
                  <c:v>0</c:v>
                </c:pt>
                <c:pt idx="9">
                  <c:v>0</c:v>
                </c:pt>
                <c:pt idx="10">
                  <c:v>5.9523809523809514E-2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1.1904761904761904E-2</c:v>
                </c:pt>
                <c:pt idx="16">
                  <c:v>5.9523809523809521E-3</c:v>
                </c:pt>
                <c:pt idx="17">
                  <c:v>0</c:v>
                </c:pt>
                <c:pt idx="18">
                  <c:v>5.9523809523809521E-3</c:v>
                </c:pt>
                <c:pt idx="19">
                  <c:v>1.1904761904761904E-2</c:v>
                </c:pt>
                <c:pt idx="20">
                  <c:v>0</c:v>
                </c:pt>
                <c:pt idx="21">
                  <c:v>8.9285714285714288E-2</c:v>
                </c:pt>
              </c:numCache>
            </c:numRef>
          </c:val>
        </c:ser>
        <c:ser>
          <c:idx val="13"/>
          <c:order val="13"/>
          <c:tx>
            <c:strRef>
              <c:f>B5_radost!$B$68</c:f>
              <c:strCache>
                <c:ptCount val="1"/>
                <c:pt idx="0">
                  <c:v>210%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B5_radost!$C$68:$X$68</c:f>
              <c:numCache>
                <c:formatCode>0%</c:formatCode>
                <c:ptCount val="22"/>
                <c:pt idx="0">
                  <c:v>0.1333333333333333</c:v>
                </c:pt>
                <c:pt idx="1">
                  <c:v>0.12738095238095237</c:v>
                </c:pt>
                <c:pt idx="2">
                  <c:v>0.12738095238095237</c:v>
                </c:pt>
                <c:pt idx="3">
                  <c:v>0.23452380952380958</c:v>
                </c:pt>
                <c:pt idx="4">
                  <c:v>0.27619047619047632</c:v>
                </c:pt>
                <c:pt idx="5">
                  <c:v>0.30000000000000004</c:v>
                </c:pt>
                <c:pt idx="6">
                  <c:v>0.22261904761904772</c:v>
                </c:pt>
                <c:pt idx="7">
                  <c:v>0.16309523809523818</c:v>
                </c:pt>
                <c:pt idx="8">
                  <c:v>0.30000000000000004</c:v>
                </c:pt>
                <c:pt idx="9">
                  <c:v>0.30000000000000004</c:v>
                </c:pt>
                <c:pt idx="10">
                  <c:v>0.24047619047619051</c:v>
                </c:pt>
                <c:pt idx="11">
                  <c:v>0.30000000000000004</c:v>
                </c:pt>
                <c:pt idx="12">
                  <c:v>0.30000000000000004</c:v>
                </c:pt>
                <c:pt idx="13">
                  <c:v>0.30000000000000004</c:v>
                </c:pt>
                <c:pt idx="14">
                  <c:v>0.30000000000000004</c:v>
                </c:pt>
                <c:pt idx="15">
                  <c:v>0.28809523809523818</c:v>
                </c:pt>
                <c:pt idx="16">
                  <c:v>0.29404761904761911</c:v>
                </c:pt>
                <c:pt idx="17">
                  <c:v>0.30000000000000004</c:v>
                </c:pt>
                <c:pt idx="18">
                  <c:v>0.29404761904761911</c:v>
                </c:pt>
                <c:pt idx="19">
                  <c:v>0.28809523809523818</c:v>
                </c:pt>
                <c:pt idx="20">
                  <c:v>0.30000000000000004</c:v>
                </c:pt>
                <c:pt idx="21">
                  <c:v>0.21071428571428585</c:v>
                </c:pt>
              </c:numCache>
            </c:numRef>
          </c:val>
        </c:ser>
        <c:ser>
          <c:idx val="14"/>
          <c:order val="14"/>
          <c:tx>
            <c:strRef>
              <c:f>B5_radost!$B$69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7391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B5_radost!$C$69:$X$69</c:f>
              <c:numCache>
                <c:formatCode>0%</c:formatCode>
                <c:ptCount val="22"/>
                <c:pt idx="0">
                  <c:v>0.16720257234726688</c:v>
                </c:pt>
                <c:pt idx="1">
                  <c:v>0.13504823151125403</c:v>
                </c:pt>
                <c:pt idx="2">
                  <c:v>0.18649517684887459</c:v>
                </c:pt>
                <c:pt idx="3">
                  <c:v>0.13504823151125403</c:v>
                </c:pt>
                <c:pt idx="4">
                  <c:v>6.4308681672025719E-2</c:v>
                </c:pt>
                <c:pt idx="5">
                  <c:v>0.14147909967845659</c:v>
                </c:pt>
                <c:pt idx="6">
                  <c:v>1.9292604501607719E-2</c:v>
                </c:pt>
                <c:pt idx="7">
                  <c:v>1.9292604501607719E-2</c:v>
                </c:pt>
                <c:pt idx="8">
                  <c:v>0</c:v>
                </c:pt>
                <c:pt idx="9">
                  <c:v>0</c:v>
                </c:pt>
                <c:pt idx="10">
                  <c:v>1.2861736334405145E-2</c:v>
                </c:pt>
                <c:pt idx="11">
                  <c:v>0</c:v>
                </c:pt>
                <c:pt idx="12">
                  <c:v>0</c:v>
                </c:pt>
                <c:pt idx="13">
                  <c:v>3.5369774919614148E-2</c:v>
                </c:pt>
                <c:pt idx="14">
                  <c:v>0</c:v>
                </c:pt>
                <c:pt idx="15">
                  <c:v>2.2508038585209004E-2</c:v>
                </c:pt>
                <c:pt idx="16">
                  <c:v>3.2154340836012861E-3</c:v>
                </c:pt>
                <c:pt idx="17">
                  <c:v>9.6463022508038593E-3</c:v>
                </c:pt>
                <c:pt idx="18">
                  <c:v>6.4308681672025723E-3</c:v>
                </c:pt>
                <c:pt idx="19">
                  <c:v>6.4308681672025723E-3</c:v>
                </c:pt>
                <c:pt idx="20">
                  <c:v>0</c:v>
                </c:pt>
                <c:pt idx="21">
                  <c:v>3.5369774919614148E-2</c:v>
                </c:pt>
              </c:numCache>
            </c:numRef>
          </c:val>
        </c:ser>
        <c:ser>
          <c:idx val="15"/>
          <c:order val="15"/>
          <c:tx>
            <c:strRef>
              <c:f>B5_radost!$B$70</c:f>
              <c:strCache>
                <c:ptCount val="1"/>
                <c:pt idx="0">
                  <c:v>240%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B5_radost!$C$70:$X$70</c:f>
              <c:numCache>
                <c:formatCode>0%</c:formatCode>
                <c:ptCount val="22"/>
                <c:pt idx="0">
                  <c:v>0.13279742765273284</c:v>
                </c:pt>
                <c:pt idx="1">
                  <c:v>0.16495176848874582</c:v>
                </c:pt>
                <c:pt idx="2">
                  <c:v>0.11350482315112531</c:v>
                </c:pt>
                <c:pt idx="3">
                  <c:v>0.16495176848874582</c:v>
                </c:pt>
                <c:pt idx="4">
                  <c:v>0.2356913183279743</c:v>
                </c:pt>
                <c:pt idx="5">
                  <c:v>0.15852090032154331</c:v>
                </c:pt>
                <c:pt idx="6">
                  <c:v>0.2807073954983923</c:v>
                </c:pt>
                <c:pt idx="7">
                  <c:v>0.2807073954983923</c:v>
                </c:pt>
                <c:pt idx="8">
                  <c:v>0.29999999999999982</c:v>
                </c:pt>
                <c:pt idx="9">
                  <c:v>0.29999999999999982</c:v>
                </c:pt>
                <c:pt idx="10">
                  <c:v>0.28713826366559481</c:v>
                </c:pt>
                <c:pt idx="11">
                  <c:v>0.29999999999999982</c:v>
                </c:pt>
                <c:pt idx="12">
                  <c:v>0.29999999999999982</c:v>
                </c:pt>
                <c:pt idx="13">
                  <c:v>0.26463022508038581</c:v>
                </c:pt>
                <c:pt idx="14">
                  <c:v>0.29999999999999982</c:v>
                </c:pt>
                <c:pt idx="15">
                  <c:v>0.27749196141479082</c:v>
                </c:pt>
                <c:pt idx="16">
                  <c:v>0.29678456591639835</c:v>
                </c:pt>
                <c:pt idx="17">
                  <c:v>0.29035369774919584</c:v>
                </c:pt>
                <c:pt idx="18">
                  <c:v>0.29356913183279731</c:v>
                </c:pt>
                <c:pt idx="19">
                  <c:v>0.29356913183279731</c:v>
                </c:pt>
                <c:pt idx="20">
                  <c:v>0.29999999999999982</c:v>
                </c:pt>
                <c:pt idx="21">
                  <c:v>0.26463022508038581</c:v>
                </c:pt>
              </c:numCache>
            </c:numRef>
          </c:val>
        </c:ser>
        <c:ser>
          <c:idx val="16"/>
          <c:order val="16"/>
          <c:tx>
            <c:strRef>
              <c:f>B5_radost!$B$71</c:f>
              <c:strCache>
                <c:ptCount val="1"/>
                <c:pt idx="0">
                  <c:v>15-35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B5_radost!$C$71:$X$71</c:f>
              <c:numCache>
                <c:formatCode>0%</c:formatCode>
                <c:ptCount val="22"/>
                <c:pt idx="0">
                  <c:v>0.1519434628975265</c:v>
                </c:pt>
                <c:pt idx="1">
                  <c:v>0.14487632508833923</c:v>
                </c:pt>
                <c:pt idx="2">
                  <c:v>0.16961130742049468</c:v>
                </c:pt>
                <c:pt idx="3">
                  <c:v>0.10600706713780919</c:v>
                </c:pt>
                <c:pt idx="4">
                  <c:v>6.3604240282685506E-2</c:v>
                </c:pt>
                <c:pt idx="5">
                  <c:v>0.10600706713780919</c:v>
                </c:pt>
                <c:pt idx="6">
                  <c:v>2.8268551236749116E-2</c:v>
                </c:pt>
                <c:pt idx="7">
                  <c:v>7.0671378091872794E-2</c:v>
                </c:pt>
                <c:pt idx="8">
                  <c:v>0</c:v>
                </c:pt>
                <c:pt idx="9">
                  <c:v>0</c:v>
                </c:pt>
                <c:pt idx="10">
                  <c:v>3.8869257950530034E-2</c:v>
                </c:pt>
                <c:pt idx="11">
                  <c:v>0</c:v>
                </c:pt>
                <c:pt idx="12">
                  <c:v>0</c:v>
                </c:pt>
                <c:pt idx="13">
                  <c:v>2.8268551236749116E-2</c:v>
                </c:pt>
                <c:pt idx="14">
                  <c:v>0</c:v>
                </c:pt>
                <c:pt idx="15">
                  <c:v>1.7667844522968199E-2</c:v>
                </c:pt>
                <c:pt idx="16">
                  <c:v>3.5335689045936395E-3</c:v>
                </c:pt>
                <c:pt idx="17">
                  <c:v>1.0600706713780918E-2</c:v>
                </c:pt>
                <c:pt idx="18">
                  <c:v>3.5335689045936395E-3</c:v>
                </c:pt>
                <c:pt idx="19">
                  <c:v>7.0671378091872791E-3</c:v>
                </c:pt>
                <c:pt idx="20">
                  <c:v>0</c:v>
                </c:pt>
                <c:pt idx="21">
                  <c:v>4.9469964664310952E-2</c:v>
                </c:pt>
              </c:numCache>
            </c:numRef>
          </c:val>
        </c:ser>
        <c:ser>
          <c:idx val="17"/>
          <c:order val="17"/>
          <c:tx>
            <c:strRef>
              <c:f>B5_radost!$B$72</c:f>
              <c:strCache>
                <c:ptCount val="1"/>
                <c:pt idx="0">
                  <c:v>270%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B5_radost!$C$72:$X$72</c:f>
              <c:numCache>
                <c:formatCode>0%</c:formatCode>
                <c:ptCount val="22"/>
                <c:pt idx="0">
                  <c:v>0.14805653710247313</c:v>
                </c:pt>
                <c:pt idx="1">
                  <c:v>0.15512367491166046</c:v>
                </c:pt>
                <c:pt idx="2">
                  <c:v>0.13038869257950525</c:v>
                </c:pt>
                <c:pt idx="3">
                  <c:v>0.19399293286219077</c:v>
                </c:pt>
                <c:pt idx="4">
                  <c:v>0.2363957597173143</c:v>
                </c:pt>
                <c:pt idx="5">
                  <c:v>0.19399293286219077</c:v>
                </c:pt>
                <c:pt idx="6">
                  <c:v>0.2717314487632505</c:v>
                </c:pt>
                <c:pt idx="7">
                  <c:v>0.22932862190812697</c:v>
                </c:pt>
                <c:pt idx="8">
                  <c:v>0.29999999999999982</c:v>
                </c:pt>
                <c:pt idx="9">
                  <c:v>0.29999999999999982</c:v>
                </c:pt>
                <c:pt idx="10">
                  <c:v>0.26113074204946995</c:v>
                </c:pt>
                <c:pt idx="11">
                  <c:v>0.29999999999999982</c:v>
                </c:pt>
                <c:pt idx="12">
                  <c:v>0.29999999999999982</c:v>
                </c:pt>
                <c:pt idx="13">
                  <c:v>0.2717314487632505</c:v>
                </c:pt>
                <c:pt idx="14">
                  <c:v>0.29999999999999982</c:v>
                </c:pt>
                <c:pt idx="15">
                  <c:v>0.2823321554770315</c:v>
                </c:pt>
                <c:pt idx="16">
                  <c:v>0.29646643109540616</c:v>
                </c:pt>
                <c:pt idx="17">
                  <c:v>0.28939929328621883</c:v>
                </c:pt>
                <c:pt idx="18">
                  <c:v>0.29646643109540616</c:v>
                </c:pt>
                <c:pt idx="19">
                  <c:v>0.29293286219081249</c:v>
                </c:pt>
                <c:pt idx="20">
                  <c:v>0.29999999999999982</c:v>
                </c:pt>
                <c:pt idx="21">
                  <c:v>0.25053003533568896</c:v>
                </c:pt>
              </c:numCache>
            </c:numRef>
          </c:val>
        </c:ser>
        <c:ser>
          <c:idx val="18"/>
          <c:order val="18"/>
          <c:tx>
            <c:strRef>
              <c:f>B5_radost!$B$73</c:f>
              <c:strCache>
                <c:ptCount val="1"/>
                <c:pt idx="0">
                  <c:v>36-55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B5_radost!$C$54:$X$54</c:f>
              <c:strCache>
                <c:ptCount val="22"/>
                <c:pt idx="0">
                  <c:v>Bunda, kabát, sako</c:v>
                </c:pt>
                <c:pt idx="1">
                  <c:v>Tričko</c:v>
                </c:pt>
                <c:pt idx="2">
                  <c:v>Svetr, mikina</c:v>
                </c:pt>
                <c:pt idx="3">
                  <c:v>Spodní prádlo</c:v>
                </c:pt>
                <c:pt idx="4">
                  <c:v>Pyžamo</c:v>
                </c:pt>
                <c:pt idx="5">
                  <c:v>Šaty, sukně</c:v>
                </c:pt>
                <c:pt idx="6">
                  <c:v>Košile</c:v>
                </c:pt>
                <c:pt idx="7">
                  <c:v>Kalhoty, kraťasy, džíny</c:v>
                </c:pt>
                <c:pt idx="8">
                  <c:v>Povlečení</c:v>
                </c:pt>
                <c:pt idx="9">
                  <c:v>Šátek, šála</c:v>
                </c:pt>
                <c:pt idx="10">
                  <c:v>Ponožky</c:v>
                </c:pt>
                <c:pt idx="11">
                  <c:v>Ručníky</c:v>
                </c:pt>
                <c:pt idx="12">
                  <c:v>Čepice, rukavice</c:v>
                </c:pt>
                <c:pt idx="13">
                  <c:v>Top</c:v>
                </c:pt>
                <c:pt idx="14">
                  <c:v>Záclony nebo závěsy</c:v>
                </c:pt>
                <c:pt idx="15">
                  <c:v>Bačkory</c:v>
                </c:pt>
                <c:pt idx="16">
                  <c:v>Legíny</c:v>
                </c:pt>
                <c:pt idx="17">
                  <c:v>Punčochy</c:v>
                </c:pt>
                <c:pt idx="18">
                  <c:v>Plavky</c:v>
                </c:pt>
                <c:pt idx="19">
                  <c:v>Overal</c:v>
                </c:pt>
                <c:pt idx="20">
                  <c:v>Utěrky</c:v>
                </c:pt>
                <c:pt idx="21">
                  <c:v>Něco jiného</c:v>
                </c:pt>
              </c:strCache>
            </c:strRef>
          </c:cat>
          <c:val>
            <c:numRef>
              <c:f>B5_radost!$C$73:$X$73</c:f>
              <c:numCache>
                <c:formatCode>0%</c:formatCode>
                <c:ptCount val="22"/>
                <c:pt idx="0">
                  <c:v>0.1875</c:v>
                </c:pt>
                <c:pt idx="1">
                  <c:v>0.15340909090909091</c:v>
                </c:pt>
                <c:pt idx="2">
                  <c:v>0.19318181818181818</c:v>
                </c:pt>
                <c:pt idx="3">
                  <c:v>0.11363636363636363</c:v>
                </c:pt>
                <c:pt idx="4">
                  <c:v>3.4090909090909088E-2</c:v>
                </c:pt>
                <c:pt idx="5">
                  <c:v>7.3863636363636367E-2</c:v>
                </c:pt>
                <c:pt idx="6">
                  <c:v>5.6818181818181816E-2</c:v>
                </c:pt>
                <c:pt idx="7">
                  <c:v>5.113636363636364E-2</c:v>
                </c:pt>
                <c:pt idx="8">
                  <c:v>0</c:v>
                </c:pt>
                <c:pt idx="9">
                  <c:v>0</c:v>
                </c:pt>
                <c:pt idx="10">
                  <c:v>1.7045454545454544E-2</c:v>
                </c:pt>
                <c:pt idx="11">
                  <c:v>0</c:v>
                </c:pt>
                <c:pt idx="12">
                  <c:v>0</c:v>
                </c:pt>
                <c:pt idx="13">
                  <c:v>1.7045454545454544E-2</c:v>
                </c:pt>
                <c:pt idx="14">
                  <c:v>0</c:v>
                </c:pt>
                <c:pt idx="15">
                  <c:v>2.2727272727272728E-2</c:v>
                </c:pt>
                <c:pt idx="16">
                  <c:v>5.681818181818182E-3</c:v>
                </c:pt>
                <c:pt idx="17">
                  <c:v>0</c:v>
                </c:pt>
                <c:pt idx="18">
                  <c:v>1.1363636363636364E-2</c:v>
                </c:pt>
                <c:pt idx="19">
                  <c:v>1.1363636363636364E-2</c:v>
                </c:pt>
                <c:pt idx="20">
                  <c:v>0</c:v>
                </c:pt>
                <c:pt idx="21">
                  <c:v>5.113636363636364E-2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100"/>
        <c:axId val="254592112"/>
        <c:axId val="333954920"/>
      </c:barChart>
      <c:catAx>
        <c:axId val="254592112"/>
        <c:scaling>
          <c:orientation val="maxMin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33954920"/>
        <c:crosses val="autoZero"/>
        <c:auto val="1"/>
        <c:lblAlgn val="ctr"/>
        <c:lblOffset val="100"/>
        <c:noMultiLvlLbl val="0"/>
      </c:catAx>
      <c:valAx>
        <c:axId val="3339549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54592112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ysClr val="windowText" lastClr="000000"/>
          </a:solidFill>
          <a:latin typeface="Hevetica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18179258472325"/>
          <c:y val="6.8532973599500335E-2"/>
          <c:w val="0.72404395619267381"/>
          <c:h val="0.888787857631882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B5b_zklamani!$B$55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002F5E"/>
            </a:solidFill>
            <a:ln w="25400">
              <a:noFill/>
            </a:ln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baseline="0">
                      <a:ln>
                        <a:noFill/>
                      </a:ln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numFmt formatCode="#,##0&quot;%&quot;" sourceLinked="0"/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9.7948329018859113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B5b_zklamani!$C$55:$X$55</c:f>
              <c:numCache>
                <c:formatCode>0%</c:formatCode>
                <c:ptCount val="22"/>
                <c:pt idx="0">
                  <c:v>0.15099009900990099</c:v>
                </c:pt>
                <c:pt idx="1">
                  <c:v>0.14356435643564355</c:v>
                </c:pt>
                <c:pt idx="2">
                  <c:v>0.13118811881188119</c:v>
                </c:pt>
                <c:pt idx="3">
                  <c:v>9.1584158415841582E-2</c:v>
                </c:pt>
                <c:pt idx="4">
                  <c:v>5.9405940594059403E-2</c:v>
                </c:pt>
                <c:pt idx="5">
                  <c:v>5.1980198019801985E-2</c:v>
                </c:pt>
                <c:pt idx="6">
                  <c:v>4.4554455445544552E-2</c:v>
                </c:pt>
                <c:pt idx="7">
                  <c:v>4.4554455445544552E-2</c:v>
                </c:pt>
                <c:pt idx="8">
                  <c:v>2.2277227722772276E-2</c:v>
                </c:pt>
                <c:pt idx="9">
                  <c:v>2.2277227722772276E-2</c:v>
                </c:pt>
                <c:pt idx="10">
                  <c:v>1.9801980198019802E-2</c:v>
                </c:pt>
                <c:pt idx="11">
                  <c:v>1.9801980198019802E-2</c:v>
                </c:pt>
                <c:pt idx="12">
                  <c:v>1.9801980198019802E-2</c:v>
                </c:pt>
                <c:pt idx="13">
                  <c:v>1.4851485148514851E-2</c:v>
                </c:pt>
                <c:pt idx="14">
                  <c:v>1.4851485148514851E-2</c:v>
                </c:pt>
                <c:pt idx="15">
                  <c:v>1.2376237623762377E-2</c:v>
                </c:pt>
                <c:pt idx="16">
                  <c:v>9.9009900990099011E-3</c:v>
                </c:pt>
                <c:pt idx="17">
                  <c:v>7.4257425742574254E-3</c:v>
                </c:pt>
                <c:pt idx="18">
                  <c:v>7.4257425742574254E-3</c:v>
                </c:pt>
                <c:pt idx="19">
                  <c:v>7.4257425742574254E-3</c:v>
                </c:pt>
                <c:pt idx="20">
                  <c:v>7.4257425742574254E-3</c:v>
                </c:pt>
                <c:pt idx="21">
                  <c:v>9.6534653465346537E-2</c:v>
                </c:pt>
              </c:numCache>
            </c:numRef>
          </c:val>
        </c:ser>
        <c:ser>
          <c:idx val="1"/>
          <c:order val="1"/>
          <c:tx>
            <c:strRef>
              <c:f>B5b_zklamani!$B$56</c:f>
              <c:strCache>
                <c:ptCount val="1"/>
                <c:pt idx="0">
                  <c:v>40%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B5b_zklamani!$C$56:$X$56</c:f>
              <c:numCache>
                <c:formatCode>0%</c:formatCode>
                <c:ptCount val="22"/>
                <c:pt idx="0">
                  <c:v>0.24900990099009904</c:v>
                </c:pt>
                <c:pt idx="1">
                  <c:v>0.25643564356435644</c:v>
                </c:pt>
                <c:pt idx="2">
                  <c:v>0.26881188118811883</c:v>
                </c:pt>
                <c:pt idx="3">
                  <c:v>0.30841584158415847</c:v>
                </c:pt>
                <c:pt idx="4">
                  <c:v>0.34059405940594062</c:v>
                </c:pt>
                <c:pt idx="5">
                  <c:v>0.34801980198019805</c:v>
                </c:pt>
                <c:pt idx="6">
                  <c:v>0.35544554455445548</c:v>
                </c:pt>
                <c:pt idx="7">
                  <c:v>0.35544554455445548</c:v>
                </c:pt>
                <c:pt idx="8">
                  <c:v>0.37772277227722773</c:v>
                </c:pt>
                <c:pt idx="9">
                  <c:v>0.37772277227722773</c:v>
                </c:pt>
                <c:pt idx="10">
                  <c:v>0.3801980198019802</c:v>
                </c:pt>
                <c:pt idx="11">
                  <c:v>0.3801980198019802</c:v>
                </c:pt>
                <c:pt idx="12">
                  <c:v>0.3801980198019802</c:v>
                </c:pt>
                <c:pt idx="13">
                  <c:v>0.38514851485148516</c:v>
                </c:pt>
                <c:pt idx="14">
                  <c:v>0.38514851485148516</c:v>
                </c:pt>
                <c:pt idx="15">
                  <c:v>0.38762376237623763</c:v>
                </c:pt>
                <c:pt idx="16">
                  <c:v>0.39009900990099011</c:v>
                </c:pt>
                <c:pt idx="17">
                  <c:v>0.39257425742574259</c:v>
                </c:pt>
                <c:pt idx="18">
                  <c:v>0.39257425742574259</c:v>
                </c:pt>
                <c:pt idx="19">
                  <c:v>0.39257425742574259</c:v>
                </c:pt>
                <c:pt idx="20">
                  <c:v>0.39257425742574259</c:v>
                </c:pt>
                <c:pt idx="21">
                  <c:v>0.30346534653465351</c:v>
                </c:pt>
              </c:numCache>
            </c:numRef>
          </c:val>
        </c:ser>
        <c:ser>
          <c:idx val="2"/>
          <c:order val="2"/>
          <c:tx>
            <c:strRef>
              <c:f>B5b_zklamani!$B$57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7391AD"/>
            </a:solidFill>
            <a:ln w="25400">
              <a:noFill/>
            </a:ln>
          </c:spPr>
          <c:invertIfNegative val="0"/>
          <c:dLbls>
            <c:dLbl>
              <c:idx val="25"/>
              <c:spPr>
                <a:noFill/>
              </c:spPr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B5b_zklamani!$C$57:$X$57</c:f>
              <c:numCache>
                <c:formatCode>0%</c:formatCode>
                <c:ptCount val="22"/>
                <c:pt idx="0">
                  <c:v>0.11557788944723618</c:v>
                </c:pt>
                <c:pt idx="1">
                  <c:v>0.15577889447236182</c:v>
                </c:pt>
                <c:pt idx="2">
                  <c:v>0.12060301507537688</c:v>
                </c:pt>
                <c:pt idx="3">
                  <c:v>9.5477386934673364E-2</c:v>
                </c:pt>
                <c:pt idx="4">
                  <c:v>9.5477386934673364E-2</c:v>
                </c:pt>
                <c:pt idx="5">
                  <c:v>7.0351758793969849E-2</c:v>
                </c:pt>
                <c:pt idx="6">
                  <c:v>3.015075376884422E-2</c:v>
                </c:pt>
                <c:pt idx="7">
                  <c:v>4.5226130653266333E-2</c:v>
                </c:pt>
                <c:pt idx="8">
                  <c:v>2.0100502512562811E-2</c:v>
                </c:pt>
                <c:pt idx="9">
                  <c:v>2.5125628140703519E-2</c:v>
                </c:pt>
                <c:pt idx="10">
                  <c:v>1.0050251256281405E-2</c:v>
                </c:pt>
                <c:pt idx="11">
                  <c:v>2.5125628140703519E-2</c:v>
                </c:pt>
                <c:pt idx="12">
                  <c:v>1.0050251256281405E-2</c:v>
                </c:pt>
                <c:pt idx="13">
                  <c:v>1.507537688442211E-2</c:v>
                </c:pt>
                <c:pt idx="14">
                  <c:v>2.0100502512562811E-2</c:v>
                </c:pt>
                <c:pt idx="15">
                  <c:v>1.0050251256281405E-2</c:v>
                </c:pt>
                <c:pt idx="16">
                  <c:v>2.0100502512562811E-2</c:v>
                </c:pt>
                <c:pt idx="17">
                  <c:v>5.0251256281407027E-3</c:v>
                </c:pt>
                <c:pt idx="18">
                  <c:v>1.0050251256281405E-2</c:v>
                </c:pt>
                <c:pt idx="19">
                  <c:v>1.507537688442211E-2</c:v>
                </c:pt>
                <c:pt idx="20">
                  <c:v>1.0050251256281405E-2</c:v>
                </c:pt>
                <c:pt idx="21">
                  <c:v>7.5376884422110546E-2</c:v>
                </c:pt>
              </c:numCache>
            </c:numRef>
          </c:val>
        </c:ser>
        <c:ser>
          <c:idx val="3"/>
          <c:order val="3"/>
          <c:tx>
            <c:strRef>
              <c:f>B5b_zklamani!$B$58</c:f>
              <c:strCache>
                <c:ptCount val="1"/>
                <c:pt idx="0">
                  <c:v>80%</c:v>
                </c:pt>
              </c:strCache>
            </c:strRef>
          </c:tx>
          <c:spPr>
            <a:noFill/>
            <a:ln w="25400">
              <a:noFill/>
            </a:ln>
          </c:spPr>
          <c:invertIfNegative val="0"/>
          <c:dLbls>
            <c:delete val="1"/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B5b_zklamani!$C$58:$X$58</c:f>
              <c:numCache>
                <c:formatCode>0%</c:formatCode>
                <c:ptCount val="22"/>
                <c:pt idx="0">
                  <c:v>0.28442211055276378</c:v>
                </c:pt>
                <c:pt idx="1">
                  <c:v>0.2442211055276382</c:v>
                </c:pt>
                <c:pt idx="2">
                  <c:v>0.27939698492462317</c:v>
                </c:pt>
                <c:pt idx="3">
                  <c:v>0.30452261306532669</c:v>
                </c:pt>
                <c:pt idx="4">
                  <c:v>0.30452261306532669</c:v>
                </c:pt>
                <c:pt idx="5">
                  <c:v>0.3296482412060302</c:v>
                </c:pt>
                <c:pt idx="6">
                  <c:v>0.36984924623115578</c:v>
                </c:pt>
                <c:pt idx="7">
                  <c:v>0.35477386934673372</c:v>
                </c:pt>
                <c:pt idx="8">
                  <c:v>0.37989949748743723</c:v>
                </c:pt>
                <c:pt idx="9">
                  <c:v>0.37487437185929651</c:v>
                </c:pt>
                <c:pt idx="10">
                  <c:v>0.38994974874371863</c:v>
                </c:pt>
                <c:pt idx="11">
                  <c:v>0.37487437185929651</c:v>
                </c:pt>
                <c:pt idx="12">
                  <c:v>0.38994974874371863</c:v>
                </c:pt>
                <c:pt idx="13">
                  <c:v>0.3849246231155779</c:v>
                </c:pt>
                <c:pt idx="14">
                  <c:v>0.37989949748743723</c:v>
                </c:pt>
                <c:pt idx="15">
                  <c:v>0.38994974874371863</c:v>
                </c:pt>
                <c:pt idx="16">
                  <c:v>0.37989949748743723</c:v>
                </c:pt>
                <c:pt idx="17">
                  <c:v>0.3949748743718593</c:v>
                </c:pt>
                <c:pt idx="18">
                  <c:v>0.38994974874371863</c:v>
                </c:pt>
                <c:pt idx="19">
                  <c:v>0.3849246231155779</c:v>
                </c:pt>
                <c:pt idx="20">
                  <c:v>0.38994974874371863</c:v>
                </c:pt>
                <c:pt idx="21">
                  <c:v>0.32462311557788948</c:v>
                </c:pt>
              </c:numCache>
            </c:numRef>
          </c:val>
        </c:ser>
        <c:ser>
          <c:idx val="4"/>
          <c:order val="4"/>
          <c:tx>
            <c:strRef>
              <c:f>B5b_zklamani!$B$59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7391AD"/>
            </a:solidFill>
            <a:ln w="12700">
              <a:noFill/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/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B5b_zklamani!$C$59:$X$59</c:f>
              <c:numCache>
                <c:formatCode>0%</c:formatCode>
                <c:ptCount val="22"/>
                <c:pt idx="0">
                  <c:v>0.18536585365853658</c:v>
                </c:pt>
                <c:pt idx="1">
                  <c:v>0.13170731707317074</c:v>
                </c:pt>
                <c:pt idx="2">
                  <c:v>0.14146341463414633</c:v>
                </c:pt>
                <c:pt idx="3">
                  <c:v>8.7804878048780483E-2</c:v>
                </c:pt>
                <c:pt idx="4">
                  <c:v>2.4390243902439025E-2</c:v>
                </c:pt>
                <c:pt idx="5">
                  <c:v>3.4146341463414637E-2</c:v>
                </c:pt>
                <c:pt idx="6">
                  <c:v>5.8536585365853669E-2</c:v>
                </c:pt>
                <c:pt idx="7">
                  <c:v>4.3902439024390241E-2</c:v>
                </c:pt>
                <c:pt idx="8">
                  <c:v>2.4390243902439025E-2</c:v>
                </c:pt>
                <c:pt idx="9">
                  <c:v>1.9512195121951219E-2</c:v>
                </c:pt>
                <c:pt idx="10">
                  <c:v>2.9268292682926834E-2</c:v>
                </c:pt>
                <c:pt idx="11">
                  <c:v>1.4634146341463417E-2</c:v>
                </c:pt>
                <c:pt idx="12">
                  <c:v>2.9268292682926834E-2</c:v>
                </c:pt>
                <c:pt idx="13">
                  <c:v>1.4634146341463417E-2</c:v>
                </c:pt>
                <c:pt idx="14">
                  <c:v>9.7560975609756097E-3</c:v>
                </c:pt>
                <c:pt idx="15">
                  <c:v>1.4634146341463417E-2</c:v>
                </c:pt>
                <c:pt idx="16">
                  <c:v>0</c:v>
                </c:pt>
                <c:pt idx="17">
                  <c:v>9.7560975609756097E-3</c:v>
                </c:pt>
                <c:pt idx="18">
                  <c:v>4.8780487804878049E-3</c:v>
                </c:pt>
                <c:pt idx="19">
                  <c:v>0</c:v>
                </c:pt>
                <c:pt idx="20">
                  <c:v>4.8780487804878049E-3</c:v>
                </c:pt>
                <c:pt idx="21">
                  <c:v>0.11707317073170734</c:v>
                </c:pt>
              </c:numCache>
            </c:numRef>
          </c:val>
        </c:ser>
        <c:ser>
          <c:idx val="5"/>
          <c:order val="5"/>
          <c:tx>
            <c:strRef>
              <c:f>B5b_zklamani!$B$60</c:f>
              <c:strCache>
                <c:ptCount val="1"/>
                <c:pt idx="0">
                  <c:v>120%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B5b_zklamani!$C$60:$X$60</c:f>
              <c:numCache>
                <c:formatCode>0%</c:formatCode>
                <c:ptCount val="22"/>
                <c:pt idx="0">
                  <c:v>0.21463414634146361</c:v>
                </c:pt>
                <c:pt idx="1">
                  <c:v>0.2682926829268294</c:v>
                </c:pt>
                <c:pt idx="2">
                  <c:v>0.25853658536585378</c:v>
                </c:pt>
                <c:pt idx="3">
                  <c:v>0.31219512195121968</c:v>
                </c:pt>
                <c:pt idx="4">
                  <c:v>0.37560975609756109</c:v>
                </c:pt>
                <c:pt idx="5">
                  <c:v>0.36585365853658547</c:v>
                </c:pt>
                <c:pt idx="6">
                  <c:v>0.34146341463414642</c:v>
                </c:pt>
                <c:pt idx="7">
                  <c:v>0.35609756097560985</c:v>
                </c:pt>
                <c:pt idx="8">
                  <c:v>0.37560975609756109</c:v>
                </c:pt>
                <c:pt idx="9">
                  <c:v>0.3804878048780489</c:v>
                </c:pt>
                <c:pt idx="10">
                  <c:v>0.37073170731707328</c:v>
                </c:pt>
                <c:pt idx="11">
                  <c:v>0.38536585365853671</c:v>
                </c:pt>
                <c:pt idx="12">
                  <c:v>0.37073170731707328</c:v>
                </c:pt>
                <c:pt idx="13">
                  <c:v>0.38536585365853671</c:v>
                </c:pt>
                <c:pt idx="14">
                  <c:v>0.39024390243902451</c:v>
                </c:pt>
                <c:pt idx="15">
                  <c:v>0.38536585365853671</c:v>
                </c:pt>
                <c:pt idx="16">
                  <c:v>0.40000000000000013</c:v>
                </c:pt>
                <c:pt idx="17">
                  <c:v>0.39024390243902451</c:v>
                </c:pt>
                <c:pt idx="18">
                  <c:v>0.39512195121951232</c:v>
                </c:pt>
                <c:pt idx="19">
                  <c:v>0.40000000000000013</c:v>
                </c:pt>
                <c:pt idx="20">
                  <c:v>0.39512195121951232</c:v>
                </c:pt>
                <c:pt idx="21">
                  <c:v>0.28292682926829282</c:v>
                </c:pt>
              </c:numCache>
            </c:numRef>
          </c:val>
        </c:ser>
        <c:ser>
          <c:idx val="6"/>
          <c:order val="6"/>
          <c:tx>
            <c:strRef>
              <c:f>B5b_zklamani!$B$61</c:f>
              <c:strCache>
                <c:ptCount val="1"/>
                <c:pt idx="0">
                  <c:v>15-35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B5b_zklamani!$C$61:$X$61</c:f>
              <c:numCache>
                <c:formatCode>0%</c:formatCode>
                <c:ptCount val="22"/>
                <c:pt idx="0">
                  <c:v>0.14857142857142858</c:v>
                </c:pt>
                <c:pt idx="1">
                  <c:v>0.16</c:v>
                </c:pt>
                <c:pt idx="2">
                  <c:v>0.13714285714285715</c:v>
                </c:pt>
                <c:pt idx="3">
                  <c:v>6.2857142857142861E-2</c:v>
                </c:pt>
                <c:pt idx="4">
                  <c:v>5.1428571428571421E-2</c:v>
                </c:pt>
                <c:pt idx="5">
                  <c:v>5.1428571428571421E-2</c:v>
                </c:pt>
                <c:pt idx="6">
                  <c:v>3.4285714285714287E-2</c:v>
                </c:pt>
                <c:pt idx="7">
                  <c:v>5.1428571428571421E-2</c:v>
                </c:pt>
                <c:pt idx="8">
                  <c:v>3.4285714285714287E-2</c:v>
                </c:pt>
                <c:pt idx="9">
                  <c:v>3.4285714285714287E-2</c:v>
                </c:pt>
                <c:pt idx="10">
                  <c:v>2.2857142857142857E-2</c:v>
                </c:pt>
                <c:pt idx="11">
                  <c:v>1.1428571428571429E-2</c:v>
                </c:pt>
                <c:pt idx="12">
                  <c:v>2.8571428571428571E-2</c:v>
                </c:pt>
                <c:pt idx="13">
                  <c:v>5.7142857142857143E-3</c:v>
                </c:pt>
                <c:pt idx="14">
                  <c:v>5.7142857142857143E-3</c:v>
                </c:pt>
                <c:pt idx="15">
                  <c:v>1.7142857142857144E-2</c:v>
                </c:pt>
                <c:pt idx="16">
                  <c:v>1.7142857142857144E-2</c:v>
                </c:pt>
                <c:pt idx="17">
                  <c:v>0</c:v>
                </c:pt>
                <c:pt idx="18">
                  <c:v>1.1428571428571429E-2</c:v>
                </c:pt>
                <c:pt idx="19">
                  <c:v>0</c:v>
                </c:pt>
                <c:pt idx="20">
                  <c:v>0</c:v>
                </c:pt>
                <c:pt idx="21">
                  <c:v>0.11428571428571428</c:v>
                </c:pt>
              </c:numCache>
            </c:numRef>
          </c:val>
        </c:ser>
        <c:ser>
          <c:idx val="7"/>
          <c:order val="7"/>
          <c:tx>
            <c:strRef>
              <c:f>B5b_zklamani!$B$62</c:f>
              <c:strCache>
                <c:ptCount val="1"/>
                <c:pt idx="0">
                  <c:v>160%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B5b_zklamani!$C$62:$X$62</c:f>
              <c:numCache>
                <c:formatCode>0%</c:formatCode>
                <c:ptCount val="22"/>
                <c:pt idx="0">
                  <c:v>0.25142857142857133</c:v>
                </c:pt>
                <c:pt idx="1">
                  <c:v>0.24</c:v>
                </c:pt>
                <c:pt idx="2">
                  <c:v>0.26285714285714268</c:v>
                </c:pt>
                <c:pt idx="3">
                  <c:v>0.33714285714285697</c:v>
                </c:pt>
                <c:pt idx="4">
                  <c:v>0.34857142857142853</c:v>
                </c:pt>
                <c:pt idx="5">
                  <c:v>0.34857142857142853</c:v>
                </c:pt>
                <c:pt idx="6">
                  <c:v>0.36571428571428566</c:v>
                </c:pt>
                <c:pt idx="7">
                  <c:v>0.34857142857142853</c:v>
                </c:pt>
                <c:pt idx="8">
                  <c:v>0.36571428571428566</c:v>
                </c:pt>
                <c:pt idx="9">
                  <c:v>0.36571428571428566</c:v>
                </c:pt>
                <c:pt idx="10">
                  <c:v>0.377142857142857</c:v>
                </c:pt>
                <c:pt idx="11">
                  <c:v>0.38857142857142857</c:v>
                </c:pt>
                <c:pt idx="12">
                  <c:v>0.37142857142857144</c:v>
                </c:pt>
                <c:pt idx="13">
                  <c:v>0.39428571428571413</c:v>
                </c:pt>
                <c:pt idx="14">
                  <c:v>0.39428571428571413</c:v>
                </c:pt>
                <c:pt idx="15">
                  <c:v>0.38285714285714278</c:v>
                </c:pt>
                <c:pt idx="16">
                  <c:v>0.38285714285714278</c:v>
                </c:pt>
                <c:pt idx="17">
                  <c:v>0.39999999999999991</c:v>
                </c:pt>
                <c:pt idx="18">
                  <c:v>0.38857142857142857</c:v>
                </c:pt>
                <c:pt idx="19">
                  <c:v>0.39999999999999991</c:v>
                </c:pt>
                <c:pt idx="20">
                  <c:v>0.39999999999999991</c:v>
                </c:pt>
                <c:pt idx="21">
                  <c:v>0.28571428571428559</c:v>
                </c:pt>
              </c:numCache>
            </c:numRef>
          </c:val>
        </c:ser>
        <c:ser>
          <c:idx val="8"/>
          <c:order val="8"/>
          <c:tx>
            <c:strRef>
              <c:f>B5b_zklamani!$B$63</c:f>
              <c:strCache>
                <c:ptCount val="1"/>
                <c:pt idx="0">
                  <c:v>36-55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B5b_zklamani!$C$63:$X$63</c:f>
              <c:numCache>
                <c:formatCode>0%</c:formatCode>
                <c:ptCount val="22"/>
                <c:pt idx="0">
                  <c:v>0.15283842794759825</c:v>
                </c:pt>
                <c:pt idx="1">
                  <c:v>0.13100436681222707</c:v>
                </c:pt>
                <c:pt idx="2">
                  <c:v>0.12663755458515283</c:v>
                </c:pt>
                <c:pt idx="3">
                  <c:v>0.11353711790393013</c:v>
                </c:pt>
                <c:pt idx="4">
                  <c:v>6.5502183406113537E-2</c:v>
                </c:pt>
                <c:pt idx="5">
                  <c:v>5.2401746724890827E-2</c:v>
                </c:pt>
                <c:pt idx="6">
                  <c:v>5.2401746724890827E-2</c:v>
                </c:pt>
                <c:pt idx="7">
                  <c:v>3.9301310043668124E-2</c:v>
                </c:pt>
                <c:pt idx="8">
                  <c:v>1.3100436681222707E-2</c:v>
                </c:pt>
                <c:pt idx="9">
                  <c:v>1.3100436681222707E-2</c:v>
                </c:pt>
                <c:pt idx="10">
                  <c:v>1.7467248908296942E-2</c:v>
                </c:pt>
                <c:pt idx="11">
                  <c:v>2.6200873362445413E-2</c:v>
                </c:pt>
                <c:pt idx="12">
                  <c:v>1.3100436681222707E-2</c:v>
                </c:pt>
                <c:pt idx="13">
                  <c:v>2.1834061135371178E-2</c:v>
                </c:pt>
                <c:pt idx="14">
                  <c:v>2.1834061135371178E-2</c:v>
                </c:pt>
                <c:pt idx="15">
                  <c:v>8.7336244541484712E-3</c:v>
                </c:pt>
                <c:pt idx="16">
                  <c:v>4.3668122270742356E-3</c:v>
                </c:pt>
                <c:pt idx="17">
                  <c:v>1.3100436681222707E-2</c:v>
                </c:pt>
                <c:pt idx="18">
                  <c:v>4.3668122270742356E-3</c:v>
                </c:pt>
                <c:pt idx="19">
                  <c:v>1.3100436681222707E-2</c:v>
                </c:pt>
                <c:pt idx="20">
                  <c:v>1.3100436681222707E-2</c:v>
                </c:pt>
                <c:pt idx="21">
                  <c:v>8.296943231441048E-2</c:v>
                </c:pt>
              </c:numCache>
            </c:numRef>
          </c:val>
        </c:ser>
        <c:ser>
          <c:idx val="9"/>
          <c:order val="9"/>
          <c:tx>
            <c:strRef>
              <c:f>B5b_zklamani!$B$64</c:f>
              <c:strCache>
                <c:ptCount val="1"/>
                <c:pt idx="0">
                  <c:v>200%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B5b_zklamani!$C$64:$X$64</c:f>
              <c:numCache>
                <c:formatCode>0%</c:formatCode>
                <c:ptCount val="22"/>
                <c:pt idx="0">
                  <c:v>0.24716157205240163</c:v>
                </c:pt>
                <c:pt idx="1">
                  <c:v>0.26899563318777275</c:v>
                </c:pt>
                <c:pt idx="2">
                  <c:v>0.27336244541484711</c:v>
                </c:pt>
                <c:pt idx="3">
                  <c:v>0.28646288209606974</c:v>
                </c:pt>
                <c:pt idx="4">
                  <c:v>0.33449781659388633</c:v>
                </c:pt>
                <c:pt idx="5">
                  <c:v>0.34759825327510918</c:v>
                </c:pt>
                <c:pt idx="6">
                  <c:v>0.34759825327510918</c:v>
                </c:pt>
                <c:pt idx="7">
                  <c:v>0.36069868995633181</c:v>
                </c:pt>
                <c:pt idx="8">
                  <c:v>0.38689956331877728</c:v>
                </c:pt>
                <c:pt idx="9">
                  <c:v>0.38689956331877728</c:v>
                </c:pt>
                <c:pt idx="10">
                  <c:v>0.38253275109170293</c:v>
                </c:pt>
                <c:pt idx="11">
                  <c:v>0.37379912663755444</c:v>
                </c:pt>
                <c:pt idx="12">
                  <c:v>0.38689956331877728</c:v>
                </c:pt>
                <c:pt idx="13">
                  <c:v>0.37816593886462879</c:v>
                </c:pt>
                <c:pt idx="14">
                  <c:v>0.37816593886462879</c:v>
                </c:pt>
                <c:pt idx="15">
                  <c:v>0.39126637554585142</c:v>
                </c:pt>
                <c:pt idx="16">
                  <c:v>0.39563318777292578</c:v>
                </c:pt>
                <c:pt idx="17">
                  <c:v>0.38689956331877728</c:v>
                </c:pt>
                <c:pt idx="18">
                  <c:v>0.39563318777292578</c:v>
                </c:pt>
                <c:pt idx="19">
                  <c:v>0.38689956331877728</c:v>
                </c:pt>
                <c:pt idx="20">
                  <c:v>0.38689956331877728</c:v>
                </c:pt>
                <c:pt idx="21">
                  <c:v>0.31703056768558935</c:v>
                </c:pt>
              </c:numCache>
            </c:numRef>
          </c:val>
        </c:ser>
        <c:ser>
          <c:idx val="10"/>
          <c:order val="10"/>
          <c:tx>
            <c:strRef>
              <c:f>B5b_zklamani!$B$65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002F5E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cs-CZ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8.9953783895079763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B5b_zklamani!$C$65:$X$65</c:f>
              <c:numCache>
                <c:formatCode>0%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0.22338204592901878</c:v>
                </c:pt>
                <c:pt idx="3">
                  <c:v>0.26931106471816285</c:v>
                </c:pt>
                <c:pt idx="4">
                  <c:v>5.2192066805845511E-2</c:v>
                </c:pt>
                <c:pt idx="5">
                  <c:v>5.2192066805845511E-2</c:v>
                </c:pt>
                <c:pt idx="6">
                  <c:v>7.5156576200417533E-2</c:v>
                </c:pt>
                <c:pt idx="7">
                  <c:v>6.0542797494780795E-2</c:v>
                </c:pt>
                <c:pt idx="8">
                  <c:v>0</c:v>
                </c:pt>
                <c:pt idx="9">
                  <c:v>2.2964509394572022E-2</c:v>
                </c:pt>
                <c:pt idx="10">
                  <c:v>5.6367432150313153E-2</c:v>
                </c:pt>
                <c:pt idx="11">
                  <c:v>0</c:v>
                </c:pt>
                <c:pt idx="12">
                  <c:v>2.9227557411273485E-2</c:v>
                </c:pt>
                <c:pt idx="13">
                  <c:v>0</c:v>
                </c:pt>
                <c:pt idx="14">
                  <c:v>0</c:v>
                </c:pt>
                <c:pt idx="15">
                  <c:v>1.8789144050104383E-2</c:v>
                </c:pt>
                <c:pt idx="16">
                  <c:v>4.1753653444676405E-3</c:v>
                </c:pt>
                <c:pt idx="17">
                  <c:v>8.350730688935281E-3</c:v>
                </c:pt>
                <c:pt idx="18">
                  <c:v>4.1753653444676405E-3</c:v>
                </c:pt>
                <c:pt idx="19">
                  <c:v>8.350730688935281E-3</c:v>
                </c:pt>
                <c:pt idx="20">
                  <c:v>8.350730688935281E-3</c:v>
                </c:pt>
                <c:pt idx="21">
                  <c:v>0.10647181628392484</c:v>
                </c:pt>
              </c:numCache>
            </c:numRef>
          </c:val>
        </c:ser>
        <c:ser>
          <c:idx val="11"/>
          <c:order val="11"/>
          <c:tx>
            <c:strRef>
              <c:f>B5b_zklamani!$B$66</c:f>
              <c:strCache>
                <c:ptCount val="1"/>
                <c:pt idx="0">
                  <c:v>240%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B5b_zklamani!$C$66:$X$66</c:f>
              <c:numCache>
                <c:formatCode>0%</c:formatCode>
                <c:ptCount val="22"/>
                <c:pt idx="0">
                  <c:v>0.39999999999999991</c:v>
                </c:pt>
                <c:pt idx="1">
                  <c:v>0.39999999999999991</c:v>
                </c:pt>
                <c:pt idx="2">
                  <c:v>0.17661795407098113</c:v>
                </c:pt>
                <c:pt idx="3">
                  <c:v>0.130688935281837</c:v>
                </c:pt>
                <c:pt idx="4">
                  <c:v>0.34780793319415437</c:v>
                </c:pt>
                <c:pt idx="5">
                  <c:v>0.34780793319415437</c:v>
                </c:pt>
                <c:pt idx="6">
                  <c:v>0.32484342379958253</c:v>
                </c:pt>
                <c:pt idx="7">
                  <c:v>0.33945720250521916</c:v>
                </c:pt>
                <c:pt idx="8">
                  <c:v>0.39999999999999991</c:v>
                </c:pt>
                <c:pt idx="9">
                  <c:v>0.37703549060542807</c:v>
                </c:pt>
                <c:pt idx="10">
                  <c:v>0.34363256784968677</c:v>
                </c:pt>
                <c:pt idx="11">
                  <c:v>0.39999999999999991</c:v>
                </c:pt>
                <c:pt idx="12">
                  <c:v>0.37077244258872621</c:v>
                </c:pt>
                <c:pt idx="13">
                  <c:v>0.39999999999999991</c:v>
                </c:pt>
                <c:pt idx="14">
                  <c:v>0.39999999999999991</c:v>
                </c:pt>
                <c:pt idx="15">
                  <c:v>0.38121085594989568</c:v>
                </c:pt>
                <c:pt idx="16">
                  <c:v>0.3958246346555323</c:v>
                </c:pt>
                <c:pt idx="17">
                  <c:v>0.3916492693110647</c:v>
                </c:pt>
                <c:pt idx="18">
                  <c:v>0.3958246346555323</c:v>
                </c:pt>
                <c:pt idx="19">
                  <c:v>0.3916492693110647</c:v>
                </c:pt>
                <c:pt idx="20">
                  <c:v>0.3916492693110647</c:v>
                </c:pt>
                <c:pt idx="21">
                  <c:v>0.29352818371607503</c:v>
                </c:pt>
              </c:numCache>
            </c:numRef>
          </c:val>
        </c:ser>
        <c:ser>
          <c:idx val="12"/>
          <c:order val="12"/>
          <c:tx>
            <c:strRef>
              <c:f>B5b_zklamani!$B$67</c:f>
              <c:strCache>
                <c:ptCount val="1"/>
                <c:pt idx="0">
                  <c:v>Muž</c:v>
                </c:pt>
              </c:strCache>
            </c:strRef>
          </c:tx>
          <c:spPr>
            <a:solidFill>
              <a:srgbClr val="7391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B5b_zklamani!$C$67:$X$67</c:f>
              <c:numCache>
                <c:formatCode>0%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0.24404761904761904</c:v>
                </c:pt>
                <c:pt idx="3">
                  <c:v>0.23214285714285715</c:v>
                </c:pt>
                <c:pt idx="4">
                  <c:v>8.9285714285714288E-2</c:v>
                </c:pt>
                <c:pt idx="5">
                  <c:v>5.9523809523809514E-2</c:v>
                </c:pt>
                <c:pt idx="6">
                  <c:v>2.3809523809523808E-2</c:v>
                </c:pt>
                <c:pt idx="7">
                  <c:v>5.9523809523809514E-2</c:v>
                </c:pt>
                <c:pt idx="8">
                  <c:v>0</c:v>
                </c:pt>
                <c:pt idx="9">
                  <c:v>2.9761904761904757E-2</c:v>
                </c:pt>
                <c:pt idx="10">
                  <c:v>3.5714285714285712E-2</c:v>
                </c:pt>
                <c:pt idx="11">
                  <c:v>0</c:v>
                </c:pt>
                <c:pt idx="12">
                  <c:v>4.7619047619047616E-2</c:v>
                </c:pt>
                <c:pt idx="13">
                  <c:v>0</c:v>
                </c:pt>
                <c:pt idx="14">
                  <c:v>0</c:v>
                </c:pt>
                <c:pt idx="15">
                  <c:v>1.1904761904761904E-2</c:v>
                </c:pt>
                <c:pt idx="16">
                  <c:v>5.9523809523809521E-3</c:v>
                </c:pt>
                <c:pt idx="17">
                  <c:v>1.1904761904761904E-2</c:v>
                </c:pt>
                <c:pt idx="18">
                  <c:v>0</c:v>
                </c:pt>
                <c:pt idx="19">
                  <c:v>2.3809523809523808E-2</c:v>
                </c:pt>
                <c:pt idx="20">
                  <c:v>1.1904761904761904E-2</c:v>
                </c:pt>
                <c:pt idx="21">
                  <c:v>0.1130952380952381</c:v>
                </c:pt>
              </c:numCache>
            </c:numRef>
          </c:val>
        </c:ser>
        <c:ser>
          <c:idx val="13"/>
          <c:order val="13"/>
          <c:tx>
            <c:strRef>
              <c:f>B5b_zklamani!$B$68</c:f>
              <c:strCache>
                <c:ptCount val="1"/>
                <c:pt idx="0">
                  <c:v>280%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B5b_zklamani!$C$68:$X$68</c:f>
              <c:numCache>
                <c:formatCode>0%</c:formatCode>
                <c:ptCount val="22"/>
                <c:pt idx="0">
                  <c:v>0.39999999999999991</c:v>
                </c:pt>
                <c:pt idx="1">
                  <c:v>0.39999999999999991</c:v>
                </c:pt>
                <c:pt idx="2">
                  <c:v>0.15595238095238084</c:v>
                </c:pt>
                <c:pt idx="3">
                  <c:v>0.1678571428571427</c:v>
                </c:pt>
                <c:pt idx="4">
                  <c:v>0.3107142857142855</c:v>
                </c:pt>
                <c:pt idx="5">
                  <c:v>0.3404761904761906</c:v>
                </c:pt>
                <c:pt idx="6">
                  <c:v>0.37619047619047619</c:v>
                </c:pt>
                <c:pt idx="7">
                  <c:v>0.3404761904761906</c:v>
                </c:pt>
                <c:pt idx="8">
                  <c:v>0.39999999999999991</c:v>
                </c:pt>
                <c:pt idx="9">
                  <c:v>0.37023809523809526</c:v>
                </c:pt>
                <c:pt idx="10">
                  <c:v>0.36428571428571432</c:v>
                </c:pt>
                <c:pt idx="11">
                  <c:v>0.39999999999999991</c:v>
                </c:pt>
                <c:pt idx="12">
                  <c:v>0.35238095238095246</c:v>
                </c:pt>
                <c:pt idx="13">
                  <c:v>0.39999999999999991</c:v>
                </c:pt>
                <c:pt idx="14">
                  <c:v>0.39999999999999991</c:v>
                </c:pt>
                <c:pt idx="15">
                  <c:v>0.38809523809523805</c:v>
                </c:pt>
                <c:pt idx="16">
                  <c:v>0.39404761904761898</c:v>
                </c:pt>
                <c:pt idx="17">
                  <c:v>0.38809523809523805</c:v>
                </c:pt>
                <c:pt idx="18">
                  <c:v>0.39999999999999991</c:v>
                </c:pt>
                <c:pt idx="19">
                  <c:v>0.37619047619047619</c:v>
                </c:pt>
                <c:pt idx="20">
                  <c:v>0.38809523809523805</c:v>
                </c:pt>
                <c:pt idx="21">
                  <c:v>0.28690476190476177</c:v>
                </c:pt>
              </c:numCache>
            </c:numRef>
          </c:val>
        </c:ser>
        <c:ser>
          <c:idx val="14"/>
          <c:order val="14"/>
          <c:tx>
            <c:strRef>
              <c:f>B5b_zklamani!$B$69</c:f>
              <c:strCache>
                <c:ptCount val="1"/>
                <c:pt idx="0">
                  <c:v>Žena</c:v>
                </c:pt>
              </c:strCache>
            </c:strRef>
          </c:tx>
          <c:spPr>
            <a:solidFill>
              <a:srgbClr val="7391A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B5b_zklamani!$C$69:$X$69</c:f>
              <c:numCache>
                <c:formatCode>0%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0.21221864951768488</c:v>
                </c:pt>
                <c:pt idx="3">
                  <c:v>0.28938906752411575</c:v>
                </c:pt>
                <c:pt idx="4">
                  <c:v>3.215434083601286E-2</c:v>
                </c:pt>
                <c:pt idx="5">
                  <c:v>4.8231511254019289E-2</c:v>
                </c:pt>
                <c:pt idx="6">
                  <c:v>0.10289389067524116</c:v>
                </c:pt>
                <c:pt idx="7">
                  <c:v>6.1093247588424437E-2</c:v>
                </c:pt>
                <c:pt idx="8">
                  <c:v>0</c:v>
                </c:pt>
                <c:pt idx="9">
                  <c:v>1.9292604501607719E-2</c:v>
                </c:pt>
                <c:pt idx="10">
                  <c:v>6.7524115755627015E-2</c:v>
                </c:pt>
                <c:pt idx="11">
                  <c:v>0</c:v>
                </c:pt>
                <c:pt idx="12">
                  <c:v>1.9292604501607719E-2</c:v>
                </c:pt>
                <c:pt idx="13">
                  <c:v>0</c:v>
                </c:pt>
                <c:pt idx="14">
                  <c:v>0</c:v>
                </c:pt>
                <c:pt idx="15">
                  <c:v>2.2508038585209004E-2</c:v>
                </c:pt>
                <c:pt idx="16">
                  <c:v>3.2154340836012861E-3</c:v>
                </c:pt>
                <c:pt idx="17">
                  <c:v>6.4308681672025723E-3</c:v>
                </c:pt>
                <c:pt idx="18">
                  <c:v>6.4308681672025723E-3</c:v>
                </c:pt>
                <c:pt idx="19">
                  <c:v>0</c:v>
                </c:pt>
                <c:pt idx="20">
                  <c:v>6.4308681672025723E-3</c:v>
                </c:pt>
                <c:pt idx="21">
                  <c:v>0.10289389067524116</c:v>
                </c:pt>
              </c:numCache>
            </c:numRef>
          </c:val>
        </c:ser>
        <c:ser>
          <c:idx val="15"/>
          <c:order val="15"/>
          <c:tx>
            <c:strRef>
              <c:f>B5b_zklamani!$B$70</c:f>
              <c:strCache>
                <c:ptCount val="1"/>
                <c:pt idx="0">
                  <c:v>320%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B5b_zklamani!$C$70:$X$70</c:f>
              <c:numCache>
                <c:formatCode>0%</c:formatCode>
                <c:ptCount val="22"/>
                <c:pt idx="0">
                  <c:v>0.39999999999999991</c:v>
                </c:pt>
                <c:pt idx="1">
                  <c:v>0.39999999999999991</c:v>
                </c:pt>
                <c:pt idx="2">
                  <c:v>0.18778135048231492</c:v>
                </c:pt>
                <c:pt idx="3">
                  <c:v>0.11061093247588394</c:v>
                </c:pt>
                <c:pt idx="4">
                  <c:v>0.36784565916398693</c:v>
                </c:pt>
                <c:pt idx="5">
                  <c:v>0.35176848874598043</c:v>
                </c:pt>
                <c:pt idx="6">
                  <c:v>0.29710610932475889</c:v>
                </c:pt>
                <c:pt idx="7">
                  <c:v>0.33890675241157542</c:v>
                </c:pt>
                <c:pt idx="8">
                  <c:v>0.39999999999999991</c:v>
                </c:pt>
                <c:pt idx="9">
                  <c:v>0.38070739549839239</c:v>
                </c:pt>
                <c:pt idx="10">
                  <c:v>0.33247588424437291</c:v>
                </c:pt>
                <c:pt idx="11">
                  <c:v>0.39999999999999991</c:v>
                </c:pt>
                <c:pt idx="12">
                  <c:v>0.38070739549839239</c:v>
                </c:pt>
                <c:pt idx="13">
                  <c:v>0.39999999999999991</c:v>
                </c:pt>
                <c:pt idx="14">
                  <c:v>0.39999999999999991</c:v>
                </c:pt>
                <c:pt idx="15">
                  <c:v>0.37749196141479091</c:v>
                </c:pt>
                <c:pt idx="16">
                  <c:v>0.39678456591639844</c:v>
                </c:pt>
                <c:pt idx="17">
                  <c:v>0.3935691318327974</c:v>
                </c:pt>
                <c:pt idx="18">
                  <c:v>0.3935691318327974</c:v>
                </c:pt>
                <c:pt idx="19">
                  <c:v>0.39999999999999991</c:v>
                </c:pt>
                <c:pt idx="20">
                  <c:v>0.3935691318327974</c:v>
                </c:pt>
                <c:pt idx="21">
                  <c:v>0.29710610932475889</c:v>
                </c:pt>
              </c:numCache>
            </c:numRef>
          </c:val>
        </c:ser>
        <c:ser>
          <c:idx val="16"/>
          <c:order val="16"/>
          <c:tx>
            <c:strRef>
              <c:f>B5b_zklamani!$B$71</c:f>
              <c:strCache>
                <c:ptCount val="1"/>
                <c:pt idx="0">
                  <c:v>15-35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B5b_zklamani!$C$71:$X$71</c:f>
              <c:numCache>
                <c:formatCode>0%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0.26148409893992935</c:v>
                </c:pt>
                <c:pt idx="3">
                  <c:v>0.21554770318021202</c:v>
                </c:pt>
                <c:pt idx="4">
                  <c:v>5.3003533568904596E-2</c:v>
                </c:pt>
                <c:pt idx="5">
                  <c:v>6.0070671378091876E-2</c:v>
                </c:pt>
                <c:pt idx="6">
                  <c:v>8.4805653710247342E-2</c:v>
                </c:pt>
                <c:pt idx="7">
                  <c:v>4.9469964664310952E-2</c:v>
                </c:pt>
                <c:pt idx="8">
                  <c:v>0</c:v>
                </c:pt>
                <c:pt idx="9">
                  <c:v>2.8268551236749116E-2</c:v>
                </c:pt>
                <c:pt idx="10">
                  <c:v>6.7137809187279157E-2</c:v>
                </c:pt>
                <c:pt idx="11">
                  <c:v>0</c:v>
                </c:pt>
                <c:pt idx="12">
                  <c:v>2.4734982332155476E-2</c:v>
                </c:pt>
                <c:pt idx="13">
                  <c:v>0</c:v>
                </c:pt>
                <c:pt idx="14">
                  <c:v>0</c:v>
                </c:pt>
                <c:pt idx="15">
                  <c:v>1.7667844522968199E-2</c:v>
                </c:pt>
                <c:pt idx="16">
                  <c:v>0</c:v>
                </c:pt>
                <c:pt idx="17">
                  <c:v>1.4134275618374558E-2</c:v>
                </c:pt>
                <c:pt idx="18">
                  <c:v>3.5335689045936395E-3</c:v>
                </c:pt>
                <c:pt idx="19">
                  <c:v>1.0600706713780918E-2</c:v>
                </c:pt>
                <c:pt idx="20">
                  <c:v>7.0671378091872791E-3</c:v>
                </c:pt>
                <c:pt idx="21">
                  <c:v>0.10247349823321555</c:v>
                </c:pt>
              </c:numCache>
            </c:numRef>
          </c:val>
        </c:ser>
        <c:ser>
          <c:idx val="17"/>
          <c:order val="17"/>
          <c:tx>
            <c:strRef>
              <c:f>B5b_zklamani!$B$72</c:f>
              <c:strCache>
                <c:ptCount val="1"/>
                <c:pt idx="0">
                  <c:v>360%</c:v>
                </c:pt>
              </c:strCache>
            </c:strRef>
          </c:tx>
          <c:spPr>
            <a:noFill/>
          </c:spPr>
          <c:invertIfNegative val="0"/>
          <c:dLbls>
            <c:delete val="1"/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B5b_zklamani!$C$72:$X$72</c:f>
              <c:numCache>
                <c:formatCode>0%</c:formatCode>
                <c:ptCount val="22"/>
                <c:pt idx="0">
                  <c:v>0.39999999999999991</c:v>
                </c:pt>
                <c:pt idx="1">
                  <c:v>0.39999999999999991</c:v>
                </c:pt>
                <c:pt idx="2">
                  <c:v>0.1385159010600705</c:v>
                </c:pt>
                <c:pt idx="3">
                  <c:v>0.1844522968197877</c:v>
                </c:pt>
                <c:pt idx="4">
                  <c:v>0.34699646643109539</c:v>
                </c:pt>
                <c:pt idx="5">
                  <c:v>0.33992932862190806</c:v>
                </c:pt>
                <c:pt idx="6">
                  <c:v>0.3151943462897524</c:v>
                </c:pt>
                <c:pt idx="7">
                  <c:v>0.35053003533568905</c:v>
                </c:pt>
                <c:pt idx="8">
                  <c:v>0.39999999999999991</c:v>
                </c:pt>
                <c:pt idx="9">
                  <c:v>0.37173144876325059</c:v>
                </c:pt>
                <c:pt idx="10">
                  <c:v>0.33286219081272073</c:v>
                </c:pt>
                <c:pt idx="11">
                  <c:v>0.39999999999999991</c:v>
                </c:pt>
                <c:pt idx="12">
                  <c:v>0.37526501766784426</c:v>
                </c:pt>
                <c:pt idx="13">
                  <c:v>0.39999999999999991</c:v>
                </c:pt>
                <c:pt idx="14">
                  <c:v>0.39999999999999991</c:v>
                </c:pt>
                <c:pt idx="15">
                  <c:v>0.38233215547703159</c:v>
                </c:pt>
                <c:pt idx="16">
                  <c:v>0.39999999999999991</c:v>
                </c:pt>
                <c:pt idx="17">
                  <c:v>0.38586572438162525</c:v>
                </c:pt>
                <c:pt idx="18">
                  <c:v>0.39646643109540625</c:v>
                </c:pt>
                <c:pt idx="19">
                  <c:v>0.38939929328621892</c:v>
                </c:pt>
                <c:pt idx="20">
                  <c:v>0.39293286219081258</c:v>
                </c:pt>
                <c:pt idx="21">
                  <c:v>0.29752650176678452</c:v>
                </c:pt>
              </c:numCache>
            </c:numRef>
          </c:val>
        </c:ser>
        <c:ser>
          <c:idx val="18"/>
          <c:order val="18"/>
          <c:tx>
            <c:strRef>
              <c:f>B5b_zklamani!$B$73</c:f>
              <c:strCache>
                <c:ptCount val="1"/>
                <c:pt idx="0">
                  <c:v>36-55 let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B5b_zklamani!$C$54:$X$54</c:f>
              <c:strCache>
                <c:ptCount val="22"/>
                <c:pt idx="0">
                  <c:v>Utěrky</c:v>
                </c:pt>
                <c:pt idx="1">
                  <c:v>Záclony nebo závěsy</c:v>
                </c:pt>
                <c:pt idx="2">
                  <c:v>Ponožky</c:v>
                </c:pt>
                <c:pt idx="3">
                  <c:v>Bačkory</c:v>
                </c:pt>
                <c:pt idx="4">
                  <c:v>Pyžamo</c:v>
                </c:pt>
                <c:pt idx="5">
                  <c:v>Legíny</c:v>
                </c:pt>
                <c:pt idx="6">
                  <c:v>Overal</c:v>
                </c:pt>
                <c:pt idx="7">
                  <c:v>Punčochy</c:v>
                </c:pt>
                <c:pt idx="8">
                  <c:v>Ručníky</c:v>
                </c:pt>
                <c:pt idx="9">
                  <c:v>Spodní prádlo</c:v>
                </c:pt>
                <c:pt idx="10">
                  <c:v>Plavky</c:v>
                </c:pt>
                <c:pt idx="11">
                  <c:v>Povlečení</c:v>
                </c:pt>
                <c:pt idx="12">
                  <c:v>Šaty, sukně</c:v>
                </c:pt>
                <c:pt idx="13">
                  <c:v>Čepice, rukavice</c:v>
                </c:pt>
                <c:pt idx="14">
                  <c:v>Šátek, šála</c:v>
                </c:pt>
                <c:pt idx="15">
                  <c:v>Košile</c:v>
                </c:pt>
                <c:pt idx="16">
                  <c:v>Tričko</c:v>
                </c:pt>
                <c:pt idx="17">
                  <c:v>Bunda, kabát, sako</c:v>
                </c:pt>
                <c:pt idx="18">
                  <c:v>Kalhoty, kraťasy, džíny</c:v>
                </c:pt>
                <c:pt idx="19">
                  <c:v>Svetr, mikina</c:v>
                </c:pt>
                <c:pt idx="20">
                  <c:v>Top</c:v>
                </c:pt>
                <c:pt idx="21">
                  <c:v>Něco jiného</c:v>
                </c:pt>
              </c:strCache>
            </c:strRef>
          </c:cat>
          <c:val>
            <c:numRef>
              <c:f>B5b_zklamani!$C$73:$X$73</c:f>
              <c:numCache>
                <c:formatCode>0%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0.17613636363636365</c:v>
                </c:pt>
                <c:pt idx="3">
                  <c:v>0.35795454545454547</c:v>
                </c:pt>
                <c:pt idx="4">
                  <c:v>5.113636363636364E-2</c:v>
                </c:pt>
                <c:pt idx="5">
                  <c:v>3.9772727272727272E-2</c:v>
                </c:pt>
                <c:pt idx="6">
                  <c:v>6.25E-2</c:v>
                </c:pt>
                <c:pt idx="7">
                  <c:v>7.9545454545454544E-2</c:v>
                </c:pt>
                <c:pt idx="8">
                  <c:v>0</c:v>
                </c:pt>
                <c:pt idx="9">
                  <c:v>1.7045454545454544E-2</c:v>
                </c:pt>
                <c:pt idx="10">
                  <c:v>4.5454545454545456E-2</c:v>
                </c:pt>
                <c:pt idx="11">
                  <c:v>0</c:v>
                </c:pt>
                <c:pt idx="12">
                  <c:v>2.8409090909090908E-2</c:v>
                </c:pt>
                <c:pt idx="13">
                  <c:v>0</c:v>
                </c:pt>
                <c:pt idx="14">
                  <c:v>0</c:v>
                </c:pt>
                <c:pt idx="15">
                  <c:v>1.1363636363636364E-2</c:v>
                </c:pt>
                <c:pt idx="16">
                  <c:v>1.1363636363636364E-2</c:v>
                </c:pt>
                <c:pt idx="17">
                  <c:v>0</c:v>
                </c:pt>
                <c:pt idx="18">
                  <c:v>5.681818181818182E-3</c:v>
                </c:pt>
                <c:pt idx="19">
                  <c:v>5.681818181818182E-3</c:v>
                </c:pt>
                <c:pt idx="20">
                  <c:v>5.681818181818182E-3</c:v>
                </c:pt>
                <c:pt idx="21">
                  <c:v>0.10227272727272728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100"/>
        <c:axId val="333956880"/>
        <c:axId val="333958448"/>
      </c:barChart>
      <c:catAx>
        <c:axId val="333956880"/>
        <c:scaling>
          <c:orientation val="maxMin"/>
        </c:scaling>
        <c:delete val="0"/>
        <c:axPos val="l"/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333958448"/>
        <c:crosses val="autoZero"/>
        <c:auto val="1"/>
        <c:lblAlgn val="ctr"/>
        <c:lblOffset val="100"/>
        <c:noMultiLvlLbl val="0"/>
      </c:catAx>
      <c:valAx>
        <c:axId val="3339584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33956880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ysClr val="windowText" lastClr="000000"/>
          </a:solidFill>
          <a:latin typeface="Hevetica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52652124314664E-2"/>
          <c:y val="5.4597020993049833E-2"/>
          <c:w val="0.78699355576171026"/>
          <c:h val="0.80671628276502638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'B6_vetsi radost'!$C$27</c:f>
              <c:strCache>
                <c:ptCount val="1"/>
                <c:pt idx="0">
                  <c:v>Rozhodně souhlasím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'B6_vetsi radost'!$B$28:$B$37</c:f>
              <c:strCache>
                <c:ptCount val="10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  <c:pt idx="5">
                  <c:v>Celkem</c:v>
                </c:pt>
                <c:pt idx="6">
                  <c:v>Muž</c:v>
                </c:pt>
                <c:pt idx="7">
                  <c:v>Žena</c:v>
                </c:pt>
                <c:pt idx="8">
                  <c:v>15-35 let</c:v>
                </c:pt>
                <c:pt idx="9">
                  <c:v>36-55 let</c:v>
                </c:pt>
              </c:strCache>
            </c:strRef>
          </c:cat>
          <c:val>
            <c:numRef>
              <c:f>'B6_vetsi radost'!$C$28:$C$37</c:f>
              <c:numCache>
                <c:formatCode>0</c:formatCode>
                <c:ptCount val="10"/>
                <c:pt idx="0">
                  <c:v>44.554455445544555</c:v>
                </c:pt>
                <c:pt idx="1">
                  <c:v>35.678391959798994</c:v>
                </c:pt>
                <c:pt idx="2">
                  <c:v>53.170731707317074</c:v>
                </c:pt>
                <c:pt idx="3">
                  <c:v>45.714285714285715</c:v>
                </c:pt>
                <c:pt idx="4">
                  <c:v>43.668122270742359</c:v>
                </c:pt>
                <c:pt idx="5">
                  <c:v>44.258872651356995</c:v>
                </c:pt>
                <c:pt idx="6">
                  <c:v>27.976190476190478</c:v>
                </c:pt>
                <c:pt idx="7">
                  <c:v>53.054662379421224</c:v>
                </c:pt>
                <c:pt idx="8">
                  <c:v>45.936395759717314</c:v>
                </c:pt>
                <c:pt idx="9">
                  <c:v>43.75</c:v>
                </c:pt>
              </c:numCache>
            </c:numRef>
          </c:val>
        </c:ser>
        <c:ser>
          <c:idx val="3"/>
          <c:order val="1"/>
          <c:tx>
            <c:strRef>
              <c:f>'B6_vetsi radost'!$D$27</c:f>
              <c:strCache>
                <c:ptCount val="1"/>
                <c:pt idx="0">
                  <c:v>Spíše souhlasím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'B6_vetsi radost'!$B$28:$B$37</c:f>
              <c:strCache>
                <c:ptCount val="10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  <c:pt idx="5">
                  <c:v>Celkem</c:v>
                </c:pt>
                <c:pt idx="6">
                  <c:v>Muž</c:v>
                </c:pt>
                <c:pt idx="7">
                  <c:v>Žena</c:v>
                </c:pt>
                <c:pt idx="8">
                  <c:v>15-35 let</c:v>
                </c:pt>
                <c:pt idx="9">
                  <c:v>36-55 let</c:v>
                </c:pt>
              </c:strCache>
            </c:strRef>
          </c:cat>
          <c:val>
            <c:numRef>
              <c:f>'B6_vetsi radost'!$D$28:$D$37</c:f>
              <c:numCache>
                <c:formatCode>0</c:formatCode>
                <c:ptCount val="10"/>
                <c:pt idx="0">
                  <c:v>35.148514851485146</c:v>
                </c:pt>
                <c:pt idx="1">
                  <c:v>43.21608040201005</c:v>
                </c:pt>
                <c:pt idx="2">
                  <c:v>27.31707317073171</c:v>
                </c:pt>
                <c:pt idx="3">
                  <c:v>32</c:v>
                </c:pt>
                <c:pt idx="4">
                  <c:v>37.554585152838428</c:v>
                </c:pt>
                <c:pt idx="5">
                  <c:v>39.665970772442591</c:v>
                </c:pt>
                <c:pt idx="6">
                  <c:v>50.595238095238095</c:v>
                </c:pt>
                <c:pt idx="7">
                  <c:v>33.762057877813504</c:v>
                </c:pt>
                <c:pt idx="8">
                  <c:v>37.455830388692576</c:v>
                </c:pt>
                <c:pt idx="9">
                  <c:v>41.477272727272727</c:v>
                </c:pt>
              </c:numCache>
            </c:numRef>
          </c:val>
        </c:ser>
        <c:ser>
          <c:idx val="4"/>
          <c:order val="2"/>
          <c:tx>
            <c:strRef>
              <c:f>'B6_vetsi radost'!$E$27</c:f>
              <c:strCache>
                <c:ptCount val="1"/>
                <c:pt idx="0">
                  <c:v>Spíše nesouhlasím</c:v>
                </c:pt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ysClr val="windowText" lastClr="000000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'B6_vetsi radost'!$B$28:$B$37</c:f>
              <c:strCache>
                <c:ptCount val="10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  <c:pt idx="5">
                  <c:v>Celkem</c:v>
                </c:pt>
                <c:pt idx="6">
                  <c:v>Muž</c:v>
                </c:pt>
                <c:pt idx="7">
                  <c:v>Žena</c:v>
                </c:pt>
                <c:pt idx="8">
                  <c:v>15-35 let</c:v>
                </c:pt>
                <c:pt idx="9">
                  <c:v>36-55 let</c:v>
                </c:pt>
              </c:strCache>
            </c:strRef>
          </c:cat>
          <c:val>
            <c:numRef>
              <c:f>'B6_vetsi radost'!$E$28:$E$37</c:f>
              <c:numCache>
                <c:formatCode>0</c:formatCode>
                <c:ptCount val="10"/>
                <c:pt idx="0">
                  <c:v>14.356435643564355</c:v>
                </c:pt>
                <c:pt idx="1">
                  <c:v>14.572864321608039</c:v>
                </c:pt>
                <c:pt idx="2">
                  <c:v>14.146341463414632</c:v>
                </c:pt>
                <c:pt idx="3">
                  <c:v>14.285714285714285</c:v>
                </c:pt>
                <c:pt idx="4">
                  <c:v>14.410480349344979</c:v>
                </c:pt>
                <c:pt idx="5">
                  <c:v>12.526096033402922</c:v>
                </c:pt>
                <c:pt idx="6">
                  <c:v>17.857142857142858</c:v>
                </c:pt>
                <c:pt idx="7">
                  <c:v>9.6463022508038581</c:v>
                </c:pt>
                <c:pt idx="8">
                  <c:v>13.074204946996467</c:v>
                </c:pt>
                <c:pt idx="9">
                  <c:v>11.363636363636363</c:v>
                </c:pt>
              </c:numCache>
            </c:numRef>
          </c:val>
        </c:ser>
        <c:ser>
          <c:idx val="5"/>
          <c:order val="3"/>
          <c:tx>
            <c:strRef>
              <c:f>'B6_vetsi radost'!$F$27</c:f>
              <c:strCache>
                <c:ptCount val="1"/>
                <c:pt idx="0">
                  <c:v>Rozhodně nesouhlasím</c:v>
                </c:pt>
              </c:strCache>
            </c:strRef>
          </c:tx>
          <c:spPr>
            <a:solidFill>
              <a:srgbClr val="8B8278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'B6_vetsi radost'!$B$28:$B$37</c:f>
              <c:strCache>
                <c:ptCount val="10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  <c:pt idx="5">
                  <c:v>Celkem</c:v>
                </c:pt>
                <c:pt idx="6">
                  <c:v>Muž</c:v>
                </c:pt>
                <c:pt idx="7">
                  <c:v>Žena</c:v>
                </c:pt>
                <c:pt idx="8">
                  <c:v>15-35 let</c:v>
                </c:pt>
                <c:pt idx="9">
                  <c:v>36-55 let</c:v>
                </c:pt>
              </c:strCache>
            </c:strRef>
          </c:cat>
          <c:val>
            <c:numRef>
              <c:f>'B6_vetsi radost'!$F$28:$F$37</c:f>
              <c:numCache>
                <c:formatCode>0</c:formatCode>
                <c:ptCount val="10"/>
                <c:pt idx="0">
                  <c:v>5.9405940594059405</c:v>
                </c:pt>
                <c:pt idx="1">
                  <c:v>6.5326633165829149</c:v>
                </c:pt>
                <c:pt idx="2">
                  <c:v>5.3658536585365857</c:v>
                </c:pt>
                <c:pt idx="3">
                  <c:v>8</c:v>
                </c:pt>
                <c:pt idx="4">
                  <c:v>4.3668122270742353</c:v>
                </c:pt>
                <c:pt idx="5">
                  <c:v>3.5490605427974948</c:v>
                </c:pt>
                <c:pt idx="6">
                  <c:v>3.5714285714285712</c:v>
                </c:pt>
                <c:pt idx="7">
                  <c:v>3.536977491961415</c:v>
                </c:pt>
                <c:pt idx="8">
                  <c:v>3.5335689045936398</c:v>
                </c:pt>
                <c:pt idx="9">
                  <c:v>3.4090909090909087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3957664"/>
        <c:axId val="333953744"/>
      </c:barChart>
      <c:catAx>
        <c:axId val="33395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333953744"/>
        <c:crosses val="autoZero"/>
        <c:auto val="1"/>
        <c:lblAlgn val="ctr"/>
        <c:lblOffset val="100"/>
        <c:noMultiLvlLbl val="0"/>
      </c:catAx>
      <c:valAx>
        <c:axId val="3339537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3957664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1897265981783884"/>
          <c:y val="2.1554243219597553E-2"/>
          <c:w val="0.17086400118652315"/>
          <c:h val="0.8802714346588254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Helvetica"/>
          <a:cs typeface="Helvetica Neue"/>
        </a:defRPr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252652124314664E-2"/>
          <c:y val="5.4597020993049833E-2"/>
          <c:w val="0.78699355576171026"/>
          <c:h val="0.80671628276502638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'B6_mene nudne'!$C$27</c:f>
              <c:strCache>
                <c:ptCount val="1"/>
                <c:pt idx="0">
                  <c:v>Rozhodně souhlasím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'B6_mene nudne'!$B$28:$B$37</c:f>
              <c:strCache>
                <c:ptCount val="10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  <c:pt idx="5">
                  <c:v>Celkem</c:v>
                </c:pt>
                <c:pt idx="6">
                  <c:v>Muž</c:v>
                </c:pt>
                <c:pt idx="7">
                  <c:v>Žena</c:v>
                </c:pt>
                <c:pt idx="8">
                  <c:v>15-35 let</c:v>
                </c:pt>
                <c:pt idx="9">
                  <c:v>36-55 let</c:v>
                </c:pt>
              </c:strCache>
            </c:strRef>
          </c:cat>
          <c:val>
            <c:numRef>
              <c:f>'B6_mene nudne'!$C$28:$C$37</c:f>
              <c:numCache>
                <c:formatCode>0</c:formatCode>
                <c:ptCount val="10"/>
                <c:pt idx="0">
                  <c:v>35.148514851485146</c:v>
                </c:pt>
                <c:pt idx="1">
                  <c:v>31.155778894472363</c:v>
                </c:pt>
                <c:pt idx="2">
                  <c:v>39.024390243902438</c:v>
                </c:pt>
                <c:pt idx="3">
                  <c:v>36</c:v>
                </c:pt>
                <c:pt idx="4">
                  <c:v>34.497816593886469</c:v>
                </c:pt>
                <c:pt idx="5">
                  <c:v>34.864300626304804</c:v>
                </c:pt>
                <c:pt idx="6">
                  <c:v>22.61904761904762</c:v>
                </c:pt>
                <c:pt idx="7">
                  <c:v>41.479099678456592</c:v>
                </c:pt>
                <c:pt idx="8">
                  <c:v>37.455830388692576</c:v>
                </c:pt>
                <c:pt idx="9">
                  <c:v>31.818181818181817</c:v>
                </c:pt>
              </c:numCache>
            </c:numRef>
          </c:val>
        </c:ser>
        <c:ser>
          <c:idx val="3"/>
          <c:order val="1"/>
          <c:tx>
            <c:strRef>
              <c:f>'B6_mene nudne'!$D$27</c:f>
              <c:strCache>
                <c:ptCount val="1"/>
                <c:pt idx="0">
                  <c:v>Spíše souhlasím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'B6_mene nudne'!$B$28:$B$37</c:f>
              <c:strCache>
                <c:ptCount val="10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  <c:pt idx="5">
                  <c:v>Celkem</c:v>
                </c:pt>
                <c:pt idx="6">
                  <c:v>Muž</c:v>
                </c:pt>
                <c:pt idx="7">
                  <c:v>Žena</c:v>
                </c:pt>
                <c:pt idx="8">
                  <c:v>15-35 let</c:v>
                </c:pt>
                <c:pt idx="9">
                  <c:v>36-55 let</c:v>
                </c:pt>
              </c:strCache>
            </c:strRef>
          </c:cat>
          <c:val>
            <c:numRef>
              <c:f>'B6_mene nudne'!$D$28:$D$37</c:f>
              <c:numCache>
                <c:formatCode>0</c:formatCode>
                <c:ptCount val="10"/>
                <c:pt idx="0">
                  <c:v>43.811881188118811</c:v>
                </c:pt>
                <c:pt idx="1">
                  <c:v>48.743718592964825</c:v>
                </c:pt>
                <c:pt idx="2">
                  <c:v>39.024390243902438</c:v>
                </c:pt>
                <c:pt idx="3">
                  <c:v>37.714285714285715</c:v>
                </c:pt>
                <c:pt idx="4">
                  <c:v>48.471615720524021</c:v>
                </c:pt>
                <c:pt idx="5">
                  <c:v>48.434237995824638</c:v>
                </c:pt>
                <c:pt idx="6">
                  <c:v>57.142857142857139</c:v>
                </c:pt>
                <c:pt idx="7">
                  <c:v>43.729903536977496</c:v>
                </c:pt>
                <c:pt idx="8">
                  <c:v>46.996466431095406</c:v>
                </c:pt>
                <c:pt idx="9">
                  <c:v>51.136363636363633</c:v>
                </c:pt>
              </c:numCache>
            </c:numRef>
          </c:val>
        </c:ser>
        <c:ser>
          <c:idx val="4"/>
          <c:order val="2"/>
          <c:tx>
            <c:strRef>
              <c:f>'B6_mene nudne'!$E$27</c:f>
              <c:strCache>
                <c:ptCount val="1"/>
                <c:pt idx="0">
                  <c:v>Spíše nesouhlasím</c:v>
                </c:pt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ysClr val="windowText" lastClr="000000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'B6_mene nudne'!$B$28:$B$37</c:f>
              <c:strCache>
                <c:ptCount val="10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  <c:pt idx="5">
                  <c:v>Celkem</c:v>
                </c:pt>
                <c:pt idx="6">
                  <c:v>Muž</c:v>
                </c:pt>
                <c:pt idx="7">
                  <c:v>Žena</c:v>
                </c:pt>
                <c:pt idx="8">
                  <c:v>15-35 let</c:v>
                </c:pt>
                <c:pt idx="9">
                  <c:v>36-55 let</c:v>
                </c:pt>
              </c:strCache>
            </c:strRef>
          </c:cat>
          <c:val>
            <c:numRef>
              <c:f>'B6_mene nudne'!$E$28:$E$37</c:f>
              <c:numCache>
                <c:formatCode>0</c:formatCode>
                <c:ptCount val="10"/>
                <c:pt idx="0">
                  <c:v>15.346534653465346</c:v>
                </c:pt>
                <c:pt idx="1">
                  <c:v>15.075376884422109</c:v>
                </c:pt>
                <c:pt idx="2">
                  <c:v>15.609756097560975</c:v>
                </c:pt>
                <c:pt idx="3">
                  <c:v>18.857142857142858</c:v>
                </c:pt>
                <c:pt idx="4">
                  <c:v>12.663755458515283</c:v>
                </c:pt>
                <c:pt idx="5">
                  <c:v>13.569937369519833</c:v>
                </c:pt>
                <c:pt idx="6">
                  <c:v>16.666666666666664</c:v>
                </c:pt>
                <c:pt idx="7">
                  <c:v>11.89710610932476</c:v>
                </c:pt>
                <c:pt idx="8">
                  <c:v>13.427561837455832</c:v>
                </c:pt>
                <c:pt idx="9">
                  <c:v>12.5</c:v>
                </c:pt>
              </c:numCache>
            </c:numRef>
          </c:val>
        </c:ser>
        <c:ser>
          <c:idx val="5"/>
          <c:order val="3"/>
          <c:tx>
            <c:strRef>
              <c:f>'B6_mene nudne'!$F$27</c:f>
              <c:strCache>
                <c:ptCount val="1"/>
                <c:pt idx="0">
                  <c:v>Rozhodně nesouhlasím</c:v>
                </c:pt>
              </c:strCache>
            </c:strRef>
          </c:tx>
          <c:spPr>
            <a:solidFill>
              <a:srgbClr val="8B8278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'B6_mene nudne'!$B$28:$B$37</c:f>
              <c:strCache>
                <c:ptCount val="10"/>
                <c:pt idx="0">
                  <c:v>Celkem</c:v>
                </c:pt>
                <c:pt idx="1">
                  <c:v>Muž</c:v>
                </c:pt>
                <c:pt idx="2">
                  <c:v>Žena</c:v>
                </c:pt>
                <c:pt idx="3">
                  <c:v>15-35 let</c:v>
                </c:pt>
                <c:pt idx="4">
                  <c:v>36-55 let</c:v>
                </c:pt>
                <c:pt idx="5">
                  <c:v>Celkem</c:v>
                </c:pt>
                <c:pt idx="6">
                  <c:v>Muž</c:v>
                </c:pt>
                <c:pt idx="7">
                  <c:v>Žena</c:v>
                </c:pt>
                <c:pt idx="8">
                  <c:v>15-35 let</c:v>
                </c:pt>
                <c:pt idx="9">
                  <c:v>36-55 let</c:v>
                </c:pt>
              </c:strCache>
            </c:strRef>
          </c:cat>
          <c:val>
            <c:numRef>
              <c:f>'B6_mene nudne'!$F$28:$F$37</c:f>
              <c:numCache>
                <c:formatCode>0</c:formatCode>
                <c:ptCount val="10"/>
                <c:pt idx="0">
                  <c:v>5.6930693069306937</c:v>
                </c:pt>
                <c:pt idx="1">
                  <c:v>5.025125628140704</c:v>
                </c:pt>
                <c:pt idx="2">
                  <c:v>6.3414634146341466</c:v>
                </c:pt>
                <c:pt idx="3">
                  <c:v>7.4285714285714288</c:v>
                </c:pt>
                <c:pt idx="4">
                  <c:v>4.3668122270742353</c:v>
                </c:pt>
                <c:pt idx="5">
                  <c:v>3.1315240083507305</c:v>
                </c:pt>
                <c:pt idx="6">
                  <c:v>3.5714285714285712</c:v>
                </c:pt>
                <c:pt idx="7">
                  <c:v>2.8938906752411575</c:v>
                </c:pt>
                <c:pt idx="8">
                  <c:v>2.1201413427561837</c:v>
                </c:pt>
                <c:pt idx="9">
                  <c:v>4.5454545454545459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3951784"/>
        <c:axId val="333952176"/>
      </c:barChart>
      <c:catAx>
        <c:axId val="333951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050"/>
            </a:pPr>
            <a:endParaRPr lang="cs-CZ"/>
          </a:p>
        </c:txPr>
        <c:crossAx val="333952176"/>
        <c:crosses val="autoZero"/>
        <c:auto val="1"/>
        <c:lblAlgn val="ctr"/>
        <c:lblOffset val="100"/>
        <c:noMultiLvlLbl val="0"/>
      </c:catAx>
      <c:valAx>
        <c:axId val="33395217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33951784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1897265981783884"/>
          <c:y val="2.1554243219597553E-2"/>
          <c:w val="0.17086400118652315"/>
          <c:h val="0.8802714346588254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Helvetica"/>
          <a:cs typeface="Helvetica Neue"/>
        </a:defRPr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6436306175247157"/>
          <c:y val="6.8597036076868234E-2"/>
          <c:w val="0.10141579564379244"/>
          <c:h val="0.86643521281657554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'DO1'!$T$43</c:f>
              <c:strCache>
                <c:ptCount val="1"/>
                <c:pt idx="0">
                  <c:v>Dávám dárek</c:v>
                </c:pt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'DO1'!$S$45:$S$61</c:f>
              <c:strCache>
                <c:ptCount val="17"/>
                <c:pt idx="0">
                  <c:v>Partnerovi / partnerce</c:v>
                </c:pt>
                <c:pt idx="1">
                  <c:v>Mámě</c:v>
                </c:pt>
                <c:pt idx="2">
                  <c:v>Dětem</c:v>
                </c:pt>
                <c:pt idx="3">
                  <c:v>Tátovi</c:v>
                </c:pt>
                <c:pt idx="4">
                  <c:v>Sourozencům</c:v>
                </c:pt>
                <c:pt idx="5">
                  <c:v>Babičce / dědečkovi</c:v>
                </c:pt>
                <c:pt idx="6">
                  <c:v>Tchýni</c:v>
                </c:pt>
                <c:pt idx="7">
                  <c:v>Kamarádům, se kterými jsem běžně v kontaktu</c:v>
                </c:pt>
                <c:pt idx="8">
                  <c:v>Tchánovi</c:v>
                </c:pt>
                <c:pt idx="9">
                  <c:v>Švagrové / švagrovi</c:v>
                </c:pt>
                <c:pt idx="10">
                  <c:v>Kolegům v práci</c:v>
                </c:pt>
                <c:pt idx="11">
                  <c:v>Snaše / Zeťovi</c:v>
                </c:pt>
                <c:pt idx="12">
                  <c:v>Tetě / strýcovi</c:v>
                </c:pt>
                <c:pt idx="13">
                  <c:v>Sestřenici / bratrancovi</c:v>
                </c:pt>
                <c:pt idx="14">
                  <c:v>Kamarádům z dětství nebo mládí, i když nejsme často v kontaktu</c:v>
                </c:pt>
                <c:pt idx="15">
                  <c:v>Otčímovi</c:v>
                </c:pt>
                <c:pt idx="16">
                  <c:v>Maceše</c:v>
                </c:pt>
              </c:strCache>
            </c:strRef>
          </c:cat>
          <c:val>
            <c:numRef>
              <c:f>'DO1'!$T$45:$T$61</c:f>
              <c:numCache>
                <c:formatCode>0</c:formatCode>
                <c:ptCount val="17"/>
                <c:pt idx="0">
                  <c:v>81.435643564356425</c:v>
                </c:pt>
                <c:pt idx="1">
                  <c:v>79.950495049504951</c:v>
                </c:pt>
                <c:pt idx="2">
                  <c:v>65.594059405940598</c:v>
                </c:pt>
                <c:pt idx="3">
                  <c:v>60.64356435643564</c:v>
                </c:pt>
                <c:pt idx="4">
                  <c:v>56.435643564356432</c:v>
                </c:pt>
                <c:pt idx="5">
                  <c:v>40.594059405940598</c:v>
                </c:pt>
                <c:pt idx="6">
                  <c:v>39.603960396039604</c:v>
                </c:pt>
                <c:pt idx="7">
                  <c:v>36.386138613861384</c:v>
                </c:pt>
                <c:pt idx="8">
                  <c:v>32.920792079207921</c:v>
                </c:pt>
                <c:pt idx="9">
                  <c:v>26.485148514851488</c:v>
                </c:pt>
                <c:pt idx="10">
                  <c:v>19.059405940594061</c:v>
                </c:pt>
                <c:pt idx="11">
                  <c:v>17.326732673267326</c:v>
                </c:pt>
                <c:pt idx="12">
                  <c:v>16.584158415841586</c:v>
                </c:pt>
                <c:pt idx="13">
                  <c:v>12.623762376237623</c:v>
                </c:pt>
                <c:pt idx="14">
                  <c:v>8.4158415841584162</c:v>
                </c:pt>
                <c:pt idx="15">
                  <c:v>7.9207920792079207</c:v>
                </c:pt>
                <c:pt idx="16">
                  <c:v>7.673267326732673</c:v>
                </c:pt>
              </c:numCache>
            </c:numRef>
          </c:val>
        </c:ser>
        <c:ser>
          <c:idx val="3"/>
          <c:order val="1"/>
          <c:tx>
            <c:strRef>
              <c:f>'DO1'!$U$43</c:f>
              <c:strCache>
                <c:ptCount val="1"/>
                <c:pt idx="0">
                  <c:v>Nedávám dárek</c:v>
                </c:pt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'DO1'!$S$45:$S$61</c:f>
              <c:strCache>
                <c:ptCount val="17"/>
                <c:pt idx="0">
                  <c:v>Partnerovi / partnerce</c:v>
                </c:pt>
                <c:pt idx="1">
                  <c:v>Mámě</c:v>
                </c:pt>
                <c:pt idx="2">
                  <c:v>Dětem</c:v>
                </c:pt>
                <c:pt idx="3">
                  <c:v>Tátovi</c:v>
                </c:pt>
                <c:pt idx="4">
                  <c:v>Sourozencům</c:v>
                </c:pt>
                <c:pt idx="5">
                  <c:v>Babičce / dědečkovi</c:v>
                </c:pt>
                <c:pt idx="6">
                  <c:v>Tchýni</c:v>
                </c:pt>
                <c:pt idx="7">
                  <c:v>Kamarádům, se kterými jsem běžně v kontaktu</c:v>
                </c:pt>
                <c:pt idx="8">
                  <c:v>Tchánovi</c:v>
                </c:pt>
                <c:pt idx="9">
                  <c:v>Švagrové / švagrovi</c:v>
                </c:pt>
                <c:pt idx="10">
                  <c:v>Kolegům v práci</c:v>
                </c:pt>
                <c:pt idx="11">
                  <c:v>Snaše / Zeťovi</c:v>
                </c:pt>
                <c:pt idx="12">
                  <c:v>Tetě / strýcovi</c:v>
                </c:pt>
                <c:pt idx="13">
                  <c:v>Sestřenici / bratrancovi</c:v>
                </c:pt>
                <c:pt idx="14">
                  <c:v>Kamarádům z dětství nebo mládí, i když nejsme často v kontaktu</c:v>
                </c:pt>
                <c:pt idx="15">
                  <c:v>Otčímovi</c:v>
                </c:pt>
                <c:pt idx="16">
                  <c:v>Maceše</c:v>
                </c:pt>
              </c:strCache>
            </c:strRef>
          </c:cat>
          <c:val>
            <c:numRef>
              <c:f>'DO1'!$U$45:$U$61</c:f>
              <c:numCache>
                <c:formatCode>0</c:formatCode>
                <c:ptCount val="17"/>
                <c:pt idx="0">
                  <c:v>1.9801980198019802</c:v>
                </c:pt>
                <c:pt idx="1">
                  <c:v>6.435643564356436</c:v>
                </c:pt>
                <c:pt idx="2">
                  <c:v>2.722772277227723</c:v>
                </c:pt>
                <c:pt idx="3">
                  <c:v>12.623762376237623</c:v>
                </c:pt>
                <c:pt idx="4">
                  <c:v>28.960396039603957</c:v>
                </c:pt>
                <c:pt idx="5">
                  <c:v>13.861386138613863</c:v>
                </c:pt>
                <c:pt idx="6">
                  <c:v>17.326732673267326</c:v>
                </c:pt>
                <c:pt idx="7">
                  <c:v>55.940594059405946</c:v>
                </c:pt>
                <c:pt idx="8">
                  <c:v>13.118811881188119</c:v>
                </c:pt>
                <c:pt idx="9">
                  <c:v>41.089108910891085</c:v>
                </c:pt>
                <c:pt idx="10">
                  <c:v>63.613861386138616</c:v>
                </c:pt>
                <c:pt idx="11">
                  <c:v>15.099009900990099</c:v>
                </c:pt>
                <c:pt idx="12">
                  <c:v>65.346534653465355</c:v>
                </c:pt>
                <c:pt idx="13">
                  <c:v>69.306930693069305</c:v>
                </c:pt>
                <c:pt idx="14">
                  <c:v>79.950495049504951</c:v>
                </c:pt>
                <c:pt idx="15">
                  <c:v>10.891089108910892</c:v>
                </c:pt>
                <c:pt idx="16">
                  <c:v>11.386138613861387</c:v>
                </c:pt>
              </c:numCache>
            </c:numRef>
          </c:val>
        </c:ser>
        <c:ser>
          <c:idx val="0"/>
          <c:order val="2"/>
          <c:tx>
            <c:strRef>
              <c:f>'DO1'!$V$43</c:f>
              <c:strCache>
                <c:ptCount val="1"/>
                <c:pt idx="0">
                  <c:v>Nemám takovou osobu</c:v>
                </c:pt>
              </c:strCache>
            </c:strRef>
          </c:tx>
          <c:spPr>
            <a:solidFill>
              <a:srgbClr val="FBD753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'DO1'!$S$45:$S$61</c:f>
              <c:strCache>
                <c:ptCount val="17"/>
                <c:pt idx="0">
                  <c:v>Partnerovi / partnerce</c:v>
                </c:pt>
                <c:pt idx="1">
                  <c:v>Mámě</c:v>
                </c:pt>
                <c:pt idx="2">
                  <c:v>Dětem</c:v>
                </c:pt>
                <c:pt idx="3">
                  <c:v>Tátovi</c:v>
                </c:pt>
                <c:pt idx="4">
                  <c:v>Sourozencům</c:v>
                </c:pt>
                <c:pt idx="5">
                  <c:v>Babičce / dědečkovi</c:v>
                </c:pt>
                <c:pt idx="6">
                  <c:v>Tchýni</c:v>
                </c:pt>
                <c:pt idx="7">
                  <c:v>Kamarádům, se kterými jsem běžně v kontaktu</c:v>
                </c:pt>
                <c:pt idx="8">
                  <c:v>Tchánovi</c:v>
                </c:pt>
                <c:pt idx="9">
                  <c:v>Švagrové / švagrovi</c:v>
                </c:pt>
                <c:pt idx="10">
                  <c:v>Kolegům v práci</c:v>
                </c:pt>
                <c:pt idx="11">
                  <c:v>Snaše / Zeťovi</c:v>
                </c:pt>
                <c:pt idx="12">
                  <c:v>Tetě / strýcovi</c:v>
                </c:pt>
                <c:pt idx="13">
                  <c:v>Sestřenici / bratrancovi</c:v>
                </c:pt>
                <c:pt idx="14">
                  <c:v>Kamarádům z dětství nebo mládí, i když nejsme často v kontaktu</c:v>
                </c:pt>
                <c:pt idx="15">
                  <c:v>Otčímovi</c:v>
                </c:pt>
                <c:pt idx="16">
                  <c:v>Maceše</c:v>
                </c:pt>
              </c:strCache>
            </c:strRef>
          </c:cat>
          <c:val>
            <c:numRef>
              <c:f>'DO1'!$V$45:$V$61</c:f>
              <c:numCache>
                <c:formatCode>0</c:formatCode>
                <c:ptCount val="17"/>
                <c:pt idx="0">
                  <c:v>16.584158415841586</c:v>
                </c:pt>
                <c:pt idx="1">
                  <c:v>13.613861386138614</c:v>
                </c:pt>
                <c:pt idx="2">
                  <c:v>31.683168316831683</c:v>
                </c:pt>
                <c:pt idx="3">
                  <c:v>26.732673267326735</c:v>
                </c:pt>
                <c:pt idx="4">
                  <c:v>14.603960396039604</c:v>
                </c:pt>
                <c:pt idx="5">
                  <c:v>45.544554455445549</c:v>
                </c:pt>
                <c:pt idx="6">
                  <c:v>43.069306930693067</c:v>
                </c:pt>
                <c:pt idx="7">
                  <c:v>7.673267326732673</c:v>
                </c:pt>
                <c:pt idx="8">
                  <c:v>53.960396039603964</c:v>
                </c:pt>
                <c:pt idx="9">
                  <c:v>32.425742574257427</c:v>
                </c:pt>
                <c:pt idx="10">
                  <c:v>17.326732673267326</c:v>
                </c:pt>
                <c:pt idx="11">
                  <c:v>67.574257425742573</c:v>
                </c:pt>
                <c:pt idx="12">
                  <c:v>18.06930693069307</c:v>
                </c:pt>
                <c:pt idx="13">
                  <c:v>18.06930693069307</c:v>
                </c:pt>
                <c:pt idx="14">
                  <c:v>11.633663366336634</c:v>
                </c:pt>
                <c:pt idx="15">
                  <c:v>81.188118811881196</c:v>
                </c:pt>
                <c:pt idx="16">
                  <c:v>80.940594059405953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3955312"/>
        <c:axId val="333958056"/>
      </c:barChart>
      <c:catAx>
        <c:axId val="3339553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cs-CZ"/>
          </a:p>
        </c:txPr>
        <c:crossAx val="333958056"/>
        <c:crosses val="autoZero"/>
        <c:auto val="1"/>
        <c:lblAlgn val="ctr"/>
        <c:lblOffset val="100"/>
        <c:noMultiLvlLbl val="0"/>
      </c:catAx>
      <c:valAx>
        <c:axId val="33395805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33955312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35860765909136988"/>
          <c:y val="0.94334762476988165"/>
          <c:w val="0.54419274546507101"/>
          <c:h val="2.5855806418135691E-2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>
          <a:latin typeface="Helvetica"/>
          <a:cs typeface="Helvetica Neue"/>
        </a:defRPr>
      </a:pPr>
      <a:endParaRPr lang="cs-C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35515747516218"/>
          <c:y val="2.0542557500049987E-2"/>
          <c:w val="0.44123847515639397"/>
          <c:h val="0.8651549797830892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'DO1'!$AC$43</c:f>
              <c:strCache>
                <c:ptCount val="1"/>
              </c:strCache>
            </c:strRef>
          </c:tx>
          <c:spPr>
            <a:solidFill>
              <a:srgbClr val="F34E0D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'DO1'!$S$45:$S$61</c:f>
              <c:strCache>
                <c:ptCount val="17"/>
                <c:pt idx="0">
                  <c:v>Partnerovi / partnerce</c:v>
                </c:pt>
                <c:pt idx="1">
                  <c:v>Mámě</c:v>
                </c:pt>
                <c:pt idx="2">
                  <c:v>Dětem</c:v>
                </c:pt>
                <c:pt idx="3">
                  <c:v>Tátovi</c:v>
                </c:pt>
                <c:pt idx="4">
                  <c:v>Sourozencům</c:v>
                </c:pt>
                <c:pt idx="5">
                  <c:v>Babičce / dědečkovi</c:v>
                </c:pt>
                <c:pt idx="6">
                  <c:v>Tchýni</c:v>
                </c:pt>
                <c:pt idx="7">
                  <c:v>Kamarádům, se kterými jsem běžně v kontaktu</c:v>
                </c:pt>
                <c:pt idx="8">
                  <c:v>Tchánovi</c:v>
                </c:pt>
                <c:pt idx="9">
                  <c:v>Švagrové / švagrovi</c:v>
                </c:pt>
                <c:pt idx="10">
                  <c:v>Kolegům v práci</c:v>
                </c:pt>
                <c:pt idx="11">
                  <c:v>Snaše / Zeťovi</c:v>
                </c:pt>
                <c:pt idx="12">
                  <c:v>Tetě / strýcovi</c:v>
                </c:pt>
                <c:pt idx="13">
                  <c:v>Sestřenici / bratrancovi</c:v>
                </c:pt>
                <c:pt idx="14">
                  <c:v>Kamarádům z dětství nebo mládí, i když nejsme často v kontaktu</c:v>
                </c:pt>
                <c:pt idx="15">
                  <c:v>Otčímovi</c:v>
                </c:pt>
                <c:pt idx="16">
                  <c:v>Maceše</c:v>
                </c:pt>
              </c:strCache>
            </c:strRef>
          </c:cat>
          <c:val>
            <c:numRef>
              <c:f>'DO1'!$AC$45:$AC$61</c:f>
              <c:numCache>
                <c:formatCode>0</c:formatCode>
                <c:ptCount val="17"/>
                <c:pt idx="0">
                  <c:v>80.571428571428569</c:v>
                </c:pt>
                <c:pt idx="1">
                  <c:v>87.428571428571431</c:v>
                </c:pt>
                <c:pt idx="2">
                  <c:v>44</c:v>
                </c:pt>
                <c:pt idx="3">
                  <c:v>74.285714285714292</c:v>
                </c:pt>
                <c:pt idx="4">
                  <c:v>68.571428571428569</c:v>
                </c:pt>
                <c:pt idx="5">
                  <c:v>62.857142857142854</c:v>
                </c:pt>
                <c:pt idx="6">
                  <c:v>38.857142857142854</c:v>
                </c:pt>
                <c:pt idx="7">
                  <c:v>48</c:v>
                </c:pt>
                <c:pt idx="8">
                  <c:v>35.428571428571423</c:v>
                </c:pt>
                <c:pt idx="9">
                  <c:v>27.428571428571431</c:v>
                </c:pt>
                <c:pt idx="10">
                  <c:v>18.285714285714285</c:v>
                </c:pt>
                <c:pt idx="11">
                  <c:v>13.142857142857142</c:v>
                </c:pt>
                <c:pt idx="12">
                  <c:v>24</c:v>
                </c:pt>
                <c:pt idx="13">
                  <c:v>16</c:v>
                </c:pt>
                <c:pt idx="14">
                  <c:v>13.142857142857142</c:v>
                </c:pt>
                <c:pt idx="15">
                  <c:v>11.428571428571429</c:v>
                </c:pt>
                <c:pt idx="16">
                  <c:v>9.1428571428571423</c:v>
                </c:pt>
              </c:numCache>
            </c:numRef>
          </c:val>
        </c:ser>
        <c:ser>
          <c:idx val="3"/>
          <c:order val="1"/>
          <c:tx>
            <c:strRef>
              <c:f>'DO1'!$AD$43</c:f>
              <c:strCache>
                <c:ptCount val="1"/>
              </c:strCache>
            </c:strRef>
          </c:tx>
          <c:spPr>
            <a:solidFill>
              <a:srgbClr val="FFA102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'DO1'!$S$45:$S$61</c:f>
              <c:strCache>
                <c:ptCount val="17"/>
                <c:pt idx="0">
                  <c:v>Partnerovi / partnerce</c:v>
                </c:pt>
                <c:pt idx="1">
                  <c:v>Mámě</c:v>
                </c:pt>
                <c:pt idx="2">
                  <c:v>Dětem</c:v>
                </c:pt>
                <c:pt idx="3">
                  <c:v>Tátovi</c:v>
                </c:pt>
                <c:pt idx="4">
                  <c:v>Sourozencům</c:v>
                </c:pt>
                <c:pt idx="5">
                  <c:v>Babičce / dědečkovi</c:v>
                </c:pt>
                <c:pt idx="6">
                  <c:v>Tchýni</c:v>
                </c:pt>
                <c:pt idx="7">
                  <c:v>Kamarádům, se kterými jsem běžně v kontaktu</c:v>
                </c:pt>
                <c:pt idx="8">
                  <c:v>Tchánovi</c:v>
                </c:pt>
                <c:pt idx="9">
                  <c:v>Švagrové / švagrovi</c:v>
                </c:pt>
                <c:pt idx="10">
                  <c:v>Kolegům v práci</c:v>
                </c:pt>
                <c:pt idx="11">
                  <c:v>Snaše / Zeťovi</c:v>
                </c:pt>
                <c:pt idx="12">
                  <c:v>Tetě / strýcovi</c:v>
                </c:pt>
                <c:pt idx="13">
                  <c:v>Sestřenici / bratrancovi</c:v>
                </c:pt>
                <c:pt idx="14">
                  <c:v>Kamarádům z dětství nebo mládí, i když nejsme často v kontaktu</c:v>
                </c:pt>
                <c:pt idx="15">
                  <c:v>Otčímovi</c:v>
                </c:pt>
                <c:pt idx="16">
                  <c:v>Maceše</c:v>
                </c:pt>
              </c:strCache>
            </c:strRef>
          </c:cat>
          <c:val>
            <c:numRef>
              <c:f>'DO1'!$AD$45:$AD$61</c:f>
              <c:numCache>
                <c:formatCode>0</c:formatCode>
                <c:ptCount val="17"/>
                <c:pt idx="0">
                  <c:v>1.1428571428571428</c:v>
                </c:pt>
                <c:pt idx="1">
                  <c:v>4.5714285714285712</c:v>
                </c:pt>
                <c:pt idx="2">
                  <c:v>3.4285714285714288</c:v>
                </c:pt>
                <c:pt idx="3">
                  <c:v>11.428571428571429</c:v>
                </c:pt>
                <c:pt idx="4">
                  <c:v>16.571428571428569</c:v>
                </c:pt>
                <c:pt idx="5">
                  <c:v>16</c:v>
                </c:pt>
                <c:pt idx="6">
                  <c:v>17.142857142857142</c:v>
                </c:pt>
                <c:pt idx="7">
                  <c:v>45.142857142857139</c:v>
                </c:pt>
                <c:pt idx="8">
                  <c:v>14.285714285714285</c:v>
                </c:pt>
                <c:pt idx="9">
                  <c:v>33.714285714285715</c:v>
                </c:pt>
                <c:pt idx="10">
                  <c:v>60.571428571428577</c:v>
                </c:pt>
                <c:pt idx="11">
                  <c:v>13.142857142857142</c:v>
                </c:pt>
                <c:pt idx="12">
                  <c:v>66.857142857142861</c:v>
                </c:pt>
                <c:pt idx="13">
                  <c:v>69.142857142857139</c:v>
                </c:pt>
                <c:pt idx="14">
                  <c:v>78.857142857142861</c:v>
                </c:pt>
                <c:pt idx="15">
                  <c:v>11.428571428571429</c:v>
                </c:pt>
                <c:pt idx="16">
                  <c:v>10.857142857142858</c:v>
                </c:pt>
              </c:numCache>
            </c:numRef>
          </c:val>
        </c:ser>
        <c:ser>
          <c:idx val="0"/>
          <c:order val="2"/>
          <c:tx>
            <c:strRef>
              <c:f>'DO1'!$AE$43</c:f>
              <c:strCache>
                <c:ptCount val="1"/>
              </c:strCache>
            </c:strRef>
          </c:tx>
          <c:spPr>
            <a:solidFill>
              <a:srgbClr val="FBD753"/>
            </a:solidFill>
          </c:spPr>
          <c:invertIfNegative val="0"/>
          <c:dLbls>
            <c:numFmt formatCode="#,##0&quot;%&quot;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'DO1'!$S$45:$S$61</c:f>
              <c:strCache>
                <c:ptCount val="17"/>
                <c:pt idx="0">
                  <c:v>Partnerovi / partnerce</c:v>
                </c:pt>
                <c:pt idx="1">
                  <c:v>Mámě</c:v>
                </c:pt>
                <c:pt idx="2">
                  <c:v>Dětem</c:v>
                </c:pt>
                <c:pt idx="3">
                  <c:v>Tátovi</c:v>
                </c:pt>
                <c:pt idx="4">
                  <c:v>Sourozencům</c:v>
                </c:pt>
                <c:pt idx="5">
                  <c:v>Babičce / dědečkovi</c:v>
                </c:pt>
                <c:pt idx="6">
                  <c:v>Tchýni</c:v>
                </c:pt>
                <c:pt idx="7">
                  <c:v>Kamarádům, se kterými jsem běžně v kontaktu</c:v>
                </c:pt>
                <c:pt idx="8">
                  <c:v>Tchánovi</c:v>
                </c:pt>
                <c:pt idx="9">
                  <c:v>Švagrové / švagrovi</c:v>
                </c:pt>
                <c:pt idx="10">
                  <c:v>Kolegům v práci</c:v>
                </c:pt>
                <c:pt idx="11">
                  <c:v>Snaše / Zeťovi</c:v>
                </c:pt>
                <c:pt idx="12">
                  <c:v>Tetě / strýcovi</c:v>
                </c:pt>
                <c:pt idx="13">
                  <c:v>Sestřenici / bratrancovi</c:v>
                </c:pt>
                <c:pt idx="14">
                  <c:v>Kamarádům z dětství nebo mládí, i když nejsme často v kontaktu</c:v>
                </c:pt>
                <c:pt idx="15">
                  <c:v>Otčímovi</c:v>
                </c:pt>
                <c:pt idx="16">
                  <c:v>Maceše</c:v>
                </c:pt>
              </c:strCache>
            </c:strRef>
          </c:cat>
          <c:val>
            <c:numRef>
              <c:f>'DO1'!$AE$45:$AE$61</c:f>
              <c:numCache>
                <c:formatCode>0</c:formatCode>
                <c:ptCount val="17"/>
                <c:pt idx="0">
                  <c:v>18.285714285714285</c:v>
                </c:pt>
                <c:pt idx="1">
                  <c:v>8</c:v>
                </c:pt>
                <c:pt idx="2">
                  <c:v>52.571428571428569</c:v>
                </c:pt>
                <c:pt idx="3">
                  <c:v>14.285714285714285</c:v>
                </c:pt>
                <c:pt idx="4">
                  <c:v>14.857142857142858</c:v>
                </c:pt>
                <c:pt idx="5">
                  <c:v>21.142857142857142</c:v>
                </c:pt>
                <c:pt idx="6">
                  <c:v>44</c:v>
                </c:pt>
                <c:pt idx="7">
                  <c:v>6.8571428571428577</c:v>
                </c:pt>
                <c:pt idx="8">
                  <c:v>50.285714285714292</c:v>
                </c:pt>
                <c:pt idx="9">
                  <c:v>38.857142857142854</c:v>
                </c:pt>
                <c:pt idx="10">
                  <c:v>21.142857142857142</c:v>
                </c:pt>
                <c:pt idx="11">
                  <c:v>73.714285714285708</c:v>
                </c:pt>
                <c:pt idx="12">
                  <c:v>9.1428571428571423</c:v>
                </c:pt>
                <c:pt idx="13">
                  <c:v>14.857142857142858</c:v>
                </c:pt>
                <c:pt idx="14">
                  <c:v>8</c:v>
                </c:pt>
                <c:pt idx="15">
                  <c:v>77.142857142857153</c:v>
                </c:pt>
                <c:pt idx="16">
                  <c:v>80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3956488"/>
        <c:axId val="333952960"/>
      </c:barChart>
      <c:catAx>
        <c:axId val="3339564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3952960"/>
        <c:crosses val="autoZero"/>
        <c:auto val="1"/>
        <c:lblAlgn val="ctr"/>
        <c:lblOffset val="100"/>
        <c:noMultiLvlLbl val="0"/>
      </c:catAx>
      <c:valAx>
        <c:axId val="333952960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3339564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>
          <a:latin typeface="Helvetica"/>
          <a:cs typeface="Helvetica Neue"/>
        </a:defRPr>
      </a:pPr>
      <a:endParaRPr lang="cs-CZ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C5ECE-C47D-144F-9A32-2196633ADC54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E9F43-B9B8-924E-AD47-815485869D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1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82068-7E4A-6742-A1D0-4116A3DCED97}" type="datetimeFigureOut">
              <a:rPr lang="en-US" smtClean="0"/>
              <a:t>11/19/2015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C58A9-DB5E-6E41-87D0-681C845D8C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41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15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38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64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11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51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3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14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42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15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47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0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79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18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5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61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19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615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20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40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21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33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22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53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23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59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24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73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25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62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26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26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27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94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5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002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29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91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30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693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31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01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32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627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33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70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34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167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35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219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36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81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37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489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38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50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222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39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58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40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253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41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04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42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768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604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44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478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45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55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46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312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47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088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48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78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153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49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733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50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461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663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52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209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36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28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7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72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7D93-240F-4041-8284-FC16D3A96101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5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57300"/>
            <a:ext cx="7772400" cy="1562101"/>
          </a:xfrm>
        </p:spPr>
        <p:txBody>
          <a:bodyPr>
            <a:normAutofit/>
          </a:bodyPr>
          <a:lstStyle>
            <a:lvl1pPr>
              <a:defRPr sz="3600" cap="all" baseline="0">
                <a:latin typeface="Helvetica"/>
                <a:cs typeface="Helvetica"/>
              </a:defRPr>
            </a:lvl1pPr>
          </a:lstStyle>
          <a:p>
            <a:r>
              <a:rPr lang="cs-CZ" dirty="0" smtClean="0"/>
              <a:t>CLICK TO EDIT MASTER TITLE</a:t>
            </a:r>
            <a:br>
              <a:rPr lang="cs-CZ" dirty="0" smtClean="0"/>
            </a:br>
            <a:r>
              <a:rPr lang="cs-CZ" sz="3200" dirty="0" smtClean="0"/>
              <a:t>CLICK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46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BE1E1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4" name="TextBox 10"/>
          <p:cNvSpPr txBox="1"/>
          <p:nvPr userDrawn="1"/>
        </p:nvSpPr>
        <p:spPr>
          <a:xfrm>
            <a:off x="4384250" y="6450421"/>
            <a:ext cx="37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20B02F-98E3-5E49-AFD6-5890A166F86C}" type="slidenum">
              <a:rPr lang="cs-CZ" sz="1200" baseline="0" noProof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pPr algn="r"/>
              <a:t>‹#›</a:t>
            </a:fld>
            <a:endParaRPr lang="cs-CZ" sz="1200" noProof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65033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220920" y="627186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E7A420-D41C-E741-88DF-A22365AC38A6}" type="slidenum">
              <a:rPr lang="en-US" sz="1400" smtClean="0">
                <a:solidFill>
                  <a:srgbClr val="756522"/>
                </a:solidFill>
                <a:latin typeface="Helvetica Neue"/>
                <a:cs typeface="Helvetica Neue"/>
              </a:rPr>
              <a:pPr/>
              <a:t>‹#›</a:t>
            </a:fld>
            <a:endParaRPr lang="en-US" sz="1400" dirty="0">
              <a:solidFill>
                <a:srgbClr val="756522"/>
              </a:solidFill>
              <a:latin typeface="Helvetica Neue"/>
              <a:cs typeface="Helvetica Neue"/>
            </a:endParaRPr>
          </a:p>
        </p:txBody>
      </p:sp>
      <p:sp>
        <p:nvSpPr>
          <p:cNvPr id="5" name="TextBox 10"/>
          <p:cNvSpPr txBox="1"/>
          <p:nvPr userDrawn="1"/>
        </p:nvSpPr>
        <p:spPr>
          <a:xfrm>
            <a:off x="4384250" y="6450421"/>
            <a:ext cx="37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20B02F-98E3-5E49-AFD6-5890A166F86C}" type="slidenum">
              <a:rPr lang="cs-CZ" sz="1200" baseline="0" noProof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pPr algn="r"/>
              <a:t>‹#›</a:t>
            </a:fld>
            <a:endParaRPr lang="cs-CZ" sz="1200" noProof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4179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220920" y="627186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E7A420-D41C-E741-88DF-A22365AC38A6}" type="slidenum">
              <a:rPr lang="en-US" sz="1400" smtClean="0">
                <a:solidFill>
                  <a:srgbClr val="756522"/>
                </a:solidFill>
                <a:latin typeface="Helvetica Neue"/>
                <a:cs typeface="Helvetica Neue"/>
              </a:rPr>
              <a:pPr/>
              <a:t>‹#›</a:t>
            </a:fld>
            <a:endParaRPr lang="en-US" sz="1400" dirty="0">
              <a:solidFill>
                <a:srgbClr val="756522"/>
              </a:solidFill>
              <a:latin typeface="Helvetica Neue"/>
              <a:cs typeface="Helvetica Neue"/>
            </a:endParaRPr>
          </a:p>
        </p:txBody>
      </p:sp>
      <p:sp>
        <p:nvSpPr>
          <p:cNvPr id="5" name="TextBox 10"/>
          <p:cNvSpPr txBox="1"/>
          <p:nvPr userDrawn="1"/>
        </p:nvSpPr>
        <p:spPr>
          <a:xfrm>
            <a:off x="4384250" y="6450421"/>
            <a:ext cx="37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20B02F-98E3-5E49-AFD6-5890A166F86C}" type="slidenum">
              <a:rPr lang="cs-CZ" sz="1200" baseline="0" noProof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pPr algn="r"/>
              <a:t>‹#›</a:t>
            </a:fld>
            <a:endParaRPr lang="cs-CZ" sz="1200" noProof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6052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TextBox 10"/>
          <p:cNvSpPr txBox="1"/>
          <p:nvPr userDrawn="1"/>
        </p:nvSpPr>
        <p:spPr>
          <a:xfrm>
            <a:off x="4384250" y="6450421"/>
            <a:ext cx="37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20B02F-98E3-5E49-AFD6-5890A166F86C}" type="slidenum">
              <a:rPr lang="cs-CZ" sz="1200" baseline="0" noProof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pPr algn="r"/>
              <a:t>‹#›</a:t>
            </a:fld>
            <a:endParaRPr lang="cs-CZ" sz="1200" noProof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64880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161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/>
                <a:cs typeface="Helvetica"/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13100"/>
            <a:ext cx="7772400" cy="5842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BE1E1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5652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75245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75245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Box 10"/>
          <p:cNvSpPr txBox="1"/>
          <p:nvPr userDrawn="1"/>
        </p:nvSpPr>
        <p:spPr>
          <a:xfrm>
            <a:off x="4384250" y="6450421"/>
            <a:ext cx="37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20B02F-98E3-5E49-AFD6-5890A166F86C}" type="slidenum">
              <a:rPr lang="cs-CZ" sz="1200" baseline="0" noProof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pPr algn="r"/>
              <a:t>‹#›</a:t>
            </a:fld>
            <a:endParaRPr lang="cs-CZ" sz="1200" noProof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3650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7166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17166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4384250" y="6450421"/>
            <a:ext cx="37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20B02F-98E3-5E49-AFD6-5890A166F86C}" type="slidenum">
              <a:rPr lang="cs-CZ" sz="1200" baseline="0" noProof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pPr algn="r"/>
              <a:t>‹#›</a:t>
            </a:fld>
            <a:endParaRPr lang="cs-CZ" sz="1200" noProof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14793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Box 10"/>
          <p:cNvSpPr txBox="1"/>
          <p:nvPr userDrawn="1"/>
        </p:nvSpPr>
        <p:spPr>
          <a:xfrm>
            <a:off x="4384250" y="6450421"/>
            <a:ext cx="37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20B02F-98E3-5E49-AFD6-5890A166F86C}" type="slidenum">
              <a:rPr lang="cs-CZ" sz="1200" baseline="0" noProof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pPr algn="r"/>
              <a:t>‹#›</a:t>
            </a:fld>
            <a:endParaRPr lang="cs-CZ" sz="1200" noProof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6791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 userDrawn="1"/>
        </p:nvSpPr>
        <p:spPr>
          <a:xfrm>
            <a:off x="4384250" y="6450421"/>
            <a:ext cx="37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20B02F-98E3-5E49-AFD6-5890A166F86C}" type="slidenum">
              <a:rPr lang="cs-CZ" sz="1200" baseline="0" noProof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pPr algn="r"/>
              <a:t>‹#›</a:t>
            </a:fld>
            <a:endParaRPr lang="cs-CZ" sz="1200" noProof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0305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>
            <a:normAutofit/>
          </a:bodyPr>
          <a:lstStyle>
            <a:lvl1pPr algn="l">
              <a:defRPr sz="2400" b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5" name="TextBox 10"/>
          <p:cNvSpPr txBox="1"/>
          <p:nvPr userDrawn="1"/>
        </p:nvSpPr>
        <p:spPr>
          <a:xfrm>
            <a:off x="4384250" y="6450421"/>
            <a:ext cx="37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20B02F-98E3-5E49-AFD6-5890A166F86C}" type="slidenum">
              <a:rPr lang="cs-CZ" sz="1200" baseline="0" noProof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pPr algn="r"/>
              <a:t>‹#›</a:t>
            </a:fld>
            <a:endParaRPr lang="cs-CZ" sz="1200" noProof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0112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TextBox 10"/>
          <p:cNvSpPr txBox="1"/>
          <p:nvPr userDrawn="1"/>
        </p:nvSpPr>
        <p:spPr>
          <a:xfrm>
            <a:off x="4384250" y="6450421"/>
            <a:ext cx="37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20B02F-98E3-5E49-AFD6-5890A166F86C}" type="slidenum">
              <a:rPr lang="cs-CZ" sz="1200" baseline="0" noProof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pPr algn="r"/>
              <a:t>‹#›</a:t>
            </a:fld>
            <a:endParaRPr lang="cs-CZ" sz="1200" noProof="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5869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8229600" cy="509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>
            <p:custDataLst>
              <p:tags r:id="rId13"/>
            </p:custDataLst>
          </p:nvPr>
        </p:nvCxnSpPr>
        <p:spPr>
          <a:xfrm>
            <a:off x="306000" y="6351578"/>
            <a:ext cx="85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067107" y="6498020"/>
            <a:ext cx="26642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©Perfect Crowd 2013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95288" y="6450421"/>
            <a:ext cx="3394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noProof="0" dirty="0" err="1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Fashion</a:t>
            </a:r>
            <a:r>
              <a:rPr lang="cs-CZ" sz="1200" noProof="0" dirty="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 Report IV</a:t>
            </a:r>
            <a:endParaRPr lang="en-GB" sz="1200" noProof="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8" name="Picture 6" descr="PC-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5" y="6410318"/>
            <a:ext cx="660491" cy="3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BE1E11"/>
          </a:solidFill>
          <a:latin typeface="Helvetica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0" kern="1200">
          <a:solidFill>
            <a:srgbClr val="800000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600" b="0" kern="1200">
          <a:solidFill>
            <a:srgbClr val="800000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b="0" kern="1200">
          <a:solidFill>
            <a:srgbClr val="800000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b="0" kern="1200">
          <a:solidFill>
            <a:srgbClr val="800000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b="0" kern="1200">
          <a:solidFill>
            <a:srgbClr val="800000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tbank.cz/o-bance/wealth-report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kidmap.cz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002" y="133616"/>
            <a:ext cx="8922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Helvetica"/>
              </a:rPr>
              <a:t>MÓDA A VÁNOCE</a:t>
            </a:r>
          </a:p>
          <a:p>
            <a:pPr algn="ctr"/>
            <a:r>
              <a:rPr lang="cs-CZ" sz="3600" dirty="0" smtClean="0">
                <a:solidFill>
                  <a:prstClr val="black"/>
                </a:solidFill>
                <a:latin typeface="Arial Narrow" panose="020B0606020202030204" pitchFamily="34" charset="0"/>
                <a:cs typeface="Helvetica"/>
              </a:rPr>
              <a:t>FASHION REPORT IV</a:t>
            </a:r>
            <a:endParaRPr lang="cs-CZ" sz="3600" dirty="0">
              <a:solidFill>
                <a:prstClr val="black"/>
              </a:solidFill>
              <a:latin typeface="Arial Narrow" panose="020B0606020202030204" pitchFamily="34" charset="0"/>
              <a:cs typeface="Helvetica"/>
            </a:endParaRP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177046" y="1475575"/>
            <a:ext cx="8645239" cy="18473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"/>
          <p:cNvSpPr txBox="1">
            <a:spLocks/>
          </p:cNvSpPr>
          <p:nvPr/>
        </p:nvSpPr>
        <p:spPr>
          <a:xfrm>
            <a:off x="6136450" y="1196199"/>
            <a:ext cx="2584357" cy="266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13. listopadu 2015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http://freedesignfile.com/upload/2014/02/Hand-drawn-ribbon-bow-and-gift-boxes-vector-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49" y="1937814"/>
            <a:ext cx="2744842" cy="261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261290" y="1758221"/>
            <a:ext cx="5355739" cy="4589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>
                <a:solidFill>
                  <a:srgbClr val="D9723F"/>
                </a:solidFill>
                <a:latin typeface="Arial Narrow" panose="020B0606020202030204" pitchFamily="34" charset="0"/>
              </a:rPr>
              <a:t>„I dnešní ženy nebývaly </a:t>
            </a:r>
            <a:r>
              <a:rPr lang="cs-CZ" sz="2200" b="1" dirty="0" smtClean="0">
                <a:solidFill>
                  <a:srgbClr val="D9723F"/>
                </a:solidFill>
                <a:latin typeface="Arial Narrow" panose="020B0606020202030204" pitchFamily="34" charset="0"/>
              </a:rPr>
              <a:t>v dětství z </a:t>
            </a:r>
            <a:r>
              <a:rPr lang="cs-CZ" sz="2200" b="1" dirty="0">
                <a:solidFill>
                  <a:srgbClr val="D9723F"/>
                </a:solidFill>
                <a:latin typeface="Arial Narrow" panose="020B0606020202030204" pitchFamily="34" charset="0"/>
              </a:rPr>
              <a:t>měkkých dárků </a:t>
            </a:r>
            <a:r>
              <a:rPr lang="cs-CZ" sz="2200" b="1" dirty="0" smtClean="0">
                <a:solidFill>
                  <a:srgbClr val="D9723F"/>
                </a:solidFill>
                <a:latin typeface="Arial Narrow" panose="020B0606020202030204" pitchFamily="34" charset="0"/>
              </a:rPr>
              <a:t>nadšené, dnes je tomu naopak“</a:t>
            </a:r>
            <a:endParaRPr lang="cs-CZ" sz="2200" b="1" dirty="0">
              <a:solidFill>
                <a:srgbClr val="D9723F"/>
              </a:solidFill>
              <a:latin typeface="Arial Narrow" panose="020B0606020202030204" pitchFamily="34" charset="0"/>
            </a:endParaRPr>
          </a:p>
          <a:p>
            <a:endParaRPr lang="cs-CZ" sz="1000" b="1" dirty="0">
              <a:solidFill>
                <a:srgbClr val="BD3C36"/>
              </a:solidFill>
              <a:latin typeface="Arial Narrow" panose="020B0606020202030204" pitchFamily="34" charset="0"/>
            </a:endParaRPr>
          </a:p>
          <a:p>
            <a:pPr algn="r"/>
            <a:r>
              <a:rPr lang="cs-CZ" sz="2200" b="1" dirty="0" smtClean="0">
                <a:solidFill>
                  <a:srgbClr val="40A29D"/>
                </a:solidFill>
                <a:latin typeface="Arial Narrow" panose="020B0606020202030204" pitchFamily="34" charset="0"/>
              </a:rPr>
              <a:t>„</a:t>
            </a:r>
            <a:r>
              <a:rPr lang="pl-PL" sz="2200" b="1" dirty="0">
                <a:solidFill>
                  <a:srgbClr val="40A29D"/>
                </a:solidFill>
                <a:latin typeface="Arial Narrow" panose="020B0606020202030204" pitchFamily="34" charset="0"/>
              </a:rPr>
              <a:t>45 % </a:t>
            </a:r>
            <a:r>
              <a:rPr lang="pl-PL" sz="2200" b="1" dirty="0" smtClean="0">
                <a:solidFill>
                  <a:srgbClr val="40A29D"/>
                </a:solidFill>
                <a:latin typeface="Arial Narrow" panose="020B0606020202030204" pitchFamily="34" charset="0"/>
              </a:rPr>
              <a:t>dárků se dnes kupuje na internetu</a:t>
            </a:r>
            <a:r>
              <a:rPr lang="cs-CZ" sz="2200" b="1" dirty="0" smtClean="0">
                <a:solidFill>
                  <a:srgbClr val="40A29D"/>
                </a:solidFill>
                <a:latin typeface="Arial Narrow" panose="020B0606020202030204" pitchFamily="34" charset="0"/>
              </a:rPr>
              <a:t>.“</a:t>
            </a:r>
          </a:p>
          <a:p>
            <a:endParaRPr lang="cs-CZ" sz="1000" b="1" dirty="0" smtClean="0">
              <a:solidFill>
                <a:srgbClr val="BD3C36"/>
              </a:solidFill>
              <a:latin typeface="Arial Narrow" panose="020B0606020202030204" pitchFamily="34" charset="0"/>
            </a:endParaRPr>
          </a:p>
          <a:p>
            <a:r>
              <a:rPr lang="cs-CZ" sz="2200" b="1" dirty="0">
                <a:solidFill>
                  <a:srgbClr val="D9723F"/>
                </a:solidFill>
                <a:latin typeface="Arial Narrow" panose="020B0606020202030204" pitchFamily="34" charset="0"/>
              </a:rPr>
              <a:t>„Na jednu hodinu s blízkými o Vánocích připadá 0,5 hodiny nákupů dárků</a:t>
            </a:r>
            <a:r>
              <a:rPr lang="cs-CZ" sz="2200" b="1" dirty="0" smtClean="0">
                <a:solidFill>
                  <a:srgbClr val="D9723F"/>
                </a:solidFill>
                <a:latin typeface="Arial Narrow" panose="020B0606020202030204" pitchFamily="34" charset="0"/>
              </a:rPr>
              <a:t>.“</a:t>
            </a:r>
          </a:p>
          <a:p>
            <a:endParaRPr lang="cs-CZ" sz="1000" b="1" dirty="0" smtClean="0">
              <a:solidFill>
                <a:srgbClr val="DD8356"/>
              </a:solidFill>
              <a:latin typeface="Arial Narrow" panose="020B0606020202030204" pitchFamily="34" charset="0"/>
            </a:endParaRPr>
          </a:p>
          <a:p>
            <a:pPr algn="r"/>
            <a:r>
              <a:rPr lang="cs-CZ" sz="2200" b="1" dirty="0">
                <a:solidFill>
                  <a:srgbClr val="40A29D"/>
                </a:solidFill>
                <a:latin typeface="Arial Narrow" panose="020B0606020202030204" pitchFamily="34" charset="0"/>
              </a:rPr>
              <a:t>„V </a:t>
            </a:r>
            <a:r>
              <a:rPr lang="cs-CZ" sz="2200" b="1" dirty="0" smtClean="0">
                <a:solidFill>
                  <a:srgbClr val="40A29D"/>
                </a:solidFill>
                <a:latin typeface="Arial Narrow" panose="020B0606020202030204" pitchFamily="34" charset="0"/>
              </a:rPr>
              <a:t>průměru dostáváme 7 dárků“</a:t>
            </a:r>
          </a:p>
          <a:p>
            <a:endParaRPr lang="cs-CZ" sz="1000" b="1" dirty="0">
              <a:solidFill>
                <a:srgbClr val="BD3C36"/>
              </a:solidFill>
              <a:latin typeface="Arial Narrow" panose="020B0606020202030204" pitchFamily="34" charset="0"/>
            </a:endParaRPr>
          </a:p>
          <a:p>
            <a:r>
              <a:rPr lang="cs-CZ" sz="2200" b="1" dirty="0">
                <a:solidFill>
                  <a:srgbClr val="D9723F"/>
                </a:solidFill>
                <a:latin typeface="Arial Narrow" panose="020B0606020202030204" pitchFamily="34" charset="0"/>
              </a:rPr>
              <a:t>„70 % zeťů a snach obdarovává </a:t>
            </a:r>
            <a:r>
              <a:rPr lang="cs-CZ" sz="2200" b="1" dirty="0" smtClean="0">
                <a:solidFill>
                  <a:srgbClr val="D9723F"/>
                </a:solidFill>
                <a:latin typeface="Arial Narrow" panose="020B0606020202030204" pitchFamily="34" charset="0"/>
              </a:rPr>
              <a:t>tchýni, z povinnosti.“</a:t>
            </a:r>
          </a:p>
          <a:p>
            <a:pPr algn="r"/>
            <a:endParaRPr lang="cs-CZ" sz="2200" b="1" dirty="0">
              <a:solidFill>
                <a:srgbClr val="40A29D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458408" y="4562669"/>
            <a:ext cx="3363878" cy="1937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200" b="1" dirty="0" smtClean="0">
              <a:solidFill>
                <a:srgbClr val="40A29D"/>
              </a:solidFill>
              <a:latin typeface="Arial Narrow" panose="020B0606020202030204" pitchFamily="34" charset="0"/>
            </a:endParaRPr>
          </a:p>
          <a:p>
            <a:r>
              <a:rPr lang="cs-CZ" sz="2200" b="1" dirty="0">
                <a:solidFill>
                  <a:srgbClr val="40A29D"/>
                </a:solidFill>
                <a:latin typeface="Arial Narrow" panose="020B0606020202030204" pitchFamily="34" charset="0"/>
              </a:rPr>
              <a:t>„Nákup a výběr dárků online trvá stejně jako </a:t>
            </a:r>
            <a:r>
              <a:rPr lang="cs-CZ" sz="2200" b="1" dirty="0" err="1">
                <a:solidFill>
                  <a:srgbClr val="40A29D"/>
                </a:solidFill>
                <a:latin typeface="Arial Narrow" panose="020B0606020202030204" pitchFamily="34" charset="0"/>
              </a:rPr>
              <a:t>offline</a:t>
            </a:r>
            <a:r>
              <a:rPr lang="cs-CZ" sz="2200" b="1" dirty="0">
                <a:solidFill>
                  <a:srgbClr val="40A29D"/>
                </a:solidFill>
                <a:latin typeface="Arial Narrow" panose="020B0606020202030204" pitchFamily="34" charset="0"/>
              </a:rPr>
              <a:t>, </a:t>
            </a:r>
            <a:r>
              <a:rPr lang="cs-CZ" sz="2200" b="1" dirty="0" smtClean="0">
                <a:solidFill>
                  <a:srgbClr val="40A29D"/>
                </a:solidFill>
                <a:latin typeface="Arial Narrow" panose="020B0606020202030204" pitchFamily="34" charset="0"/>
              </a:rPr>
              <a:t>přesto </a:t>
            </a:r>
            <a:r>
              <a:rPr lang="cs-CZ" sz="2200" b="1" dirty="0">
                <a:solidFill>
                  <a:srgbClr val="40A29D"/>
                </a:solidFill>
                <a:latin typeface="Arial Narrow" panose="020B0606020202030204" pitchFamily="34" charset="0"/>
              </a:rPr>
              <a:t>ale </a:t>
            </a:r>
            <a:r>
              <a:rPr lang="cs-CZ" sz="2200" b="1" dirty="0" smtClean="0">
                <a:solidFill>
                  <a:srgbClr val="40A29D"/>
                </a:solidFill>
                <a:latin typeface="Arial Narrow" panose="020B0606020202030204" pitchFamily="34" charset="0"/>
              </a:rPr>
              <a:t>šetří </a:t>
            </a:r>
            <a:r>
              <a:rPr lang="cs-CZ" sz="2200" b="1" dirty="0">
                <a:solidFill>
                  <a:srgbClr val="40A29D"/>
                </a:solidFill>
                <a:latin typeface="Arial Narrow" panose="020B0606020202030204" pitchFamily="34" charset="0"/>
              </a:rPr>
              <a:t>čas.“</a:t>
            </a:r>
          </a:p>
        </p:txBody>
      </p:sp>
    </p:spTree>
    <p:extLst>
      <p:ext uri="{BB962C8B-B14F-4D97-AF65-F5344CB8AC3E}">
        <p14:creationId xmlns:p14="http://schemas.microsoft.com/office/powerpoint/2010/main" val="4693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372837" y="827559"/>
            <a:ext cx="4390082" cy="4802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Všichni si to pamatujeme, v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dětství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 nás měkké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dárky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obvykle vzbuzovaly spíše negativní emoce. Z dat vyplývá, že ani dnešní ženy nebývaly jako holčičky z měkkých dárků nadšené. Naopak, nejčastější emocí bývalo zklamání.</a:t>
            </a:r>
          </a:p>
          <a:p>
            <a:pPr algn="just"/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cs-CZ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 dnešní </a:t>
            </a:r>
            <a:r>
              <a:rPr lang="cs-CZ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ženy nebývaly jako holčičky z měkkých dárků </a:t>
            </a:r>
            <a:r>
              <a:rPr lang="cs-CZ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nadšené</a:t>
            </a:r>
          </a:p>
          <a:p>
            <a:pPr algn="just"/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Dospělí si dnes naopak s měkkým dárkem spojují hlavně zvědavost, překvapení a radost. Ostatně,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že s dospělostí přichází </a:t>
            </a:r>
            <a:b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i radost z měkkých dárků potvrzují i sami respondenti, kteří také deklarují, že měkké dárky se mění obecně díky vyšší a rozmanitější nabídce.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2837" y="264041"/>
            <a:ext cx="801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TRAUMATA Z DĚTSTVÍ STŘÍDÁ PŘEKVAPENÍ A RADOST</a:t>
            </a:r>
            <a:endParaRPr lang="cs-CZ" sz="2000" b="1" i="1" dirty="0">
              <a:solidFill>
                <a:srgbClr val="DD8356"/>
              </a:solidFill>
              <a:latin typeface="Arial Narrow" panose="020B0606020202030204" pitchFamily="34" charset="0"/>
              <a:cs typeface="Helvetica"/>
            </a:endParaRPr>
          </a:p>
        </p:txBody>
      </p:sp>
      <p:pic>
        <p:nvPicPr>
          <p:cNvPr id="2050" name="Picture 2" descr="http://i.dailymail.co.uk/i/pix/2012/12/26/article-2253370-16A897B7000005DC-324_306x4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1739" y="952500"/>
            <a:ext cx="3646738" cy="48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81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-650921" y="1211674"/>
            <a:ext cx="9520424" cy="4962531"/>
            <a:chOff x="0" y="0"/>
            <a:chExt cx="9405164" cy="5124670"/>
          </a:xfrm>
        </p:grpSpPr>
        <p:graphicFrame>
          <p:nvGraphicFramePr>
            <p:cNvPr id="11" name="Diagramm 2"/>
            <p:cNvGraphicFramePr>
              <a:graphicFrameLocks/>
            </p:cNvGraphicFramePr>
            <p:nvPr>
              <p:extLst/>
            </p:nvPr>
          </p:nvGraphicFramePr>
          <p:xfrm>
            <a:off x="0" y="0"/>
            <a:ext cx="9405164" cy="5124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2" name="Přímá spojnice 11"/>
            <p:cNvCxnSpPr/>
            <p:nvPr/>
          </p:nvCxnSpPr>
          <p:spPr>
            <a:xfrm flipH="1">
              <a:off x="5498086" y="418620"/>
              <a:ext cx="0" cy="4392000"/>
            </a:xfrm>
            <a:prstGeom prst="line">
              <a:avLst/>
            </a:prstGeom>
            <a:ln>
              <a:solidFill>
                <a:srgbClr val="002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09579" y="142852"/>
            <a:ext cx="8490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Arial Narrow" panose="020B0606020202030204" pitchFamily="34" charset="0"/>
                <a:cs typeface="Helvetica"/>
              </a:rPr>
              <a:t>DOSPĚLÍ SI DNES S MĚKKÝM DÁRKEM SPOJUJÍ HLAVNĚ ZVĚDAVOST, PŘEKVAPENÍ A RADOST</a:t>
            </a:r>
            <a:endParaRPr lang="pl-PL" sz="1600" b="1" dirty="0">
              <a:solidFill>
                <a:srgbClr val="BD3C36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7" y="5877271"/>
            <a:ext cx="84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Jaké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pocity ve Vás pojem „měkký dárek“ vzbuzuje?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Měkké dárky v lidech vzbuzují zejména zvědavost. Negativní emoce pociťuje minimum dospělých.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905917" y="1235295"/>
          <a:ext cx="6026226" cy="304800"/>
        </p:xfrm>
        <a:graphic>
          <a:graphicData uri="http://schemas.openxmlformats.org/drawingml/2006/table">
            <a:tbl>
              <a:tblPr/>
              <a:tblGrid>
                <a:gridCol w="572877"/>
                <a:gridCol w="565917"/>
                <a:gridCol w="612888"/>
                <a:gridCol w="627961"/>
                <a:gridCol w="632597"/>
                <a:gridCol w="508052"/>
                <a:gridCol w="633067"/>
                <a:gridCol w="627961"/>
                <a:gridCol w="561860"/>
                <a:gridCol w="683046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2F5E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15-35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36-55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2F5E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15-35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36-55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1864145" y="5917603"/>
          <a:ext cx="5968844" cy="190500"/>
        </p:xfrm>
        <a:graphic>
          <a:graphicData uri="http://schemas.openxmlformats.org/drawingml/2006/table">
            <a:tbl>
              <a:tblPr/>
              <a:tblGrid>
                <a:gridCol w="620005"/>
                <a:gridCol w="620005"/>
                <a:gridCol w="620005"/>
                <a:gridCol w="620005"/>
                <a:gridCol w="620005"/>
                <a:gridCol w="620005"/>
                <a:gridCol w="620005"/>
                <a:gridCol w="620005"/>
                <a:gridCol w="504402"/>
                <a:gridCol w="504402"/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N=311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2124662" y="846514"/>
            <a:ext cx="5567082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cs-CZ" sz="2400" dirty="0" smtClean="0">
                <a:solidFill>
                  <a:srgbClr val="DD8356"/>
                </a:solidFill>
                <a:latin typeface="Arial Narrow" panose="020B0606020202030204" pitchFamily="34" charset="0"/>
              </a:rPr>
              <a:t>2015 					2013</a:t>
            </a:r>
            <a:endParaRPr lang="en-AU" sz="2400" dirty="0">
              <a:solidFill>
                <a:srgbClr val="DD835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0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-604308" y="1288973"/>
            <a:ext cx="8955093" cy="4856598"/>
            <a:chOff x="0" y="0"/>
            <a:chExt cx="9405164" cy="5124670"/>
          </a:xfrm>
        </p:grpSpPr>
        <p:graphicFrame>
          <p:nvGraphicFramePr>
            <p:cNvPr id="11" name="Diagramm 2"/>
            <p:cNvGraphicFramePr>
              <a:graphicFrameLocks/>
            </p:cNvGraphicFramePr>
            <p:nvPr>
              <p:extLst/>
            </p:nvPr>
          </p:nvGraphicFramePr>
          <p:xfrm>
            <a:off x="0" y="0"/>
            <a:ext cx="9405164" cy="5124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2" name="Přímá spojnice 11"/>
            <p:cNvCxnSpPr/>
            <p:nvPr/>
          </p:nvCxnSpPr>
          <p:spPr>
            <a:xfrm flipH="1">
              <a:off x="5789439" y="418620"/>
              <a:ext cx="0" cy="4392000"/>
            </a:xfrm>
            <a:prstGeom prst="line">
              <a:avLst/>
            </a:prstGeom>
            <a:ln>
              <a:solidFill>
                <a:srgbClr val="002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09579" y="142852"/>
            <a:ext cx="8490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Arial Narrow" panose="020B0606020202030204" pitchFamily="34" charset="0"/>
                <a:cs typeface="Helvetica"/>
              </a:rPr>
              <a:t>ZATÍMCO V DĚTSTVÍ SPÍŠE ZKLAMÁNÍ </a:t>
            </a:r>
            <a:endParaRPr lang="pl-PL" sz="1600" b="1" dirty="0">
              <a:solidFill>
                <a:srgbClr val="BD3C36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7" y="5877271"/>
            <a:ext cx="84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A jaké pocity ve Vás „měkké dárky“ vzbuzovaly v dětství?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Oproti tomu v dětství v lidech měkké dárky negativní emoce vzbuzovaly často. Nejčastěji cítili zklamání.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1696598" y="1235295"/>
          <a:ext cx="6411815" cy="304800"/>
        </p:xfrm>
        <a:graphic>
          <a:graphicData uri="http://schemas.openxmlformats.org/drawingml/2006/table">
            <a:tbl>
              <a:tblPr/>
              <a:tblGrid>
                <a:gridCol w="609533"/>
                <a:gridCol w="602127"/>
                <a:gridCol w="652103"/>
                <a:gridCol w="668141"/>
                <a:gridCol w="673074"/>
                <a:gridCol w="540560"/>
                <a:gridCol w="673574"/>
                <a:gridCol w="668141"/>
                <a:gridCol w="597811"/>
                <a:gridCol w="726751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2F5E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15-35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36-55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2F5E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15-35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36-55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1619483" y="5917603"/>
          <a:ext cx="6455880" cy="190500"/>
        </p:xfrm>
        <a:graphic>
          <a:graphicData uri="http://schemas.openxmlformats.org/drawingml/2006/table">
            <a:tbl>
              <a:tblPr/>
              <a:tblGrid>
                <a:gridCol w="670595"/>
                <a:gridCol w="670595"/>
                <a:gridCol w="670595"/>
                <a:gridCol w="670595"/>
                <a:gridCol w="670595"/>
                <a:gridCol w="670595"/>
                <a:gridCol w="670595"/>
                <a:gridCol w="670595"/>
                <a:gridCol w="545560"/>
                <a:gridCol w="545560"/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N=311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2106732" y="882374"/>
            <a:ext cx="5567082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cs-CZ" sz="2400" dirty="0" smtClean="0">
                <a:solidFill>
                  <a:srgbClr val="DD8356"/>
                </a:solidFill>
                <a:latin typeface="Arial Narrow" panose="020B0606020202030204" pitchFamily="34" charset="0"/>
              </a:rPr>
              <a:t>2015 					2013</a:t>
            </a:r>
            <a:endParaRPr lang="en-AU" sz="2400" dirty="0">
              <a:solidFill>
                <a:srgbClr val="DD835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372836" y="837607"/>
            <a:ext cx="8379277" cy="4802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Měkký dárek může být i plyšák, utěrka, ručník nebo záclona. A právě poslední tři zmíněné druhy stojí za jistým zklamáním z měkkého dárku. Naopak největší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radost z měkkého dárku  lidem udělá stejně jako v roce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2013:</a:t>
            </a:r>
          </a:p>
          <a:p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bunda, kabát, sako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 Tričko</a:t>
            </a:r>
          </a:p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#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svetr/mikina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2837" y="264041"/>
            <a:ext cx="801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MĚKKOU RADOST DĚLÁ KABÁT, ZKLAMÁNÍ UTĚRKY</a:t>
            </a:r>
            <a:endParaRPr lang="cs-CZ" sz="2000" b="1" i="1" dirty="0">
              <a:solidFill>
                <a:srgbClr val="DD8356"/>
              </a:solidFill>
              <a:latin typeface="Arial Narrow" panose="020B0606020202030204" pitchFamily="34" charset="0"/>
              <a:cs typeface="Helvetica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7783" y="3562140"/>
            <a:ext cx="5694065" cy="248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6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42852"/>
            <a:ext cx="9000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Arial Narrow" panose="020B0606020202030204" pitchFamily="34" charset="0"/>
                <a:cs typeface="Helvetica"/>
              </a:rPr>
              <a:t>RADOST Z „MĚKKÉHO DÁRKU“ NEJČASTĚJI ZPŮSOBÍ BUNDA / KABÁT, TRIČKO NEBO SVETR / MIKINA</a:t>
            </a:r>
            <a:endParaRPr lang="pl-PL" sz="1600" b="1" dirty="0"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7" y="5877271"/>
            <a:ext cx="84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Jaký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obsah „měkkého dárku“ Vám udělá největší radost?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Největší radost z měkkého dárku  lidem udělá stejně jako v roce 2013 bunda/kabát/sako, tričko či svetr/mikina.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EF2E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9137" y="549956"/>
            <a:ext cx="546163" cy="546163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-254314" y="1249612"/>
            <a:ext cx="9520424" cy="4836640"/>
            <a:chOff x="0" y="0"/>
            <a:chExt cx="9405164" cy="5124670"/>
          </a:xfrm>
        </p:grpSpPr>
        <p:graphicFrame>
          <p:nvGraphicFramePr>
            <p:cNvPr id="11" name="Diagramm 2"/>
            <p:cNvGraphicFramePr>
              <a:graphicFrameLocks/>
            </p:cNvGraphicFramePr>
            <p:nvPr/>
          </p:nvGraphicFramePr>
          <p:xfrm>
            <a:off x="0" y="0"/>
            <a:ext cx="9405164" cy="5124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2" name="Přímá spojnice 11"/>
            <p:cNvCxnSpPr/>
            <p:nvPr/>
          </p:nvCxnSpPr>
          <p:spPr>
            <a:xfrm flipH="1">
              <a:off x="5356006" y="341815"/>
              <a:ext cx="0" cy="4577263"/>
            </a:xfrm>
            <a:prstGeom prst="line">
              <a:avLst/>
            </a:prstGeom>
            <a:ln>
              <a:solidFill>
                <a:srgbClr val="002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Tabulka 12"/>
          <p:cNvGraphicFramePr>
            <a:graphicFrameLocks noGrp="1"/>
          </p:cNvGraphicFramePr>
          <p:nvPr>
            <p:extLst/>
          </p:nvPr>
        </p:nvGraphicFramePr>
        <p:xfrm>
          <a:off x="2243678" y="1235295"/>
          <a:ext cx="5864735" cy="304800"/>
        </p:xfrm>
        <a:graphic>
          <a:graphicData uri="http://schemas.openxmlformats.org/drawingml/2006/table">
            <a:tbl>
              <a:tblPr/>
              <a:tblGrid>
                <a:gridCol w="557525"/>
                <a:gridCol w="550751"/>
                <a:gridCol w="596463"/>
                <a:gridCol w="611133"/>
                <a:gridCol w="615645"/>
                <a:gridCol w="494437"/>
                <a:gridCol w="616102"/>
                <a:gridCol w="611133"/>
                <a:gridCol w="546804"/>
                <a:gridCol w="664742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2F5E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15-35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36-55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2F5E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15-35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36-55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>
            <p:extLst/>
          </p:nvPr>
        </p:nvGraphicFramePr>
        <p:xfrm>
          <a:off x="2170325" y="5917603"/>
          <a:ext cx="5838938" cy="190500"/>
        </p:xfrm>
        <a:graphic>
          <a:graphicData uri="http://schemas.openxmlformats.org/drawingml/2006/table">
            <a:tbl>
              <a:tblPr/>
              <a:tblGrid>
                <a:gridCol w="606511"/>
                <a:gridCol w="606511"/>
                <a:gridCol w="606511"/>
                <a:gridCol w="606511"/>
                <a:gridCol w="606511"/>
                <a:gridCol w="606511"/>
                <a:gridCol w="606511"/>
                <a:gridCol w="606511"/>
                <a:gridCol w="493425"/>
                <a:gridCol w="493425"/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N=311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2384647" y="882374"/>
            <a:ext cx="5567082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cs-CZ" sz="2400" dirty="0" smtClean="0">
                <a:solidFill>
                  <a:srgbClr val="DD8356"/>
                </a:solidFill>
                <a:latin typeface="Arial Narrow" panose="020B0606020202030204" pitchFamily="34" charset="0"/>
              </a:rPr>
              <a:t>2015 					2013</a:t>
            </a:r>
            <a:endParaRPr lang="en-AU" sz="2400" dirty="0">
              <a:solidFill>
                <a:srgbClr val="DD835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0306" y="142852"/>
            <a:ext cx="8569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Arial Narrow" panose="020B0606020202030204" pitchFamily="34" charset="0"/>
                <a:cs typeface="Helvetica"/>
              </a:rPr>
              <a:t>ZKLAMÁNÍ Z „MĚKKÉHO DÁRKU“ PAK ZAŽÍVÁME, KDYŽ NEDOSTANEME </a:t>
            </a:r>
            <a:r>
              <a:rPr lang="pl-PL" sz="1600" b="1" dirty="0" smtClean="0">
                <a:latin typeface="Arial Narrow" panose="020B0606020202030204" pitchFamily="34" charset="0"/>
                <a:cs typeface="Helvetica"/>
              </a:rPr>
              <a:t>OBLEČENÍ</a:t>
            </a:r>
            <a:endParaRPr lang="pl-PL" sz="1600" b="1" dirty="0"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7" y="5877271"/>
            <a:ext cx="84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Jaký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obsah „měkkého dárku“ Vás naopak skutečně zklame?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Naopak zklamání pociťují hlavně z utěrek, záclon/závěsů a ponožek.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FEF2E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945" y="479620"/>
            <a:ext cx="546163" cy="546163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2243678" y="1235295"/>
          <a:ext cx="5864735" cy="304800"/>
        </p:xfrm>
        <a:graphic>
          <a:graphicData uri="http://schemas.openxmlformats.org/drawingml/2006/table">
            <a:tbl>
              <a:tblPr/>
              <a:tblGrid>
                <a:gridCol w="557525"/>
                <a:gridCol w="550751"/>
                <a:gridCol w="596463"/>
                <a:gridCol w="611133"/>
                <a:gridCol w="615645"/>
                <a:gridCol w="494437"/>
                <a:gridCol w="616102"/>
                <a:gridCol w="611133"/>
                <a:gridCol w="546804"/>
                <a:gridCol w="664742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2F5E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15-35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36-55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2F5E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15-35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36-55 </a:t>
                      </a:r>
                      <a:endParaRPr lang="cs-CZ" sz="1000" b="1" i="0" u="none" strike="noStrike" dirty="0" smtClean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let</a:t>
                      </a:r>
                      <a:endParaRPr lang="cs-CZ" sz="1000" b="1" i="0" u="none" strike="noStrike" dirty="0">
                        <a:solidFill>
                          <a:srgbClr val="F34E0D"/>
                        </a:solidFill>
                        <a:effectLst/>
                        <a:latin typeface="Helvetic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2170325" y="5917603"/>
          <a:ext cx="5838938" cy="190500"/>
        </p:xfrm>
        <a:graphic>
          <a:graphicData uri="http://schemas.openxmlformats.org/drawingml/2006/table">
            <a:tbl>
              <a:tblPr/>
              <a:tblGrid>
                <a:gridCol w="606511"/>
                <a:gridCol w="606511"/>
                <a:gridCol w="606511"/>
                <a:gridCol w="606511"/>
                <a:gridCol w="606511"/>
                <a:gridCol w="606511"/>
                <a:gridCol w="606511"/>
                <a:gridCol w="606511"/>
                <a:gridCol w="493425"/>
                <a:gridCol w="493425"/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N=311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-64400" y="1189822"/>
            <a:ext cx="9064467" cy="4940315"/>
            <a:chOff x="0" y="0"/>
            <a:chExt cx="9405164" cy="5124670"/>
          </a:xfrm>
        </p:grpSpPr>
        <p:graphicFrame>
          <p:nvGraphicFramePr>
            <p:cNvPr id="12" name="Diagramm 2"/>
            <p:cNvGraphicFramePr>
              <a:graphicFrameLocks/>
            </p:cNvGraphicFramePr>
            <p:nvPr/>
          </p:nvGraphicFramePr>
          <p:xfrm>
            <a:off x="0" y="0"/>
            <a:ext cx="9405164" cy="5124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3" name="Přímá spojnice 12"/>
            <p:cNvCxnSpPr/>
            <p:nvPr/>
          </p:nvCxnSpPr>
          <p:spPr>
            <a:xfrm flipH="1">
              <a:off x="5390300" y="341817"/>
              <a:ext cx="0" cy="4518550"/>
            </a:xfrm>
            <a:prstGeom prst="line">
              <a:avLst/>
            </a:prstGeom>
            <a:ln>
              <a:solidFill>
                <a:srgbClr val="002F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2339822" y="846514"/>
            <a:ext cx="5567082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cs-CZ" sz="2400" dirty="0" smtClean="0">
                <a:solidFill>
                  <a:srgbClr val="DD8356"/>
                </a:solidFill>
                <a:latin typeface="Arial Narrow" panose="020B0606020202030204" pitchFamily="34" charset="0"/>
              </a:rPr>
              <a:t>2015 					2013</a:t>
            </a:r>
            <a:endParaRPr lang="en-AU" sz="2400" dirty="0">
              <a:solidFill>
                <a:srgbClr val="DD835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579" y="142852"/>
            <a:ext cx="8490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Arial Narrow" panose="020B0606020202030204" pitchFamily="34" charset="0"/>
                <a:cs typeface="Helvetica"/>
              </a:rPr>
              <a:t>ŽE S VĚKEM ROSTE RADOST Z MĚKKÝCH DÁRKŮ POTVRZUJÍ I SAMI RESPONDENTI</a:t>
            </a:r>
            <a:endParaRPr lang="pl-PL" sz="1600" b="1" dirty="0">
              <a:solidFill>
                <a:srgbClr val="BD3C36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7" y="5877271"/>
            <a:ext cx="84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Do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jaké míry souhlasíte s následujícími výroky?  - Z měkkého dárku mám dnes větší radost než v minulosti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¾ dotázaných potvrzují, že mají dnes z měkkých dárků větší radost než v minulosti.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1031062" y="1377341"/>
            <a:ext cx="7497536" cy="4653643"/>
            <a:chOff x="0" y="0"/>
            <a:chExt cx="7497536" cy="5742215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0"/>
              <a:ext cx="7497536" cy="5742215"/>
              <a:chOff x="0" y="0"/>
              <a:chExt cx="7497536" cy="5742215"/>
            </a:xfrm>
          </p:grpSpPr>
          <p:grpSp>
            <p:nvGrpSpPr>
              <p:cNvPr id="12" name="Skupina 11"/>
              <p:cNvGrpSpPr/>
              <p:nvPr/>
            </p:nvGrpSpPr>
            <p:grpSpPr>
              <a:xfrm>
                <a:off x="0" y="0"/>
                <a:ext cx="7497536" cy="5742215"/>
                <a:chOff x="0" y="0"/>
                <a:chExt cx="8139518" cy="4550323"/>
              </a:xfrm>
            </p:grpSpPr>
            <p:graphicFrame>
              <p:nvGraphicFramePr>
                <p:cNvPr id="15" name="Chart 2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0" y="0"/>
                <a:ext cx="8139518" cy="455032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16" name="Přímá spojnice 15"/>
                <p:cNvCxnSpPr/>
                <p:nvPr/>
              </p:nvCxnSpPr>
              <p:spPr>
                <a:xfrm>
                  <a:off x="852214" y="266701"/>
                  <a:ext cx="0" cy="390828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Přímá spojnice 16"/>
                <p:cNvCxnSpPr/>
                <p:nvPr/>
              </p:nvCxnSpPr>
              <p:spPr>
                <a:xfrm>
                  <a:off x="3438756" y="174824"/>
                  <a:ext cx="0" cy="4041321"/>
                </a:xfrm>
                <a:prstGeom prst="line">
                  <a:avLst/>
                </a:prstGeom>
                <a:ln>
                  <a:solidFill>
                    <a:srgbClr val="002F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Přímá spojnice 12"/>
              <p:cNvCxnSpPr/>
              <p:nvPr/>
            </p:nvCxnSpPr>
            <p:spPr>
              <a:xfrm>
                <a:off x="3758292" y="356507"/>
                <a:ext cx="0" cy="493200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/>
              <p:cNvCxnSpPr/>
              <p:nvPr/>
            </p:nvCxnSpPr>
            <p:spPr>
              <a:xfrm>
                <a:off x="4890406" y="359229"/>
                <a:ext cx="0" cy="493200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Přímá spojnice 10"/>
            <p:cNvCxnSpPr/>
            <p:nvPr/>
          </p:nvCxnSpPr>
          <p:spPr>
            <a:xfrm>
              <a:off x="1932214" y="353785"/>
              <a:ext cx="0" cy="49320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Tabulka 17"/>
          <p:cNvGraphicFramePr>
            <a:graphicFrameLocks noGrp="1"/>
          </p:cNvGraphicFramePr>
          <p:nvPr>
            <p:extLst/>
          </p:nvPr>
        </p:nvGraphicFramePr>
        <p:xfrm>
          <a:off x="1200839" y="5878191"/>
          <a:ext cx="5838938" cy="190500"/>
        </p:xfrm>
        <a:graphic>
          <a:graphicData uri="http://schemas.openxmlformats.org/drawingml/2006/table">
            <a:tbl>
              <a:tblPr/>
              <a:tblGrid>
                <a:gridCol w="606511"/>
                <a:gridCol w="606511"/>
                <a:gridCol w="606511"/>
                <a:gridCol w="606511"/>
                <a:gridCol w="606511"/>
                <a:gridCol w="606511"/>
                <a:gridCol w="606511"/>
                <a:gridCol w="606511"/>
                <a:gridCol w="493425"/>
                <a:gridCol w="493425"/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N=311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648435" y="5679884"/>
          <a:ext cx="6457443" cy="152400"/>
        </p:xfrm>
        <a:graphic>
          <a:graphicData uri="http://schemas.openxmlformats.org/drawingml/2006/table">
            <a:tbl>
              <a:tblPr/>
              <a:tblGrid>
                <a:gridCol w="591419"/>
                <a:gridCol w="591419"/>
                <a:gridCol w="591419"/>
                <a:gridCol w="591419"/>
                <a:gridCol w="591419"/>
                <a:gridCol w="591419"/>
                <a:gridCol w="591419"/>
                <a:gridCol w="591419"/>
                <a:gridCol w="591419"/>
                <a:gridCol w="591419"/>
                <a:gridCol w="543253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TOP2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</a:tr>
            </a:tbl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1416427" y="1160289"/>
            <a:ext cx="5567082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cs-CZ" sz="2400" dirty="0" smtClean="0">
                <a:solidFill>
                  <a:srgbClr val="DD8356"/>
                </a:solidFill>
                <a:latin typeface="Arial Narrow" panose="020B0606020202030204" pitchFamily="34" charset="0"/>
              </a:rPr>
              <a:t>2015 					2013</a:t>
            </a:r>
            <a:endParaRPr lang="en-AU" sz="2400" dirty="0">
              <a:solidFill>
                <a:srgbClr val="DD835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1023141" y="1401935"/>
            <a:ext cx="7497536" cy="4653643"/>
            <a:chOff x="0" y="0"/>
            <a:chExt cx="7497536" cy="5742215"/>
          </a:xfrm>
        </p:grpSpPr>
        <p:grpSp>
          <p:nvGrpSpPr>
            <p:cNvPr id="12" name="Skupina 11"/>
            <p:cNvGrpSpPr/>
            <p:nvPr/>
          </p:nvGrpSpPr>
          <p:grpSpPr>
            <a:xfrm>
              <a:off x="0" y="0"/>
              <a:ext cx="7497536" cy="5742215"/>
              <a:chOff x="0" y="0"/>
              <a:chExt cx="7497536" cy="5742215"/>
            </a:xfrm>
          </p:grpSpPr>
          <p:grpSp>
            <p:nvGrpSpPr>
              <p:cNvPr id="14" name="Skupina 13"/>
              <p:cNvGrpSpPr/>
              <p:nvPr/>
            </p:nvGrpSpPr>
            <p:grpSpPr>
              <a:xfrm>
                <a:off x="0" y="0"/>
                <a:ext cx="7497536" cy="5742215"/>
                <a:chOff x="0" y="0"/>
                <a:chExt cx="8139518" cy="4550323"/>
              </a:xfrm>
            </p:grpSpPr>
            <p:graphicFrame>
              <p:nvGraphicFramePr>
                <p:cNvPr id="17" name="Chart 2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0" y="0"/>
                <a:ext cx="8139518" cy="455032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18" name="Přímá spojnice 17"/>
                <p:cNvCxnSpPr/>
                <p:nvPr/>
              </p:nvCxnSpPr>
              <p:spPr>
                <a:xfrm>
                  <a:off x="852214" y="266701"/>
                  <a:ext cx="0" cy="390828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Přímá spojnice 18"/>
                <p:cNvCxnSpPr/>
                <p:nvPr/>
              </p:nvCxnSpPr>
              <p:spPr>
                <a:xfrm>
                  <a:off x="3438756" y="174824"/>
                  <a:ext cx="0" cy="4041321"/>
                </a:xfrm>
                <a:prstGeom prst="line">
                  <a:avLst/>
                </a:prstGeom>
                <a:ln>
                  <a:solidFill>
                    <a:srgbClr val="002F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Přímá spojnice 14"/>
              <p:cNvCxnSpPr/>
              <p:nvPr/>
            </p:nvCxnSpPr>
            <p:spPr>
              <a:xfrm>
                <a:off x="3758292" y="356507"/>
                <a:ext cx="0" cy="493200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>
                <a:off x="4890406" y="359229"/>
                <a:ext cx="0" cy="493200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Přímá spojnice 12"/>
            <p:cNvCxnSpPr/>
            <p:nvPr/>
          </p:nvCxnSpPr>
          <p:spPr>
            <a:xfrm>
              <a:off x="1932214" y="353785"/>
              <a:ext cx="0" cy="49320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09579" y="142852"/>
            <a:ext cx="8490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Arial Narrow" panose="020B0606020202030204" pitchFamily="34" charset="0"/>
                <a:cs typeface="Helvetica"/>
              </a:rPr>
              <a:t>„MĚKKÉ DÁRKY“ JSOU DNES TOTIŽ MÉNĚ NUDNÉ</a:t>
            </a:r>
            <a:endParaRPr lang="pl-PL" sz="1600" b="1" dirty="0">
              <a:solidFill>
                <a:srgbClr val="BD3C36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7" y="5877271"/>
            <a:ext cx="84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Do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jaké míry souhlasíte s následujícími výroky? - V dnešní době jsou měkké dárky méně nudné než v minulosti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Zdají se jim být méně nudné než dřív.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1145756" y="5856157"/>
          <a:ext cx="5905038" cy="190500"/>
        </p:xfrm>
        <a:graphic>
          <a:graphicData uri="http://schemas.openxmlformats.org/drawingml/2006/table">
            <a:tbl>
              <a:tblPr/>
              <a:tblGrid>
                <a:gridCol w="613377"/>
                <a:gridCol w="613377"/>
                <a:gridCol w="613377"/>
                <a:gridCol w="613377"/>
                <a:gridCol w="613377"/>
                <a:gridCol w="613377"/>
                <a:gridCol w="613377"/>
                <a:gridCol w="613377"/>
                <a:gridCol w="499011"/>
                <a:gridCol w="499011"/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N=311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ulka 19"/>
          <p:cNvGraphicFramePr>
            <a:graphicFrameLocks noGrp="1"/>
          </p:cNvGraphicFramePr>
          <p:nvPr>
            <p:extLst/>
          </p:nvPr>
        </p:nvGraphicFramePr>
        <p:xfrm>
          <a:off x="648435" y="5668867"/>
          <a:ext cx="6457443" cy="152400"/>
        </p:xfrm>
        <a:graphic>
          <a:graphicData uri="http://schemas.openxmlformats.org/drawingml/2006/table">
            <a:tbl>
              <a:tblPr/>
              <a:tblGrid>
                <a:gridCol w="591419"/>
                <a:gridCol w="591419"/>
                <a:gridCol w="591419"/>
                <a:gridCol w="591419"/>
                <a:gridCol w="591419"/>
                <a:gridCol w="591419"/>
                <a:gridCol w="591419"/>
                <a:gridCol w="591419"/>
                <a:gridCol w="591419"/>
                <a:gridCol w="591419"/>
                <a:gridCol w="543253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TOP2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"/>
                        </a:rPr>
                        <a:t>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F5E"/>
                    </a:solidFill>
                  </a:tcPr>
                </a:tc>
              </a:tr>
            </a:tbl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1407462" y="1160289"/>
            <a:ext cx="5567082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cs-CZ" sz="2400" dirty="0" smtClean="0">
                <a:solidFill>
                  <a:srgbClr val="DD8356"/>
                </a:solidFill>
                <a:latin typeface="Arial Narrow" panose="020B0606020202030204" pitchFamily="34" charset="0"/>
              </a:rPr>
              <a:t>2015 					2013</a:t>
            </a:r>
            <a:endParaRPr lang="en-AU" sz="2400" dirty="0">
              <a:solidFill>
                <a:srgbClr val="DD835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864" y="2727185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cs-CZ" sz="4400" b="0" dirty="0" smtClean="0">
                <a:solidFill>
                  <a:srgbClr val="BD3C36"/>
                </a:solidFill>
                <a:latin typeface="Arial Narrow" panose="020B0606020202030204" pitchFamily="34" charset="0"/>
              </a:rPr>
              <a:t>DÁRKY, KTERÉ DÁVÁME</a:t>
            </a:r>
            <a:endParaRPr lang="en-AU" sz="4400" b="0" dirty="0">
              <a:solidFill>
                <a:srgbClr val="BD3C36"/>
              </a:solidFill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1307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372837" y="827559"/>
            <a:ext cx="4322255" cy="5546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Prakticky každý, kdo má dítě nebo partnera, jim také dává na Vánoce dárky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Přirozeně, čím dále je osoba od kruhu naší nejbližší rodiny, tím menší je pravděpodobnost, že jí budeme na Vánoce dávat dárek. Rodinné vazby dárků jsou vertikální, tchýně a snachy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obdarováváme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ale tety a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neteře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ne.</a:t>
            </a:r>
          </a:p>
          <a:p>
            <a:pPr algn="just"/>
            <a:endParaRPr lang="cs-CZ" sz="1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2837" y="264041"/>
            <a:ext cx="801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VYŽENĚNÝM PŘÍBUZNÝM DÁVÁME DÁRKY SPÍŠE Z POVINNOSTI</a:t>
            </a:r>
            <a:endParaRPr lang="cs-CZ" sz="2000" b="1" i="1" dirty="0">
              <a:solidFill>
                <a:srgbClr val="DD8356"/>
              </a:solidFill>
              <a:latin typeface="Arial Narrow" panose="020B0606020202030204" pitchFamily="34" charset="0"/>
              <a:cs typeface="Helvetica"/>
            </a:endParaRPr>
          </a:p>
        </p:txBody>
      </p:sp>
      <p:pic>
        <p:nvPicPr>
          <p:cNvPr id="3074" name="Picture 2" descr="http://cdn2.mommyish.com/wp-content/uploads/2012/12/shutterstock_612306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4027" y="907101"/>
            <a:ext cx="4242744" cy="29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72836" y="3247053"/>
            <a:ext cx="8653935" cy="2804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70 </a:t>
            </a:r>
            <a:r>
              <a:rPr lang="cs-CZ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% zeťů a snach obdarovává tchýni</a:t>
            </a:r>
            <a:r>
              <a:rPr lang="cs-CZ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endParaRPr lang="cs-CZ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70 % zeťů a snach obdarovává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tchýni, zároveň ale platí, že právě dárky tchýni a tchánovi jsou ty, které spíše dáváme z povinnosti než za účelem udělat dané osobě radost. Kromě nich neradi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lidé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dávají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dárky nevlastní matce, kolegům v práci a sourozencům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partnera.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Podobně je to i s naší ochotou vydat peníze na dárek.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Nejvíce jsou lidé ochotni vydat za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partnera,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děti a rodiče. Až pak následují ostatní příbuzní. Nejméně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jsme ochotni vydat za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kolegy a kamarády. </a:t>
            </a:r>
          </a:p>
        </p:txBody>
      </p:sp>
    </p:spTree>
    <p:extLst>
      <p:ext uri="{BB962C8B-B14F-4D97-AF65-F5344CB8AC3E}">
        <p14:creationId xmlns:p14="http://schemas.microsoft.com/office/powerpoint/2010/main" val="403264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5017" y="265917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cs-CZ" sz="4400" b="0" dirty="0" smtClean="0">
                <a:solidFill>
                  <a:srgbClr val="BD3C36"/>
                </a:solidFill>
                <a:latin typeface="Arial Narrow" panose="020B0606020202030204" pitchFamily="34" charset="0"/>
              </a:rPr>
              <a:t>O FASHION REPORTU</a:t>
            </a:r>
            <a:endParaRPr lang="en-AU" sz="4400" b="0" dirty="0">
              <a:solidFill>
                <a:srgbClr val="BD3C36"/>
              </a:solidFill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4016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56272" y="793541"/>
            <a:ext cx="9249092" cy="5443899"/>
            <a:chOff x="0" y="0"/>
            <a:chExt cx="28136823" cy="5580152"/>
          </a:xfrm>
        </p:grpSpPr>
        <p:graphicFrame>
          <p:nvGraphicFramePr>
            <p:cNvPr id="12" name="Chart 2"/>
            <p:cNvGraphicFramePr>
              <a:graphicFrameLocks/>
            </p:cNvGraphicFramePr>
            <p:nvPr/>
          </p:nvGraphicFramePr>
          <p:xfrm>
            <a:off x="0" y="0"/>
            <a:ext cx="28136823" cy="5295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7" name="Chart 2"/>
            <p:cNvGraphicFramePr>
              <a:graphicFrameLocks/>
            </p:cNvGraphicFramePr>
            <p:nvPr/>
          </p:nvGraphicFramePr>
          <p:xfrm>
            <a:off x="17914434" y="277832"/>
            <a:ext cx="6344112" cy="5295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8" name="Chart 2"/>
            <p:cNvGraphicFramePr>
              <a:graphicFrameLocks/>
            </p:cNvGraphicFramePr>
            <p:nvPr/>
          </p:nvGraphicFramePr>
          <p:xfrm>
            <a:off x="14892511" y="265427"/>
            <a:ext cx="6344112" cy="5295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9" name="Chart 2"/>
            <p:cNvGraphicFramePr>
              <a:graphicFrameLocks/>
            </p:cNvGraphicFramePr>
            <p:nvPr/>
          </p:nvGraphicFramePr>
          <p:xfrm>
            <a:off x="11861750" y="264280"/>
            <a:ext cx="6344111" cy="5295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0" name="Chart 2"/>
            <p:cNvGraphicFramePr>
              <a:graphicFrameLocks/>
            </p:cNvGraphicFramePr>
            <p:nvPr/>
          </p:nvGraphicFramePr>
          <p:xfrm>
            <a:off x="20949254" y="274318"/>
            <a:ext cx="6344112" cy="5305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 Narrow" panose="020B0606020202030204" pitchFamily="34" charset="0"/>
                <a:cs typeface="Helvetica"/>
              </a:rPr>
              <a:t>70 </a:t>
            </a:r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% ZEŤŮ A SNACH OBDAROVÁVÁ TCHÝNI</a:t>
            </a:r>
            <a:endParaRPr lang="cs-CZ" sz="1600" b="1" i="1" dirty="0"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8" y="5874249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Komu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všemu vlastně dáváte dárky k Vánocům? Pokud danou osobu nemáte v okruhu příbuzných, uveďte „Nemám“.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Nejvíce lidí (8 z 10) dává dárky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artnerovi a mamince, a pokud mají děti, tak také jim.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3362178" y="5860181"/>
          <a:ext cx="5036235" cy="200025"/>
        </p:xfrm>
        <a:graphic>
          <a:graphicData uri="http://schemas.openxmlformats.org/drawingml/2006/table">
            <a:tbl>
              <a:tblPr/>
              <a:tblGrid>
                <a:gridCol w="1007247"/>
                <a:gridCol w="1007247"/>
                <a:gridCol w="1007247"/>
                <a:gridCol w="1007247"/>
                <a:gridCol w="1007247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/>
          </p:nvPr>
        </p:nvGraphicFramePr>
        <p:xfrm>
          <a:off x="3406841" y="878253"/>
          <a:ext cx="4893098" cy="200025"/>
        </p:xfrm>
        <a:graphic>
          <a:graphicData uri="http://schemas.openxmlformats.org/drawingml/2006/table">
            <a:tbl>
              <a:tblPr/>
              <a:tblGrid>
                <a:gridCol w="949408"/>
                <a:gridCol w="894633"/>
                <a:gridCol w="1095471"/>
                <a:gridCol w="1077210"/>
                <a:gridCol w="876376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2F5E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15-35 let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36-55 let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1139744" y="6307339"/>
            <a:ext cx="18598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i="1" dirty="0" smtClean="0">
                <a:solidFill>
                  <a:srgbClr val="EF4F1D"/>
                </a:solidFill>
                <a:latin typeface="Arial Narrow" panose="020B0606020202030204" pitchFamily="34" charset="0"/>
                <a:cs typeface="Helvetica"/>
              </a:rPr>
              <a:t>*Řazeno podle odpovědi „dávám dárek“</a:t>
            </a:r>
            <a:endParaRPr lang="cs-CZ" sz="900" i="1" dirty="0">
              <a:solidFill>
                <a:srgbClr val="EF4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579" y="142852"/>
            <a:ext cx="8177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A PRÁVĚ TCHÝNI A TCHÁNOVI DÁVÁME DÁRKY POUZE Z POVINNOSTI</a:t>
            </a:r>
            <a:endParaRPr lang="cs-CZ" sz="1600" b="1" i="1" dirty="0"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8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Dobře, a ruku na srdce, dáváte někomu z těchto osob dárek tak trochu z povinnosti, protože se to od Vás čeká, než že by Vás hřál pocit, že má daná osoba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radost?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 T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i respondenti,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 kteří dávají dárky dané osobě zmíněné v  </a:t>
            </a:r>
            <a:r>
              <a:rPr lang="cs-CZ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předch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. otázce (N = různé).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Většina lidí (60 %) dává všechny své dárky ráda. Z povinnosti dávají lidé nejčastěji dárky rodičům svého partnera – týká se to až třetiny z nich. Často neradi lidé také dávají dárky nevlastní matce, kolegům v práci a sourozencům partnera.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/>
          </p:nvPr>
        </p:nvGraphicFramePr>
        <p:xfrm>
          <a:off x="3022686" y="1108045"/>
          <a:ext cx="4909625" cy="200025"/>
        </p:xfrm>
        <a:graphic>
          <a:graphicData uri="http://schemas.openxmlformats.org/drawingml/2006/table">
            <a:tbl>
              <a:tblPr/>
              <a:tblGrid>
                <a:gridCol w="981925"/>
                <a:gridCol w="981925"/>
                <a:gridCol w="981925"/>
                <a:gridCol w="981925"/>
                <a:gridCol w="981925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2F5E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15-35 let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36-55 let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Diagramm 2"/>
          <p:cNvGraphicFramePr>
            <a:graphicFrameLocks/>
          </p:cNvGraphicFramePr>
          <p:nvPr>
            <p:extLst/>
          </p:nvPr>
        </p:nvGraphicFramePr>
        <p:xfrm>
          <a:off x="509579" y="1035585"/>
          <a:ext cx="8295410" cy="4918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519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372837" y="827559"/>
            <a:ext cx="8612901" cy="5546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Dokonce 10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% rodičů je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ochotno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vydat za dárky pro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dítě 8 000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 více Kč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Průměrně pak za dárky dětem jsme ochotni vydat 4 349 Kč, partnerovi 3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022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Kč.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Muži jsou obecně ochotni dát za dárky větší částky než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ženy, které jsou oproti mužům výrazně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šetrnější,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zejména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vůči snaše či zeťovi.</a:t>
            </a:r>
          </a:p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2837" y="264041"/>
            <a:ext cx="801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MUŽI DÁVAJÍ MÉNĚ DÁRKŮ ALE DRAŽŠÍ</a:t>
            </a:r>
            <a:endParaRPr lang="cs-CZ" sz="2000" b="1" i="1" dirty="0">
              <a:solidFill>
                <a:srgbClr val="DD8356"/>
              </a:solidFill>
              <a:latin typeface="Arial Narrow" panose="020B0606020202030204" pitchFamily="34" charset="0"/>
              <a:cs typeface="Helvetica"/>
            </a:endParaRPr>
          </a:p>
        </p:txBody>
      </p:sp>
      <p:pic>
        <p:nvPicPr>
          <p:cNvPr id="10242" name="Picture 2" descr="http://cdn.coolmompicks.com/wp-content/uploads/2013/11/daddy-sig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883" y="3259015"/>
            <a:ext cx="37147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579" y="142852"/>
            <a:ext cx="8177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10 % RODIČŮ JE OCHOTNO VYDAT ZA DÁRKY PRO DĚTI 8 000 A VÍCE KČ</a:t>
            </a:r>
            <a:endParaRPr lang="cs-CZ" sz="1600" b="1" i="1" dirty="0">
              <a:solidFill>
                <a:srgbClr val="EF4F1D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8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Kolik jste maximálně ochoten/a vydat za dárek pro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….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T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i respondenti,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 kteří dávají dárky dané osobě.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Nejvíce jsou lidé ochotni vydat za partnera, děti a rodiče . Až pak následují ostatní příbuzní. Nejméně pak za kolegy a kamarády. 10 % rodičů je ochotna vydat za dárky pro děti 8000 a více Kč.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/>
          </p:nvPr>
        </p:nvGraphicFramePr>
        <p:xfrm>
          <a:off x="114114" y="1200782"/>
          <a:ext cx="10716439" cy="479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Přímá spojnice 2"/>
          <p:cNvCxnSpPr/>
          <p:nvPr/>
        </p:nvCxnSpPr>
        <p:spPr>
          <a:xfrm>
            <a:off x="558800" y="3232150"/>
            <a:ext cx="7048500" cy="0"/>
          </a:xfrm>
          <a:prstGeom prst="line">
            <a:avLst/>
          </a:prstGeom>
          <a:ln w="19050">
            <a:solidFill>
              <a:srgbClr val="DD835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50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82" y="1337960"/>
            <a:ext cx="6583013" cy="435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9579" y="142852"/>
            <a:ext cx="8177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ZA DÁRKY DĚTEM JSME V PRŮMĚRU OCHOTNI VYDAT 4 349 KČ, PARTNEROVI 3 022 KČ</a:t>
            </a:r>
            <a:endParaRPr lang="cs-CZ" sz="1600" b="1" i="1" dirty="0">
              <a:solidFill>
                <a:srgbClr val="EF4F1D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8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Kolik jste maximálně ochoten/a vydat za dárek pro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….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T</a:t>
            </a:r>
            <a:r>
              <a:rPr lang="pt-B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i respondenti,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 kteří dávají dárky alespoň jedné osobě zmíněné v  </a:t>
            </a:r>
            <a:r>
              <a:rPr lang="cs-CZ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předch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. otázce</a:t>
            </a:r>
            <a:endParaRPr lang="cs-CZ" sz="12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Muži jsou obecně ochotni dát za dárky větší částky než ženy. Ženy jsou šetrnější s výdaji za dárky zejména vůči snaše či zeťovi.</a:t>
            </a: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/>
          </p:nvPr>
        </p:nvGraphicFramePr>
        <p:xfrm>
          <a:off x="4241409" y="5663296"/>
          <a:ext cx="3606080" cy="200025"/>
        </p:xfrm>
        <a:graphic>
          <a:graphicData uri="http://schemas.openxmlformats.org/drawingml/2006/table">
            <a:tbl>
              <a:tblPr/>
              <a:tblGrid>
                <a:gridCol w="721216"/>
                <a:gridCol w="721216"/>
                <a:gridCol w="721216"/>
                <a:gridCol w="721216"/>
                <a:gridCol w="721216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N=396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4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51140" y="816159"/>
            <a:ext cx="8875631" cy="5558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Průměrně lidé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kupují na Vánoce 11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dárků,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ovšem jsou mezi námi lidé, kteří jich kupují opravdu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hodně. Více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dárků kupují ženy, které také více dárků dostávají. </a:t>
            </a:r>
          </a:p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Online nákup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je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dnes už nedílnou součástí obstarávání vánočních dárků, vždyť podle deklarací respondentů, 45 % všech dárků koupených v minulém roce na Vánoce bylo zakoupeno právě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online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Pouze 14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% z těch,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kdo nakupují aspoň jeden dárek,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nenakupuje na internetu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vůbec žádný. Mezi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mladými je podíl dárků koupených na internetu dokonce 55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%.</a:t>
            </a:r>
          </a:p>
          <a:p>
            <a:endParaRPr lang="cs-CZ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cs-CZ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„Nákup a výběr dárků online trvá stejně jako </a:t>
            </a:r>
            <a:r>
              <a:rPr lang="cs-CZ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offline</a:t>
            </a:r>
            <a:r>
              <a:rPr lang="cs-CZ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ale přesto šetří čas.“</a:t>
            </a:r>
          </a:p>
          <a:p>
            <a:endParaRPr lang="cs-CZ" sz="1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Přitom nelze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říci, že by nákup online respondentům zabíral méně času než nákup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offline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Průměrně stráví lidé nakupováním dárků okolo 15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hodin, ale ženy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věnují nakupování vánočních dárků průměrně o 6 hodin více než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muži. Z těchto 15 hodin připadá 8 na nákup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offline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Online nákupy tedy také vyžadují čas, časová výhoda spočívá v tom, že můžeme nakupovat i v čase, kdy nemůžeme chodit po obchodech, například v pracovní době, nebo později večer.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2837" y="264041"/>
            <a:ext cx="801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45 % DÁRKŮ SE DNES KUPUJE NA INTERNETU</a:t>
            </a:r>
          </a:p>
        </p:txBody>
      </p:sp>
    </p:spTree>
    <p:extLst>
      <p:ext uri="{BB962C8B-B14F-4D97-AF65-F5344CB8AC3E}">
        <p14:creationId xmlns:p14="http://schemas.microsoft.com/office/powerpoint/2010/main" val="40096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23528" y="5259184"/>
            <a:ext cx="423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A kolik dárků k Vánocům tak asi obvykle kupujete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?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45 % DÁRKŮ SE DNES KUPUJE NA INTERNETU</a:t>
            </a:r>
            <a:endParaRPr lang="cs-CZ" sz="1600" b="1" i="1" dirty="0">
              <a:solidFill>
                <a:srgbClr val="EF4F1D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739198" cy="398597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Průměrně kupují lidé 11 dárků, nejčastěji pak 10. Na internetu nakoupí lidé zhruba polovinu dárků (14 % z těch, co nakupují dárky, nenakupuje na internetu dárky vůbec). Ženy kupují o něco více dárků než muži. Mezi mladými je podíl dárků koupených na internetu dokonce 55 %.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4769837" y="5259184"/>
            <a:ext cx="423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Uvedl/a jste, že kupujete obvykle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….., </a:t>
            </a:r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zkuste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si prosím vzpomenout, kolik z nich jste minulý rok koupil/a nebo koupili na internetu?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1092304" y="2293036"/>
          <a:ext cx="2760308" cy="2560317"/>
        </p:xfrm>
        <a:graphic>
          <a:graphicData uri="http://schemas.openxmlformats.org/drawingml/2006/table">
            <a:tbl>
              <a:tblPr/>
              <a:tblGrid>
                <a:gridCol w="1084608"/>
                <a:gridCol w="837850"/>
                <a:gridCol w="837850"/>
              </a:tblGrid>
              <a:tr h="6665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Průměr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Nejčastější odpověď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15-35 let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36-55 let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ulka 13"/>
          <p:cNvGraphicFramePr>
            <a:graphicFrameLocks noGrp="1"/>
          </p:cNvGraphicFramePr>
          <p:nvPr>
            <p:extLst/>
          </p:nvPr>
        </p:nvGraphicFramePr>
        <p:xfrm>
          <a:off x="5035301" y="2290692"/>
          <a:ext cx="2760308" cy="2560317"/>
        </p:xfrm>
        <a:graphic>
          <a:graphicData uri="http://schemas.openxmlformats.org/drawingml/2006/table">
            <a:tbl>
              <a:tblPr/>
              <a:tblGrid>
                <a:gridCol w="1084608"/>
                <a:gridCol w="837850"/>
                <a:gridCol w="837850"/>
              </a:tblGrid>
              <a:tr h="6665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Průměr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Nejčastější odpověď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15-35 let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36-55 let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/>
          </p:nvPr>
        </p:nvGraphicFramePr>
        <p:xfrm>
          <a:off x="8325048" y="2945314"/>
          <a:ext cx="558800" cy="1893970"/>
        </p:xfrm>
        <a:graphic>
          <a:graphicData uri="http://schemas.openxmlformats.org/drawingml/2006/table">
            <a:tbl>
              <a:tblPr/>
              <a:tblGrid>
                <a:gridCol w="558800"/>
              </a:tblGrid>
              <a:tr h="37879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79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79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79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79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8"/>
          <p:cNvSpPr txBox="1"/>
          <p:nvPr/>
        </p:nvSpPr>
        <p:spPr>
          <a:xfrm>
            <a:off x="1099770" y="1919753"/>
            <a:ext cx="2728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Počet kupovaných dárků celkem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5020865" y="1919753"/>
            <a:ext cx="2728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Počet kupovaných dárků na internetu</a:t>
            </a:r>
          </a:p>
        </p:txBody>
      </p:sp>
    </p:spTree>
    <p:extLst>
      <p:ext uri="{BB962C8B-B14F-4D97-AF65-F5344CB8AC3E}">
        <p14:creationId xmlns:p14="http://schemas.microsoft.com/office/powerpoint/2010/main" val="33681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8"/>
          <p:cNvSpPr txBox="1"/>
          <p:nvPr/>
        </p:nvSpPr>
        <p:spPr>
          <a:xfrm>
            <a:off x="4769836" y="5022672"/>
            <a:ext cx="423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Kolik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z toho hodin strávíte výběrem a nákupem dárků v obchodech, tedy mimo nákupy online? Hodin: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8" y="5022672"/>
            <a:ext cx="423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Zkuste </a:t>
            </a: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prosím odhadnout, kolik hodin strávíte výběrem a nákupem vánočních dárků? Hodin: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579" y="142852"/>
            <a:ext cx="809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A STEJNÝ PODÍL Z ČASU VĚNOVANÉHO NÁKUPU DÁRKŮ ZABÍRÁ RESPONDENTŮM I NÁKUP ONLINE</a:t>
            </a:r>
            <a:endParaRPr lang="cs-CZ" sz="1600" b="1" i="1" dirty="0">
              <a:solidFill>
                <a:srgbClr val="EF4F1D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95177" y="748282"/>
            <a:ext cx="8739198" cy="398597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Průměrně stráví lidé nakupováním dárků okolo 15 hodin (polovinu z toho stráví fyzicky v obchodech), nejčastěji pak okolo 5. Ženy věnují nakupování vánočních dárků průměrně o 6 hodin více než muži., což může souviset i s tím, že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kupují více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dárků.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/>
          </p:nvPr>
        </p:nvGraphicFramePr>
        <p:xfrm>
          <a:off x="1148521" y="2293036"/>
          <a:ext cx="2760308" cy="2560317"/>
        </p:xfrm>
        <a:graphic>
          <a:graphicData uri="http://schemas.openxmlformats.org/drawingml/2006/table">
            <a:tbl>
              <a:tblPr/>
              <a:tblGrid>
                <a:gridCol w="1084608"/>
                <a:gridCol w="837850"/>
                <a:gridCol w="837850"/>
              </a:tblGrid>
              <a:tr h="6665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Průměr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Nejčastější odpověď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15-35 let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36-55 let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>
            <p:extLst/>
          </p:nvPr>
        </p:nvGraphicFramePr>
        <p:xfrm>
          <a:off x="4876358" y="2290692"/>
          <a:ext cx="2760308" cy="2560317"/>
        </p:xfrm>
        <a:graphic>
          <a:graphicData uri="http://schemas.openxmlformats.org/drawingml/2006/table">
            <a:tbl>
              <a:tblPr/>
              <a:tblGrid>
                <a:gridCol w="1084608"/>
                <a:gridCol w="837850"/>
                <a:gridCol w="837850"/>
              </a:tblGrid>
              <a:tr h="6665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Průměr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Nejčastější odpověď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15-35 let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787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36-55 let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8325048" y="2945314"/>
          <a:ext cx="558800" cy="1893970"/>
        </p:xfrm>
        <a:graphic>
          <a:graphicData uri="http://schemas.openxmlformats.org/drawingml/2006/table">
            <a:tbl>
              <a:tblPr/>
              <a:tblGrid>
                <a:gridCol w="558800"/>
              </a:tblGrid>
              <a:tr h="37879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79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79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79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79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8"/>
          <p:cNvSpPr txBox="1"/>
          <p:nvPr/>
        </p:nvSpPr>
        <p:spPr>
          <a:xfrm>
            <a:off x="1099770" y="1919753"/>
            <a:ext cx="2728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Čas strávený nákupem dárků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5020865" y="1919753"/>
            <a:ext cx="2728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Čas strávený nákupem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dárků </a:t>
            </a:r>
            <a:r>
              <a:rPr lang="cs-CZ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offline</a:t>
            </a:r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09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Arial Narrow" panose="020B0606020202030204" pitchFamily="34" charset="0"/>
                <a:cs typeface="Helvetica"/>
              </a:rPr>
              <a:t>PĚTINA ŽEN MYSLÍ NA DÁRKY K VÁNOCŮM CELÝ ROK</a:t>
            </a:r>
            <a:endParaRPr lang="cs-CZ" sz="1600" b="1" i="1" dirty="0"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8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Kdy začnete o dárcích k Vánocům pro ostatní obvykle vážně uvažovat?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Většina lidí začne o vánočních dárcích uvažovat v listopadu. Ženy začínají o dárcích přemýšlet většinou dříve a pětina z nich na ně dokonce myslí po celý rok.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03120"/>
              </p:ext>
            </p:extLst>
          </p:nvPr>
        </p:nvGraphicFramePr>
        <p:xfrm>
          <a:off x="2240696" y="5881335"/>
          <a:ext cx="5538740" cy="200025"/>
        </p:xfrm>
        <a:graphic>
          <a:graphicData uri="http://schemas.openxmlformats.org/drawingml/2006/table">
            <a:tbl>
              <a:tblPr/>
              <a:tblGrid>
                <a:gridCol w="1107748"/>
                <a:gridCol w="1107748"/>
                <a:gridCol w="1107748"/>
                <a:gridCol w="1107748"/>
                <a:gridCol w="1107748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880612"/>
              </p:ext>
            </p:extLst>
          </p:nvPr>
        </p:nvGraphicFramePr>
        <p:xfrm>
          <a:off x="2457350" y="1194832"/>
          <a:ext cx="5364286" cy="200025"/>
        </p:xfrm>
        <a:graphic>
          <a:graphicData uri="http://schemas.openxmlformats.org/drawingml/2006/table">
            <a:tbl>
              <a:tblPr/>
              <a:tblGrid>
                <a:gridCol w="1040838"/>
                <a:gridCol w="980777"/>
                <a:gridCol w="1200962"/>
                <a:gridCol w="1180947"/>
                <a:gridCol w="960762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2F5E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15-35 let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36-55 let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978357"/>
              </p:ext>
            </p:extLst>
          </p:nvPr>
        </p:nvGraphicFramePr>
        <p:xfrm>
          <a:off x="-170330" y="996776"/>
          <a:ext cx="8477003" cy="499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01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65636" y="273474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cs-CZ" sz="4400" b="0" dirty="0" smtClean="0">
                <a:solidFill>
                  <a:srgbClr val="BD3C36"/>
                </a:solidFill>
                <a:latin typeface="Arial Narrow" panose="020B0606020202030204" pitchFamily="34" charset="0"/>
              </a:rPr>
              <a:t>DÁRKY, KTERÉ </a:t>
            </a:r>
            <a:r>
              <a:rPr lang="cs-CZ" sz="4400" b="0" dirty="0" smtClean="0">
                <a:solidFill>
                  <a:srgbClr val="BD3C36"/>
                </a:solidFill>
                <a:latin typeface="Arial Narrow" panose="020B0606020202030204" pitchFamily="34" charset="0"/>
              </a:rPr>
              <a:t>DOSTÁVÁME</a:t>
            </a:r>
            <a:endParaRPr lang="en-AU" sz="4400" b="0" dirty="0">
              <a:solidFill>
                <a:srgbClr val="BD3C36"/>
              </a:solidFill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2962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1446" y="501303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 FASHION REPORTU</a:t>
            </a:r>
            <a:endParaRPr lang="en-AU" sz="2800" dirty="0">
              <a:solidFill>
                <a:schemeClr val="tx1"/>
              </a:solidFill>
              <a:latin typeface="Arial Narrow" panose="020B0606020202030204" pitchFamily="34" charset="0"/>
              <a:ea typeface="+mn-ea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1446" y="1077369"/>
            <a:ext cx="8064827" cy="43818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BE1E1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Fashion</a:t>
            </a:r>
            <a:r>
              <a:rPr lang="cs-CZ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cs-CZ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eport </a:t>
            </a:r>
            <a:r>
              <a:rPr lang="cs-CZ" dirty="0">
                <a:solidFill>
                  <a:schemeClr val="tx1"/>
                </a:solidFill>
                <a:latin typeface="Arial Narrow" panose="020B0606020202030204" pitchFamily="34" charset="0"/>
              </a:rPr>
              <a:t>je </a:t>
            </a:r>
            <a:r>
              <a:rPr lang="cs-CZ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dlouhodobý </a:t>
            </a:r>
            <a:r>
              <a:rPr lang="cs-CZ" dirty="0">
                <a:solidFill>
                  <a:schemeClr val="tx1"/>
                </a:solidFill>
                <a:latin typeface="Arial Narrow" panose="020B0606020202030204" pitchFamily="34" charset="0"/>
              </a:rPr>
              <a:t>průzkumný projekt největšího českého online obchodu s módou ZOOT a výzkumné agentury Perfect Crowd, který mapuje současné oblékání a vkus Čechů i Slováků, jejich měsíční výdaje za oblečení či ochotu nakupovat v průběhu roku. Čísla a zjištění se opírají o reprezentativní vzorek české a slovenské populace od 15 do 55 let.</a:t>
            </a:r>
          </a:p>
          <a:p>
            <a:pPr algn="just"/>
            <a:r>
              <a:rPr lang="cs-CZ" dirty="0">
                <a:solidFill>
                  <a:schemeClr val="tx1"/>
                </a:solidFill>
                <a:latin typeface="Arial Narrow" panose="020B0606020202030204" pitchFamily="34" charset="0"/>
              </a:rPr>
              <a:t>V rámci </a:t>
            </a:r>
            <a:r>
              <a:rPr lang="cs-CZ" dirty="0" err="1">
                <a:solidFill>
                  <a:schemeClr val="tx1"/>
                </a:solidFill>
                <a:latin typeface="Arial Narrow" panose="020B0606020202030204" pitchFamily="34" charset="0"/>
              </a:rPr>
              <a:t>Fashion</a:t>
            </a:r>
            <a:r>
              <a:rPr lang="cs-CZ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Reportu </a:t>
            </a:r>
            <a:r>
              <a:rPr lang="cs-CZ" dirty="0">
                <a:solidFill>
                  <a:schemeClr val="tx1"/>
                </a:solidFill>
                <a:latin typeface="Arial Narrow" panose="020B0606020202030204" pitchFamily="34" charset="0"/>
              </a:rPr>
              <a:t>je dlouhodobě sledována česká a slovenská móda napříč generacemi i regiony taková, jaká skutečně je.</a:t>
            </a:r>
          </a:p>
          <a:p>
            <a:pPr algn="just"/>
            <a:r>
              <a:rPr lang="cs-CZ" dirty="0">
                <a:solidFill>
                  <a:schemeClr val="tx1"/>
                </a:solidFill>
                <a:latin typeface="Arial Narrow" panose="020B0606020202030204" pitchFamily="34" charset="0"/>
              </a:rPr>
              <a:t>ZOOT z role předního českého online obchodu s módou chce přinášet na český módní trh demokratizaci stylového oblékání a radost z módy jako výrazu společenské pestrosti a aktivního přístupu k životu a ke světu kolem nás. </a:t>
            </a:r>
          </a:p>
          <a:p>
            <a:pPr algn="just"/>
            <a:r>
              <a:rPr lang="cs-CZ" dirty="0">
                <a:solidFill>
                  <a:schemeClr val="tx1"/>
                </a:solidFill>
                <a:latin typeface="Arial Narrow" panose="020B0606020202030204" pitchFamily="34" charset="0"/>
              </a:rPr>
              <a:t>Cílem </a:t>
            </a:r>
            <a:r>
              <a:rPr lang="cs-CZ" dirty="0" err="1">
                <a:solidFill>
                  <a:schemeClr val="tx1"/>
                </a:solidFill>
                <a:latin typeface="Arial Narrow" panose="020B0606020202030204" pitchFamily="34" charset="0"/>
              </a:rPr>
              <a:t>Fashion</a:t>
            </a:r>
            <a:r>
              <a:rPr lang="cs-CZ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Reportu </a:t>
            </a:r>
            <a:r>
              <a:rPr lang="cs-CZ" dirty="0">
                <a:solidFill>
                  <a:schemeClr val="tx1"/>
                </a:solidFill>
                <a:latin typeface="Arial Narrow" panose="020B0606020202030204" pitchFamily="34" charset="0"/>
              </a:rPr>
              <a:t>je pravidelně informovat o pokrocích v tomto snažení a hledat, jak </a:t>
            </a:r>
            <a:r>
              <a:rPr lang="cs-CZ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Češi </a:t>
            </a:r>
            <a:r>
              <a:rPr lang="cs-CZ" dirty="0">
                <a:solidFill>
                  <a:schemeClr val="tx1"/>
                </a:solidFill>
                <a:latin typeface="Arial Narrow" panose="020B0606020202030204" pitchFamily="34" charset="0"/>
              </a:rPr>
              <a:t>a Slováci radost z módy a oblékání pro sebe </a:t>
            </a:r>
            <a:r>
              <a:rPr lang="cs-CZ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objevují.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www.fashionreport.cz</a:t>
            </a:r>
            <a:endParaRPr lang="cs-CZ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11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372837" y="827559"/>
            <a:ext cx="8653934" cy="5546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Sice dárků rozdáváme v průměru 11, ale dostáváme jich jen 7. Ženy a muži se liší i tím, jak bývají obdarováni. Zatímco muži spíše dostávají několik menších dárků, ženy dostávají typicky jeden větší a několik menších dárků. Svou roli zde bude hrát fakt, že ženy bývají obdarovávány muži, 										kteří jsou ochotni za dárky více vydat 											a zároveň to vysvětluje, proč ženy 										mívají z dárků větší radost než muži.</a:t>
            </a:r>
          </a:p>
          <a:p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Pokud si letos lidé 											přejí pod stromeček něco, co nikdy dříve										pak je to zdraví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šťastná rodina, 											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z materiálních věcí nejčastěji oblečení, sportovní potřeby či doplňky k autu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4 %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mladých mužů si letos přejí oblečení, ačkoliv si jej před tím nikdy nepřála.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cs-CZ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4 % mladých mužů si letos přejí oblečení, ačkoliv si jej před tím nikdy nepřála</a:t>
            </a:r>
            <a:r>
              <a:rPr lang="cs-CZ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2837" y="264041"/>
            <a:ext cx="801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V PRŮMĚRU DOSTÁVÁME 7 DÁRKŮ</a:t>
            </a:r>
            <a:endParaRPr lang="pl-PL" sz="2000" b="1" dirty="0">
              <a:solidFill>
                <a:srgbClr val="DD8356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2" name="AutoShape 2" descr="data:image/jpeg;base64,/9j/4AAQSkZJRgABAQAAAQABAAD/2wCEAAkGBxQTEhQUExIVFhIUFBYVERUUGBcWFRYUFBUXFxQUFRgYHCggGB0lGxUXITEhJSkrLi4uFx8zODMsNygtLisBCgoKDg0OGxAQGiwkICQsLCwsLCwsLCwsLCwsLCwsLCwsLCwsLCwsLCwsLCwsLCwsLCwsLCwsLCwsLCwsLCwsLP/AABEIALIBGgMBEQACEQEDEQH/xAAcAAEAAQUBAQAAAAAAAAAAAAAABAEDBQYHAgj/xABPEAABAwEFAQoICgYIBwAAAAABAAIDEQQFEiExQQYHEyIyUWFxgcFScoKRkqGx0RQVI0JTYqKys9IWQ1RzwsMzNESDk+Hi8BckY3SE0+P/xAAaAQEAAwEBAQAAAAAAAAAAAAAAAQIDBAUG/8QAMxEBAAICAQMCAwYFBAMAAAAAAAECAxEEEiExE1EUMkEiM1JhkaEFI3Gx8EJDgcFi0eH/2gAMAwEAAhEDEQA/AOzKVRAQEBAQEBAQEBAQEBAQEBAQEBAQEBAQEBAQEBAQEBAQEBAQEBAQEBAQEBAQEBAQEBAQEBAQEBAQEBAQEBAQEBAQEBAQEBAQEBAQEBAQEBAQEBAQEBAQEBAQEBAQEBAQEBAQEBAQEBAQEBAQEBAQEBAQEBAQEBAQEBAQEBAQEBAQEBAQEBAQEBAQEBAQEBAQEBAQEBAQEBAQEBAQEBAQEQjT20N0BceEbGRmKF1HE1pSgaa102IiZh4htDySC0EiQtrWgLKk4qZmoFB0lERbaYi4gICAgICAgICAgICAgIKOdQVOg1RDzHXU6nZzDmRL2gICAgICAgICAgICAgICAgtWquEkOw0o4uIqKNNXAjmIBHais70wlqmzceMK8dhxYmuxNrUc7QSaf5KWVpUsr3Oq5rqSOqHPa0EkAEVAOXKoR4tNKoVmWYsUpcCS6vGNBSlA2gNPCFc8XSoaVn3SUXEBAQEBAQEHlzuip5giFl9pLc3sIbtcCHAdLqZgdNFbpNpAKr4BEiAgs2g5tb4Ts+poxH1gDtUx7oleUJEBAQEBAQEBAQEBAQEBAQEHMd0O+O+OeaAWeJ8bJHRklzgXtGRrTTP2LspxYmN7c9ss70wdq3fyPZhMLQfCDjr4VKaq3wke7G1pmuly693hhGF0OIDbjzPXVqrHF39SltMrZt9CNri51lccqAhzcYGVW1ccwSK9gySeJPu0jK6XYrQJI2SAUD2NeAdQHNDqHzrkmNTp0733XlCRAQEBAQUcUQswy1Y1wGLEAcqfOAO3YFOu5t7glxA8Ugg4XA01yOzUUI86TGjys2QYHOj+aKOj6GuJq3scD2EKZ7xsSlVLyejz+5BGfDiLg1z2ltBiDieMRWlDkRQjzq3hCI9rzhc3FwjHlkgqXCppnRx5JyPU4cytGlWWWawiRAQRbxvGGBuOeWOJlaYpHBorzAnUq1MdrzqsbQs3ZftmtBc2C0RSubm5rHAuA5yNaK18OSkbtWYSyCyBSCAgICAgICAgq1B81W60cJLJJ4cj3+m4u717FI1WHDPmVgKZ8K/R6k1Kivgjw8O0Vh9GbnjWyWb9xF+G1ePf5pd1fEMgqrCAgICAgILDbKByS5orXC08XpyNadinqRpeaKKBYmykjPPjb524h9xWj5Rdc6poO3q96ql7ogj2bWT957WMVpRCsTflHnYQzz0PdRRPiCF9QkQEBBx7fmjey3WGaWrrGMAI1aHMmLpgRzmPD1hpXtfwyazivWPmRK/vqWQ2WazXtYyAS5rZC3kvq2sbj0OYC0+So4E+rS3Hyf8ABLaL73ybHZ4YpKmSSaNsscMeb8Lh88nJg1GeZoaArkw8DNkvNfER22badDv1SF9PgLS3a1sri+m35lPUu238IrEfP+w6ncN8RWuBk8JJY8aHJzXDJzHDYQV5GXFbHaa2SyCzBAQEBAQEEW9bRwcEr/Aie7zNJU1jdoRPh82RigA5gF7Lgeh3qJPo9SanrUV+Ujw8FWH0TuXNbHZf+3i+4F4+T55d1fEMmqrCIarugv5weY4jhDTR7xqSNWt5gOdenxOHFo67vH5vPmtppj+jH3ff0sbgXPc9leM1xrltLScwVvn4dJrPTGpcvH5+St46p3DeWuBAI0OY6jovFmNdn0UTExuFUSILD7YwEguzGWhVumUbU+HM8L1H3KeiUbRLwvONvBuLsg+uh0wOHN0qa45lE2X4bYymbszmcjqezs7FE0lO4XfhjPC9R9yjolO4W2txOxxu1GF4IJBpoRmKEVSe3aUfVKaKKqyqAgIIl43nDAA6aVkbXGjS80BNK0HYEUtetfmlg76va7LVC6Ge0QPjfqMYBBGjmnY4bCtMeW2O0WrOpV9bH7ue3rZTHYZrFFeFltNlIDoBLJwc8Ra4PDWkAtfpShI1ypovTxcrFbNGWYmLfXXiSM1PdpG5OGxGatvleyEZ4WMeTI7wXOZmwDozK9fkzl6f5Mblo6bbd8+wWSHg7ugxOpRoDDDE3pcSMTuqmfOvJp/Ds+W3Vmk2ib0m6GjrZNbLUxonka4B5DS6XPG9o2DDhb2dCp/E4x06aU+ik5Kx5l1my2lkjGvjcHMcKtc01BHOCvKXiYnvDBXnusZDI6MxPLmmmrQDtBGelF04+LN46tuHNzq4rzTTxdW6ozzNibBQOqXOL60aBUmgb/uqnJxuiu5lGLnTlyRSK/u2Vcvl6G9CIESINf3fz4LutR548A/vHNZ/EtcEbyQpk+WXBF6riVaonxJ9B+p61FfBHhRWS65Zr6eLJZYo3YaWeLG4aklgOEHZQU051lg4tbWm1nHzeZauqU/5Usl8TRmokJG1ryXNPnzHYunJw8Vo8acePnZqTve/6tpbf8ZgdJiDXhp4hIrjAyA59ma8qeNeuTpl7UcylsM33qWAuK4zPx3kiPnHKedtOjpXfyeV6MdNPLzOLw/XnrvPZI3R3NFDGHsJBxAYXHFirWtK5imqz4vJyXvqzXm8PFjp1V7S2W7WEQxA6iNgPohedkmJvOnrYImMdf6JKo1EGEtR47tDmcl008M5Wh/vn6irIYy/+QPG7itMflS/hkRoKmuQ6ws58rPQCDKXWeKfG7gsMnlpVMWawgICDQN+T+rQfvj+G5Wr3mNuXlfLDksbzhqVtlx19SIq4ZjvqBslW9eSi2L08mvoa1bSFYbMDjxNBOLbsyr3r0+byrUnHOOe2nTlyTHTpdZYmNzc0LC/PzZJiuOWc57z22vvrVuHRcuPp6bTfyz/ALu17gL5i+CwQOdgkaylHZB1SSMJ589NVnOG8Vi2uzp43JxzEY5nvC3u/sGbJgNfk3+ssPtHmXTw7+auf+I4vF4WNxIbG2a0SGjGAMB6dXAdPJHarcuZtMUhn/D9UicksZar/mfaBMwlrhxY2DOjfBIHKrtWtcFK01Zhbl5LZeqv/EOh3ZaHvja6SMxvOrT7ejqOa8y8RFtRPZ7uK1rVibRpKVWgg0zfanw3eW+HLG30SX/wro4sfbZZflcXXpOQbr2qJ8ST4VfqetRXwR4UVkulXBEzg4BK5zWGKNxLRU0LBSnsr0K8Xt6U+n5eXlpX1/5k6hlLdFZf1MjweZ7XFp6jSo9apivyI+eNwZqcWfu7aYsEdu1dceNy4Z8o8l7sY7C+UsI0Di4ZHTDsp1LC18MWmLa23rGbUdMzpai3VWZsrTKZZGtz4gxVI0bV7hlz0XLn5OOK9OJ1cfDabdWWXU7pvBtohjmYCGSNDmh1KgHYaGlV5b3qzExuEtFhBhLVy3dZ51008M5WR5lZDG3/AMgeN26FaY/Kl/DIt0HV3LOV3oDrQZO6uQfGPsCwyeV6pqzWEBAQaDvxf1eD9+fw3I5OX4hyXhONh2UW/pfy4vvu4vptDgnxyUGTG1pTadKrvzYIxcfqmd2lvekUx/nKRJKGuJzzAxU6NCuamG+XHEb/AKM4jqjSkJxg55VyIVs+uPeNRqUWrNZ0khtAMsu1cfTa89Wmc94dEuu6Y5bNFL8KgZI5tXRyOa3CakU1qNNoXbXk2jtNT4Hqjqi0b/NftF5SRwvhlkjlhIoHCVj3MIzaWmtaAjQhWrWlrdVe0q29atJpeNw8WBvDxsj4eGKFpLnF8jAXyE5kNrU0FAK0U5L1paZ1uTFgyZaRXxDbLpZYbPyJoC/a90kZf2GvF6guPJkyX8vTw8fHij7Pn3ZL45s/7TB/is96x6bezoTgVAIOcb9M9IrNH4Ukj/QYG/xrr4kd5lhnns5Wu9gq3UdaifEonwP1PWlfBHhRSNh/SFzHRAcaNlmgjLelrakjpq4rjryJxZJj6bc3JwxlTn7qYqVDXk81APXVdc8+mu0OGOHfetvNjtrprPaHuyPGDKfNAYCKdqimScmO1k3xxTJWqNfI4eyxz/PbQP8AY77VD2lZZ/5uGMkL4pnHlmnu1lea7/6u6b2E2K7YOdplYfJldT1EKJd2D5G0o2EGEtQ47us9f+a6afKznytf7qrIYy/v6MeN3FaY/Kl/DJNGQ6h7FnPlcp0exEMpdXJPjH2BYZPLSqas1hAQEHPd+gn4NBT6f+W5bYIp1/acvJ8Q5Vs+tTuU/wC528bcUeUC65xySKObofUa9K9P+I4LdMWrO4l0ciniYZDgxWq8n1bdPTDl3pBJLJCAKNcKjmqKVXp0jHyMEWvP2odExW1Nz5hN+NoWcV8Li8aua/DWuewqMER0dmdcOS0brMKfH1n8C0Dqnd3uWyfh8vvH6PQ3RQ7HWkeXG77ynR6GT66V/SNn0k/ayB3co0r8Pb2j9Zev0ib4ZPjQRn7rwh8P7/3bFdd3SzxCVpsxa4OID4nNPFIBrRx5wkx9FJxxE+Z/V1uG+mBrQQ7a3QasBrt04pXmzxbTL0Pia9lBugjocn5NxHIaUB5/rBT8HaD4qrTN8KwutskRjc1rYWPDsdQauLCSKA7MK6MGGaR3ZZM0Wns0G+7lfZi0Pc048VMNfmYa6j6wW6kTtjW6jrCi3iUz4HanrSvghRSKLyck7tMs5FQbVZG8Hd7ydXtcfTOFvqovUpHRxpedeevkRC1udGOyzxn61PKZ7wo4v2sVqytyO2WstZC8x3ux7z01bE9vgTv+01ju8qJdnHn7LekdAiGpXndRdLI7GQC4mlOnrXZjvqrG1e6OLnP0h83+av6keyOhEvGwmNoJeXZ0pTo61eltyiY0k/E5y+UPm/1KvXpPS9fEx+kPm/1KPU/I6Gw7nYMERbixccmvY1cuady1p4ZRZLiAgIOf78rwLNAT9Ofw3K+Ok3nUOXlR9mHJZm1o6uQFezVbYbzXeOY7y4q9+yJZSJHucBhyHbn7V6PJmeLhjHM7/wCm+TdKRWZTZ2kjJeXx70rbd/DmqoX0IHrV645tSbwnXsy1ljlwDBHZ3DPOQnHrty712cb7uGMzXfebPMjbb82GzdmHvK6F49H62n90WU3hsjaPFbCfejWI4/vP7osj7w2iUeKxn8LVDSscf6T/AHRJbRbPnGcdjx7AjWIw/k6buLc42KIvJLi2SpdXFy2jOuav/n93Nk11TpmLPbmPBoeMx82Np1bQPz6s9VT/AOLWpNdKQTNcJC0ggNcKjSoawHrVv/ak1mO0r8/Kf5X8pRHiP890NN3x+XD1z+2NUa0agzUdai3iV58DtSkeBRRadRMkqLyWaTdtiM0jWDbyjzN2laYcfqX1DPLkildyz+620BrGQty0JHM1uTR5/Yu/m3itYxw4+JWZtN5eNy/FgtDzpn9mMnvUcSNYrSnld8lYa22N3gnzFef6dp76l27j3dP3mrRhbamOOHjRPGLKuJrmmlfFCTjv7S6uPevu6R8IZ4bfSHvUdF/af0dPXT3g+EM8NvpD3p6d/af0PUr7sLaZG43HENTnUUXTTHfXiWc3r7rIkb4TeqoVui/tKOuvvDG348YBQg8bOhHMVpjpbfhW16+7IskbQUc3TSozyWc47ey3qV1vb22hzBFFWdxPdbe+7K3TyD4x9gzXPk8tKpqzWEBAQc+35mA2aAH6c/huV8eSaTurk5U6iHJrSOIQNop2LbjTHrRNnHSftbQbBjZiFMqjZtK9Xmxhzatvu6c81tETDJSE0NNV4mOtZyanw5Ih5YcgXarW8T1zSnhM+yJaLtxvLqnOmjHOOnQu3jdscQ6cd9V8Dbl5zN5Nnee9bk5fyj9YXBdbBr8L7ICO9SpOT8q/s9tssI1Fu9Cncis3tPjpXWyQN/V209ZcPYQiJ9SfrX9m53HfTGWeMCOSlCRjNXZuGRrnXinzrSKbhpXBa3fcIczsTnOpTE5xp0OcTQ860rXs7dRruyV2Xs2OMswE1DwaEauI9ypNNy574JtaZ2lyboGkuPBuzrtG3B+VRGOVfhp92t7tLeJjEQ0ihl1+sWHuWVq6R6fQ1xmo61S3iUT4UKR4FCs806pKJXrHZ+EeG4mtr852i87HTrnW2N7dMb024cDYoznV59N52dQXrR6fGp+bzvt57a+jULZaXSPc93Kca9A5gOheTe83tMy9GlYpXUfRnLXOyGxiJr2ufJy8JBpXN1adjV3WvXHhiseZctaTfLNpZSyniMz+Y37oXu8eI9Kv9IY331StyztOJmJpeBUtqC4A7aLXVURSdb12Wn3nDwvA428IcqdPMToCi/oZOnr12TMHQPMp1DJUtzTSFKJqEqgZ12JoUw+tDvputwj/AJePLYfvFfPcv76Xu8X7qGx3VyT4x9gXn5PLrqmLNYQEBBz/AH5RWzQD/rn8NyvjtFbRMuXleIcnZxQATmr3ictptXw4Z7+FxYblVaY04jXRdOS1JxxFfK0+HqVlRRZ4ck47bRC2+4OE4/DRMB2PNHCmWfmXpYLdVdta8jpjXRMrfxM1v9ts46ne4rbS3r7/ANuf0VFna3S8W+SZD7CpOuZ/23oWrDpeMnY2Q+0odEz/ALf7vXx05v8AbJnf3Lf4nIj4eJ80/dvm56ystFlikfVznl3HPEcaPa0GjSQNSrbmEReaTqEe03eWzGJtTU8UnwakEmnNhK0i/Z1xl+x1SylkuIMMnCFr+LlQEUIw568zvUqdczpjfkTPhMmumEF1IxlipmdnB029JURe3Zn61/dqm72ysjdCGNoCZq+S5gCzm0z5Wi828tWZqOtUt4lM+FCpgUK5uVOqosoVws3pzicyST0mqTMz5IiIUUJUKlDc7K/iM4rsmt5uYdK+uwfdV/pDzbx3lp98QTse+TgSHtc94nYcjG4nKQdAIA6lrGnqYLY7ViN9vZ7ue7JXsj+TDISRJI8EGWYg4hU1yFdneiM2alJmN9/b2bjwp8F32fzI8rQZT4DvV+ZEagxfVd9n8yJ0B50wOp5PvUo0YtOK77P5lBpu9w/1ePUZHLyjzZL57l/fS93i/dQ2O6uSfGPsC8/J5ddUxZrCAgIOe79LyLNZ6fTn8Ny3wUre0xLl5MdocpdHWhUVyzTdY+rg8KGuLoUx6foz7p+i6VjXUTEyiFuBpAzWvItW1t1TP5PbI4yKutbY3Z1Y5jXUpkNRzL0sVYrSIhMTaPFN/mrwTdltsx8aGP3LVPVP4JMPNNd7utjR3Ib39LAJ2su53UQ3vQ1HvY4UbbJZD4ssY9pUHTb6Wl0PcsR8FgowMBc7iNIcB8o3IEZHRXn/AKVntLKOhGPHTjUeyvQbQD3lV/z9luqdaXJdZOo/y0jxH+e6v1Un5T/K/lJH0Gnb4/Kg67R99io1o1GPUKtvC8+Hkq0ChXDyp7xCthciogIKFShu1lHybPEb90L67B93X+jy7/NKHfjyIsIbiMj2s6KE1cT5LStfq240R1b9oWRC+zRgR/KR8IAGFpLmMe7jUIOYFeZR9V+qua32u068svqpchXJBSlVIVrogqBmoG/bnLCXWaIhwFQcs/CK+Z5mTWaz6DiV/lQztkgwCla51XFa23VEaX1VIgICCFel0w2hobPGJGtOJodXI0pXI8xRW1It5Y79C7B+yR/a96M/Qx+x+hdg/ZI/te9E+jj9j9C7B+yR/a96Ho4/Y/Quwfskf2veoR6GP8LWL43o7PNM+RsromupSJjQWto0A0JNc6V7V14+VNK60j07f6Z0jDeas/7Q89bT3SBX+Nn8KPSv+L9lxu8/AP1o7Y3n+cp+Mn8P7qzgvP8ArXBvURDSSLts5PtmUfG/+Kvwt5/1yuN3sQNJoR/4v/2T4yfZWeHvtN5ZGy7m5YmsYA1wY8nE3CwEVaahuI025VXRXl45jv7M5414nUd1/wCJpq8ga15TdOFxc/ME+Jx68/5pPw9/Yfc01X8QZ1pxm/U6fqlI5WP3Ph7+xLc0xLiGDPFTjN24KbfqlI5OP3J490K9twvwstMsroiwyYcIa7EJHA555ckedY35UR8rXHgn6sd/wmZstj+2Jv5lnPKmfo0nBE/VbdvSjZbD/gj/ANin4v8AI9D82u3rvd2xkrmQxOmjFKS1jjDqipo10lRQ5LDJk652yvitvt3WG73t4n+zU65YfzrNX0b+y63e4vA/qmDrlZ3EptPoXXW72Vv2thHXL7moj0Lrg3rradXQDy3fkRPw908XNO0BhikJZxSQ1xBLciQaZjJfU4OTijHWJtHiHlXwZOqfssZuluuUWaVxs8jsLcXJc2hbmHVps17Fr8Tint1Q042LJF43Gk6yWOaRjHtie5r2NcHNa4tOIA1Bok8jFHabQztgvufsyum65voZPQd7k+Jw/ij9VPRyfhVbdc30MnoO9yj4nD+KP1PQyfhlT4snr/Qyeg73KficP4o/U9DJ+FX4rm+hk9B3uUfE4fxR+p6OT8KnxXPT+hk9B3uU/FYd/NB6OT2dE3MRFtlia4EODTUEUI4x1C+Z5lotmtMPe4sTGKIllFzOgQEBAQEBARAgIkQEBAQEBAQEBAQEBECAgIkQEBECDzGwNADQA0ZAAUAHMAE332l6QEBAQEQIkQEBAQEBAQEBAQEBAQEBAQEBAQEBAQEBAQEBAQEBAQEBAQEBAQEBAQEBAQEBAQEBAQEBAQEBAQEBAQEBAQEBAQEBAQEBAQEBAQEBAQEBAQEBAQEBAQEBAQEBAQEBAQEBAQEBAQEBAQEBAQEBAQEBAQEBAQEBAQEBAQEBAQEBAQEBAQEBAQEBAQEBAQEBAQEBAQEBAQf/2Q=="/>
          <p:cNvSpPr>
            <a:spLocks noChangeAspect="1" noChangeArrowheads="1"/>
          </p:cNvSpPr>
          <p:nvPr/>
        </p:nvSpPr>
        <p:spPr bwMode="auto">
          <a:xfrm>
            <a:off x="155575" y="-1241425"/>
            <a:ext cx="40957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2" name="Picture 4" descr="http://www.nbuy.com/shopping-tips/wp-content/uploads/2013/10/gifts-430x27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5" y="1844666"/>
            <a:ext cx="3879356" cy="245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23528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A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kolik dárků obvykle k Vánocům dostáváte?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PRŮMĚRNÝ ČECH DOSTÁVÁ 7 DÁRKŮ K VÁNOCŮM</a:t>
            </a:r>
            <a:endParaRPr lang="cs-CZ" sz="1600" b="1" i="1" dirty="0">
              <a:solidFill>
                <a:srgbClr val="EF4F1D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1" y="459531"/>
            <a:ext cx="8443364" cy="2508752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Průměrně dostávají lidé 7 dárků. Více dárků dostávají ženy a mladší lidé, kteří také více dárků rozdávají.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65415"/>
              </p:ext>
            </p:extLst>
          </p:nvPr>
        </p:nvGraphicFramePr>
        <p:xfrm>
          <a:off x="2690004" y="2021886"/>
          <a:ext cx="3734017" cy="3151162"/>
        </p:xfrm>
        <a:graphic>
          <a:graphicData uri="http://schemas.openxmlformats.org/drawingml/2006/table">
            <a:tbl>
              <a:tblPr/>
              <a:tblGrid>
                <a:gridCol w="1467207"/>
                <a:gridCol w="1133405"/>
                <a:gridCol w="1133405"/>
              </a:tblGrid>
              <a:tr h="8204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Průměr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Nejčastější odpověď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4661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61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61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61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15-35 let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61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36-55 let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22700"/>
              </p:ext>
            </p:extLst>
          </p:nvPr>
        </p:nvGraphicFramePr>
        <p:xfrm>
          <a:off x="6567966" y="2837737"/>
          <a:ext cx="558800" cy="2334900"/>
        </p:xfrm>
        <a:graphic>
          <a:graphicData uri="http://schemas.openxmlformats.org/drawingml/2006/table">
            <a:tbl>
              <a:tblPr/>
              <a:tblGrid>
                <a:gridCol w="558800"/>
              </a:tblGrid>
              <a:tr h="46698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98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98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98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98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2693980" y="1573719"/>
            <a:ext cx="3164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Arial Narrow" panose="020B0606020202030204" pitchFamily="34" charset="0"/>
                <a:cs typeface="Helvetica"/>
              </a:rPr>
              <a:t>Počet obdržených dárků</a:t>
            </a:r>
            <a:endParaRPr lang="cs-CZ" sz="1600" i="1" dirty="0">
              <a:solidFill>
                <a:srgbClr val="EF4F1D"/>
              </a:solidFill>
              <a:latin typeface="Arial Narrow" panose="020B0606020202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2222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1139489" y="1111346"/>
            <a:ext cx="7357403" cy="4765926"/>
            <a:chOff x="0" y="0"/>
            <a:chExt cx="7497536" cy="5742215"/>
          </a:xfrm>
        </p:grpSpPr>
        <p:grpSp>
          <p:nvGrpSpPr>
            <p:cNvPr id="16" name="Skupina 15"/>
            <p:cNvGrpSpPr/>
            <p:nvPr/>
          </p:nvGrpSpPr>
          <p:grpSpPr>
            <a:xfrm>
              <a:off x="0" y="0"/>
              <a:ext cx="7497536" cy="5742215"/>
              <a:chOff x="0" y="0"/>
              <a:chExt cx="8139518" cy="4550323"/>
            </a:xfrm>
          </p:grpSpPr>
          <p:graphicFrame>
            <p:nvGraphicFramePr>
              <p:cNvPr id="18" name="Chart 2"/>
              <p:cNvGraphicFramePr>
                <a:graphicFrameLocks/>
              </p:cNvGraphicFramePr>
              <p:nvPr>
                <p:extLst/>
              </p:nvPr>
            </p:nvGraphicFramePr>
            <p:xfrm>
              <a:off x="0" y="0"/>
              <a:ext cx="8139518" cy="45503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19" name="Přímá spojnice 18"/>
              <p:cNvCxnSpPr/>
              <p:nvPr/>
            </p:nvCxnSpPr>
            <p:spPr>
              <a:xfrm>
                <a:off x="1439126" y="230459"/>
                <a:ext cx="0" cy="390828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Přímá spojnice 16"/>
            <p:cNvCxnSpPr/>
            <p:nvPr/>
          </p:nvCxnSpPr>
          <p:spPr>
            <a:xfrm>
              <a:off x="3702743" y="335879"/>
              <a:ext cx="0" cy="4932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8"/>
          <p:cNvSpPr txBox="1"/>
          <p:nvPr/>
        </p:nvSpPr>
        <p:spPr>
          <a:xfrm>
            <a:off x="323528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Peníze samozřejmě nemusí být u dárků vůbec důležité, ale většina z nás má omezené rozpočty. Jak byste popsal/a dárky, které dostáváte, z hlediska jejich nákladnosti?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DOSTÁVÁME BUĎ MNOHO MALÝCH NEBO JEDEN VĚTŠÍ A NĚKOLIK MNEŠÍCH DÁRKŮ</a:t>
            </a:r>
            <a:endParaRPr lang="cs-CZ" sz="1600" b="1" i="1" dirty="0">
              <a:solidFill>
                <a:srgbClr val="EF4F1D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42250" cy="66588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Ženy a mladší lidé nejčastěji dostávají jeden větší a několik menších dárků. Muži a starší lidé dostávají také stejně často mnoho nebo více menších dárků.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336433" y="5635043"/>
          <a:ext cx="5739620" cy="200025"/>
        </p:xfrm>
        <a:graphic>
          <a:graphicData uri="http://schemas.openxmlformats.org/drawingml/2006/table">
            <a:tbl>
              <a:tblPr/>
              <a:tblGrid>
                <a:gridCol w="1147924"/>
                <a:gridCol w="1147924"/>
                <a:gridCol w="1147924"/>
                <a:gridCol w="1147924"/>
                <a:gridCol w="1147924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643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23528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 Zkuste na škále 1 až 10 vyjádřit míru Vaší radosti z dárků, které pod stromeček dostáváte? (Uveďte prosím na škále 0 – Naprosté zklamání; 10 – Naprosté nadšení) - 0 = Naprosté zklamání 10 = Naprosté nadšení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ŽENY MÍVAJÍ Z DÁRKŮ VĚTŠÍ RADOST</a:t>
            </a:r>
            <a:endParaRPr lang="cs-CZ" sz="1600" b="1" i="1" dirty="0">
              <a:solidFill>
                <a:srgbClr val="EF4F1D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42250" cy="66588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Většina lidí má z dárků radost. Velké zklamání pociťuje jen minimum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bdarovaných.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392700" y="5635043"/>
          <a:ext cx="5669285" cy="200025"/>
        </p:xfrm>
        <a:graphic>
          <a:graphicData uri="http://schemas.openxmlformats.org/drawingml/2006/table">
            <a:tbl>
              <a:tblPr/>
              <a:tblGrid>
                <a:gridCol w="1133857"/>
                <a:gridCol w="1133857"/>
                <a:gridCol w="1133857"/>
                <a:gridCol w="1133857"/>
                <a:gridCol w="1133857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2" name="Skupina 11"/>
          <p:cNvGrpSpPr/>
          <p:nvPr/>
        </p:nvGrpSpPr>
        <p:grpSpPr>
          <a:xfrm>
            <a:off x="1223892" y="1055078"/>
            <a:ext cx="7272994" cy="4628271"/>
            <a:chOff x="0" y="0"/>
            <a:chExt cx="7543123" cy="5368526"/>
          </a:xfrm>
        </p:grpSpPr>
        <p:grpSp>
          <p:nvGrpSpPr>
            <p:cNvPr id="13" name="Skupina 12"/>
            <p:cNvGrpSpPr/>
            <p:nvPr/>
          </p:nvGrpSpPr>
          <p:grpSpPr>
            <a:xfrm>
              <a:off x="0" y="0"/>
              <a:ext cx="7543123" cy="5368526"/>
              <a:chOff x="0" y="0"/>
              <a:chExt cx="8189009" cy="4254199"/>
            </a:xfrm>
          </p:grpSpPr>
          <p:graphicFrame>
            <p:nvGraphicFramePr>
              <p:cNvPr id="15" name="Chart 2"/>
              <p:cNvGraphicFramePr>
                <a:graphicFrameLocks/>
              </p:cNvGraphicFramePr>
              <p:nvPr>
                <p:extLst/>
              </p:nvPr>
            </p:nvGraphicFramePr>
            <p:xfrm>
              <a:off x="0" y="0"/>
              <a:ext cx="8189009" cy="42541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20" name="Přímá spojnice 19"/>
              <p:cNvCxnSpPr/>
              <p:nvPr/>
            </p:nvCxnSpPr>
            <p:spPr>
              <a:xfrm>
                <a:off x="1439126" y="230459"/>
                <a:ext cx="0" cy="3606849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Přímá spojnice 13"/>
            <p:cNvCxnSpPr/>
            <p:nvPr/>
          </p:nvCxnSpPr>
          <p:spPr>
            <a:xfrm>
              <a:off x="3702743" y="335879"/>
              <a:ext cx="0" cy="45516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941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2"/>
          <p:cNvGraphicFramePr>
            <a:graphicFrameLocks/>
          </p:cNvGraphicFramePr>
          <p:nvPr>
            <p:extLst/>
          </p:nvPr>
        </p:nvGraphicFramePr>
        <p:xfrm>
          <a:off x="878311" y="1111346"/>
          <a:ext cx="7357403" cy="476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8"/>
          <p:cNvSpPr txBox="1"/>
          <p:nvPr/>
        </p:nvSpPr>
        <p:spPr>
          <a:xfrm>
            <a:off x="323528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Peníze samozřejmě nemusí být u dárků vůbec důležité, ale většina z nás má omezené rozpočty. Jak byste popsal/a dárky, které dostáváte, z hlediska jejich nákladnosti?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JEDEN VELKÝ DÁREK JE RISK</a:t>
            </a:r>
            <a:endParaRPr lang="cs-CZ" sz="1600" b="1" i="1" dirty="0">
              <a:solidFill>
                <a:srgbClr val="EF4F1D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42250" cy="66588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Velké zklamání z dárků zažívají občas ti, kdo dostávají typicky jeden velký dárek.</a:t>
            </a:r>
          </a:p>
        </p:txBody>
      </p:sp>
    </p:spTree>
    <p:extLst>
      <p:ext uri="{BB962C8B-B14F-4D97-AF65-F5344CB8AC3E}">
        <p14:creationId xmlns:p14="http://schemas.microsoft.com/office/powerpoint/2010/main" val="131244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1" y="459531"/>
            <a:ext cx="2352467" cy="3043324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Většina lidí si pod stromeček nepřeje nic, co by si již dříve nepřála. Pokud však ano, pak zdraví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 šťastnou rodinu, a z materiálních věcí nejčastěji oblečení, sportovní potřeby či doplňky k autu.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8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Co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si letos přejete pod stromeček, co jste si předtím nikdy nepřál/a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? (otevřená otázka)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5106572" y="5919476"/>
          <a:ext cx="3385335" cy="190500"/>
        </p:xfrm>
        <a:graphic>
          <a:graphicData uri="http://schemas.openxmlformats.org/drawingml/2006/table">
            <a:tbl>
              <a:tblPr/>
              <a:tblGrid>
                <a:gridCol w="677067"/>
                <a:gridCol w="677067"/>
                <a:gridCol w="677067"/>
                <a:gridCol w="677067"/>
                <a:gridCol w="677067"/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4 % MLADÝCH MUŽŮ SI LETOS PŘEJÍ OBLEČENÍ, AČKOLIV SI JEJ PŘED TÍM NIKDY NEPŘÁLA</a:t>
            </a:r>
            <a:endParaRPr lang="cs-CZ" sz="1600" b="1" i="1" dirty="0">
              <a:solidFill>
                <a:srgbClr val="EF4F1D"/>
              </a:solidFill>
              <a:latin typeface="Arial Narrow" panose="020B0606020202030204" pitchFamily="34" charset="0"/>
              <a:cs typeface="Helvetica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38" y="724003"/>
            <a:ext cx="5361968" cy="515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683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23528" y="5961680"/>
            <a:ext cx="8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Je nějaký dárek, který dostáváte každý rok nebo skoro každý rok?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POLOVINA ČECHŮ DOSTÁVÁ KAŽDÝ ROK ASPOŇ JEDEN STEJNÝ DÁREK</a:t>
            </a:r>
            <a:endParaRPr lang="cs-CZ" sz="1600" b="1" i="1" dirty="0">
              <a:solidFill>
                <a:srgbClr val="EF4F1D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42250" cy="66588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Přibližně polovina lidí dostává rok co rok stejný dárek.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336433" y="5635043"/>
          <a:ext cx="5739620" cy="200025"/>
        </p:xfrm>
        <a:graphic>
          <a:graphicData uri="http://schemas.openxmlformats.org/drawingml/2006/table">
            <a:tbl>
              <a:tblPr/>
              <a:tblGrid>
                <a:gridCol w="1147924"/>
                <a:gridCol w="1147924"/>
                <a:gridCol w="1147924"/>
                <a:gridCol w="1147924"/>
                <a:gridCol w="1147924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2" name="Skupina 11"/>
          <p:cNvGrpSpPr/>
          <p:nvPr/>
        </p:nvGrpSpPr>
        <p:grpSpPr>
          <a:xfrm>
            <a:off x="1174632" y="1105627"/>
            <a:ext cx="7322255" cy="4870121"/>
            <a:chOff x="0" y="0"/>
            <a:chExt cx="7497536" cy="5742215"/>
          </a:xfrm>
        </p:grpSpPr>
        <p:grpSp>
          <p:nvGrpSpPr>
            <p:cNvPr id="13" name="Skupina 12"/>
            <p:cNvGrpSpPr/>
            <p:nvPr/>
          </p:nvGrpSpPr>
          <p:grpSpPr>
            <a:xfrm>
              <a:off x="0" y="0"/>
              <a:ext cx="7497536" cy="5742215"/>
              <a:chOff x="0" y="0"/>
              <a:chExt cx="7497536" cy="5742215"/>
            </a:xfrm>
          </p:grpSpPr>
          <p:graphicFrame>
            <p:nvGraphicFramePr>
              <p:cNvPr id="15" name="Chart 2"/>
              <p:cNvGraphicFramePr>
                <a:graphicFrameLocks/>
              </p:cNvGraphicFramePr>
              <p:nvPr>
                <p:extLst/>
              </p:nvPr>
            </p:nvGraphicFramePr>
            <p:xfrm>
              <a:off x="0" y="0"/>
              <a:ext cx="7497536" cy="57422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20" name="Přímá spojnice 19"/>
              <p:cNvCxnSpPr/>
              <p:nvPr/>
            </p:nvCxnSpPr>
            <p:spPr>
              <a:xfrm>
                <a:off x="3758292" y="356507"/>
                <a:ext cx="0" cy="493200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Přímá spojnice 13"/>
            <p:cNvCxnSpPr/>
            <p:nvPr/>
          </p:nvCxnSpPr>
          <p:spPr>
            <a:xfrm>
              <a:off x="1347106" y="382209"/>
              <a:ext cx="0" cy="4932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0247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52" y="740156"/>
            <a:ext cx="5295996" cy="513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18870" y="473599"/>
            <a:ext cx="2563482" cy="3859250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U žen je to nejčastěji drogerie, ponožky, peníze, kniha a parfém, u mužů zase ponožky, spodní prádlo, kosmetika, peníze a alkohol.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323528" y="58772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A co dostáváte každý rok nebo skoro každý rok</a:t>
            </a:r>
            <a:r>
              <a:rPr lang="pl-P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? 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(otevřená otázka) .</a:t>
            </a:r>
          </a:p>
          <a:p>
            <a:pPr algn="ctr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Ti, co dostávají každý rok stejný dárek.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5486398" y="5877272"/>
          <a:ext cx="3118050" cy="190500"/>
        </p:xfrm>
        <a:graphic>
          <a:graphicData uri="http://schemas.openxmlformats.org/drawingml/2006/table">
            <a:tbl>
              <a:tblPr/>
              <a:tblGrid>
                <a:gridCol w="623610"/>
                <a:gridCol w="623610"/>
                <a:gridCol w="623610"/>
                <a:gridCol w="623610"/>
                <a:gridCol w="623610"/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Arial Narrow" panose="020B0606020202030204" pitchFamily="34" charset="0"/>
                <a:cs typeface="Helvetica"/>
              </a:rPr>
              <a:t>U ŽEN JE TO NEJČASTĚJI DROGERIE, U MUŽŮ ZASE PONOŽKY.</a:t>
            </a:r>
            <a:endParaRPr lang="pl-PL" sz="1600" b="1" dirty="0">
              <a:latin typeface="Arial Narrow" panose="020B0606020202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2924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274049" y="1012875"/>
            <a:ext cx="8791016" cy="5173742"/>
            <a:chOff x="0" y="0"/>
            <a:chExt cx="28136823" cy="5580152"/>
          </a:xfrm>
        </p:grpSpPr>
        <p:graphicFrame>
          <p:nvGraphicFramePr>
            <p:cNvPr id="15" name="Chart 2"/>
            <p:cNvGraphicFramePr>
              <a:graphicFrameLocks/>
            </p:cNvGraphicFramePr>
            <p:nvPr/>
          </p:nvGraphicFramePr>
          <p:xfrm>
            <a:off x="11861750" y="264280"/>
            <a:ext cx="6344111" cy="5295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6" name="Chart 2"/>
            <p:cNvGraphicFramePr>
              <a:graphicFrameLocks/>
            </p:cNvGraphicFramePr>
            <p:nvPr/>
          </p:nvGraphicFramePr>
          <p:xfrm>
            <a:off x="20949254" y="274318"/>
            <a:ext cx="6344112" cy="5305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2" name="Chart 2"/>
            <p:cNvGraphicFramePr>
              <a:graphicFrameLocks/>
            </p:cNvGraphicFramePr>
            <p:nvPr/>
          </p:nvGraphicFramePr>
          <p:xfrm>
            <a:off x="0" y="0"/>
            <a:ext cx="28136823" cy="5295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3" name="Chart 2"/>
            <p:cNvGraphicFramePr>
              <a:graphicFrameLocks/>
            </p:cNvGraphicFramePr>
            <p:nvPr/>
          </p:nvGraphicFramePr>
          <p:xfrm>
            <a:off x="17914434" y="277832"/>
            <a:ext cx="6344112" cy="5295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4" name="Chart 2"/>
            <p:cNvGraphicFramePr>
              <a:graphicFrameLocks/>
            </p:cNvGraphicFramePr>
            <p:nvPr/>
          </p:nvGraphicFramePr>
          <p:xfrm>
            <a:off x="14892511" y="265427"/>
            <a:ext cx="6344112" cy="5295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DO DÁRKŮ DÁVÁME HODNĚ ENERGIE, SNAŽÍME SE PŘEKVAPIT, ZAPOJIT INVENCI </a:t>
            </a:r>
            <a:endParaRPr lang="cs-CZ" sz="1600" b="1" i="1" dirty="0"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8" y="587424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Následující výroky mohou popisovat situace při nákupu a výběru dárků a způsoby, jak lidé dárky opatřují. 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Ohodnoťte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je prosím podle toho, zda se hodí právě na Vás.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 Češích platí: 90 % se snaží dárkem překvapit, 27 % se dokonce ostatních ani neptá, co si přejí, 69 % si neplánovaně při koupi dárků koupí i něco pro sebe, 32 % zapojuje vlastní zručnost, 23 % bere v potaz, jak dobře se bude dárek balit (spíše ženy), 16 % využívá balící službu.</a:t>
            </a:r>
            <a:endParaRPr lang="cs-CZ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914810"/>
              </p:ext>
            </p:extLst>
          </p:nvPr>
        </p:nvGraphicFramePr>
        <p:xfrm>
          <a:off x="3474723" y="5817977"/>
          <a:ext cx="4811150" cy="200025"/>
        </p:xfrm>
        <a:graphic>
          <a:graphicData uri="http://schemas.openxmlformats.org/drawingml/2006/table">
            <a:tbl>
              <a:tblPr/>
              <a:tblGrid>
                <a:gridCol w="962230"/>
                <a:gridCol w="962230"/>
                <a:gridCol w="962230"/>
                <a:gridCol w="962230"/>
                <a:gridCol w="962230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82115"/>
              </p:ext>
            </p:extLst>
          </p:nvPr>
        </p:nvGraphicFramePr>
        <p:xfrm>
          <a:off x="3530993" y="1089269"/>
          <a:ext cx="4571998" cy="200025"/>
        </p:xfrm>
        <a:graphic>
          <a:graphicData uri="http://schemas.openxmlformats.org/drawingml/2006/table">
            <a:tbl>
              <a:tblPr/>
              <a:tblGrid>
                <a:gridCol w="887106"/>
                <a:gridCol w="835924"/>
                <a:gridCol w="1023583"/>
                <a:gridCol w="1006519"/>
                <a:gridCol w="818866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2F5E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15-35 let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36-55 let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1448944" y="5731787"/>
            <a:ext cx="1702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i="1" dirty="0">
                <a:solidFill>
                  <a:srgbClr val="EF4F1D"/>
                </a:solidFill>
                <a:latin typeface="Arial Narrow" panose="020B0606020202030204" pitchFamily="34" charset="0"/>
                <a:cs typeface="Helvetica"/>
              </a:rPr>
              <a:t>*Řazeno podle Top2 odpovědi  (přesně + celkem se hodí)</a:t>
            </a:r>
            <a:endParaRPr lang="cs-CZ" sz="900" i="1" dirty="0">
              <a:solidFill>
                <a:srgbClr val="EF4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9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372837" y="827559"/>
            <a:ext cx="8612901" cy="5546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Přibližně polovina lidí dostává rok co rok stejný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dárek, ženy nejčastěji dostanou tradičně jako každý rok nějakou drogerii, ponožky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peníze,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knihu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parfém. Muži zase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ponožky, spodní prádlo,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kosmetiku,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peníze a alkohol.</a:t>
            </a:r>
          </a:p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Je patrné, že opakované dárky jsou výrazem bezradnosti co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originálního darovat.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Když se podíváme, co by sami respondenti chtěli jako dárek na jistotu, je seznam velmi podobný:</a:t>
            </a: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každého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pátého vždy potěší knížka 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nebo peníze.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hybu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u mužů neuděláte ani s kvalitním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alkoholem.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ženy zase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potěší kosmetika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Naopak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zkušenost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dárkem, který nebyl zrovna sázka na jistotu a obdarovaný se rozhodl ho vrátit, má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přibližně každý desátý. Nejčastěji se pak jednalo o oblečení, obuv či elektroniku.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cs-CZ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Oblečení je nejčastěji vraceným typem dárku.</a:t>
            </a:r>
          </a:p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2837" y="264041"/>
            <a:ext cx="801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POKUD NEVÍTE </a:t>
            </a:r>
            <a:r>
              <a:rPr lang="cs-CZ" sz="2000" b="1" dirty="0" smtClean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CO, </a:t>
            </a:r>
            <a:r>
              <a:rPr lang="cs-CZ" sz="2000" b="1" dirty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DEJTE </a:t>
            </a:r>
            <a:r>
              <a:rPr lang="cs-CZ" sz="2000" b="1" dirty="0" smtClean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KNIHU</a:t>
            </a:r>
            <a:endParaRPr lang="cs-CZ" sz="2000" b="1" dirty="0">
              <a:solidFill>
                <a:srgbClr val="DD8356"/>
              </a:solidFill>
              <a:latin typeface="Arial Narrow" panose="020B0606020202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862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09219" y="281031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cs-CZ" sz="4400" b="0" dirty="0" smtClean="0">
                <a:solidFill>
                  <a:srgbClr val="BD3C36"/>
                </a:solidFill>
                <a:latin typeface="Arial Narrow" panose="020B0606020202030204" pitchFamily="34" charset="0"/>
              </a:rPr>
              <a:t>METODOLOGIE</a:t>
            </a:r>
            <a:endParaRPr lang="en-AU" sz="4400" b="0" dirty="0">
              <a:solidFill>
                <a:srgbClr val="BD3C36"/>
              </a:solidFill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917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18869" y="473599"/>
            <a:ext cx="8542251" cy="637749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Každého pátého vždy potěší knížka nebo peníze. Chybu u mužů neuděláte ani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kvalitním alkoholem. Ženy zase potěší kosmetika.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8" y="58772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Představte si situaci, kdy by někdo, kdo Vás chce k Vánocům obdarovat, opravdu nevěděl, co Vám nadělit. 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Jaký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jednoduchý dárek Vám vždy udělá radost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? (otevřená otázka)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21759"/>
              </p:ext>
            </p:extLst>
          </p:nvPr>
        </p:nvGraphicFramePr>
        <p:xfrm>
          <a:off x="4220303" y="5764732"/>
          <a:ext cx="3385335" cy="190500"/>
        </p:xfrm>
        <a:graphic>
          <a:graphicData uri="http://schemas.openxmlformats.org/drawingml/2006/table">
            <a:tbl>
              <a:tblPr/>
              <a:tblGrid>
                <a:gridCol w="677067"/>
                <a:gridCol w="677067"/>
                <a:gridCol w="677067"/>
                <a:gridCol w="677067"/>
                <a:gridCol w="677067"/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POKUD NEVÍTE CO DÁT, DEJTE KNIHU NEBO ROVNOU PENÍZE </a:t>
            </a:r>
            <a:endParaRPr lang="cs-CZ" sz="1600" b="1" i="1" dirty="0">
              <a:solidFill>
                <a:srgbClr val="EF4F1D"/>
              </a:solidFill>
              <a:latin typeface="Arial Narrow" panose="020B0606020202030204" pitchFamily="34" charset="0"/>
              <a:cs typeface="Helvetica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6" y="1209822"/>
            <a:ext cx="5720568" cy="448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87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23528" y="596168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Vrátil/a jste už někdy nějaký dárek prodejci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?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A co to bylo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? (otevřená otázka, pokud uvedli v  </a:t>
            </a:r>
            <a:r>
              <a:rPr lang="cs-CZ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předch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. otázce „ano“)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10 % ČECHŮ UŽ NĚKDY VRÁTILO DÁREK</a:t>
            </a:r>
            <a:endParaRPr lang="cs-CZ" sz="1600" b="1" i="1" dirty="0">
              <a:solidFill>
                <a:srgbClr val="EF4F1D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42250" cy="66588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Zkušenost s vrácením vánočního dárku prodejci má přibližně každý desátý. Nejčastěji se pak jednalo o oblečení, obuv či elektroniku.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25647"/>
              </p:ext>
            </p:extLst>
          </p:nvPr>
        </p:nvGraphicFramePr>
        <p:xfrm>
          <a:off x="1148142" y="3337889"/>
          <a:ext cx="6063180" cy="200025"/>
        </p:xfrm>
        <a:graphic>
          <a:graphicData uri="http://schemas.openxmlformats.org/drawingml/2006/table">
            <a:tbl>
              <a:tblPr/>
              <a:tblGrid>
                <a:gridCol w="1212636"/>
                <a:gridCol w="1212636"/>
                <a:gridCol w="1212636"/>
                <a:gridCol w="1212636"/>
                <a:gridCol w="1212636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950263" y="1266146"/>
            <a:ext cx="7793530" cy="2006104"/>
            <a:chOff x="0" y="0"/>
            <a:chExt cx="7497536" cy="5742215"/>
          </a:xfrm>
        </p:grpSpPr>
        <p:grpSp>
          <p:nvGrpSpPr>
            <p:cNvPr id="16" name="Skupina 15"/>
            <p:cNvGrpSpPr/>
            <p:nvPr/>
          </p:nvGrpSpPr>
          <p:grpSpPr>
            <a:xfrm>
              <a:off x="0" y="0"/>
              <a:ext cx="7497536" cy="5742215"/>
              <a:chOff x="0" y="0"/>
              <a:chExt cx="7497536" cy="5742215"/>
            </a:xfrm>
          </p:grpSpPr>
          <p:graphicFrame>
            <p:nvGraphicFramePr>
              <p:cNvPr id="18" name="Chart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25434570"/>
                  </p:ext>
                </p:extLst>
              </p:nvPr>
            </p:nvGraphicFramePr>
            <p:xfrm>
              <a:off x="0" y="0"/>
              <a:ext cx="7497536" cy="57422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19" name="Přímá spojnice 18"/>
              <p:cNvCxnSpPr/>
              <p:nvPr/>
            </p:nvCxnSpPr>
            <p:spPr>
              <a:xfrm>
                <a:off x="3758292" y="356507"/>
                <a:ext cx="0" cy="493200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Přímá spojnice 16"/>
            <p:cNvCxnSpPr/>
            <p:nvPr/>
          </p:nvCxnSpPr>
          <p:spPr>
            <a:xfrm>
              <a:off x="1347106" y="382209"/>
              <a:ext cx="0" cy="4932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25" y="3790261"/>
            <a:ext cx="4624462" cy="203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1899138" y="2940148"/>
            <a:ext cx="451413" cy="717452"/>
          </a:xfrm>
          <a:prstGeom prst="straightConnector1">
            <a:avLst/>
          </a:prstGeom>
          <a:ln>
            <a:solidFill>
              <a:srgbClr val="4BB8B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75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372837" y="827559"/>
            <a:ext cx="8612901" cy="5546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Češi rozhodně nejsou jednoduchá skupina na obdarovávání. Skoro by se dalo říci, že jejich přání jsou trochu paradoxní. Sice má 80 % rádo překvapení, 60 % ale říká ostatním, co si přejí, 75 % preferuje praktické dárky a 52 % si raději vybere sama, co chce.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cs-CZ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 Čechy to není jednoduché, chtějí překvapení, vybrat si dárek sami a ještě k tomu něco praktického.</a:t>
            </a:r>
          </a:p>
          <a:p>
            <a:endParaRPr lang="cs-CZ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Část z nás si také uchovává dětské kouzlo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Vánoc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až do dospělosti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17 % dospělých 15+ stále píše</a:t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dopis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Ježíškovi.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2837" y="264041"/>
            <a:ext cx="801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MÁME RÁDI PŘEKVAPENÍ A PRAKTICKÉ DÁRKY</a:t>
            </a:r>
            <a:endParaRPr lang="cs-CZ" sz="2000" b="1" dirty="0">
              <a:solidFill>
                <a:srgbClr val="DD8356"/>
              </a:solidFill>
              <a:latin typeface="Arial Narrow" panose="020B0606020202030204" pitchFamily="34" charset="0"/>
              <a:cs typeface="Helvetica"/>
            </a:endParaRPr>
          </a:p>
        </p:txBody>
      </p:sp>
      <p:pic>
        <p:nvPicPr>
          <p:cNvPr id="5" name="Picture 2" descr="http://4.bp.blogspot.com/-6blmCc-gT9Y/Tr1szT9j0eI/AAAAAAAACiQ/C0cfZS7PF5A/s320/Je%25C5%25BE%25C3%25AD%25C5%25A1kovi+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81" y="3040673"/>
            <a:ext cx="3736861" cy="26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MÁME RÁDI PŘEKVAPENÍ, PRAKTICKÉ DÁRKY A KDYŽ SI DÁREK SÁM/A KOUPÍM</a:t>
            </a:r>
            <a:endParaRPr lang="cs-CZ" sz="1600" b="1" i="1" dirty="0"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8" y="5874249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Následující výroky mohou popisovat, jak si lidé o dárky říkají. Ohodnoťte je prosím podle toho, zda se hodí právě na Vás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.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Lidé se nechávají rádi překvapit, zároveň však mají rádi praktické dárky a většina také říká ostatním, co si pod stromeček přejí. Ježíškovi píše stále 17 %  dospělých, 8 % tak činí online.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65621"/>
              </p:ext>
            </p:extLst>
          </p:nvPr>
        </p:nvGraphicFramePr>
        <p:xfrm>
          <a:off x="3474723" y="5817977"/>
          <a:ext cx="4811150" cy="200025"/>
        </p:xfrm>
        <a:graphic>
          <a:graphicData uri="http://schemas.openxmlformats.org/drawingml/2006/table">
            <a:tbl>
              <a:tblPr/>
              <a:tblGrid>
                <a:gridCol w="962230"/>
                <a:gridCol w="962230"/>
                <a:gridCol w="962230"/>
                <a:gridCol w="962230"/>
                <a:gridCol w="962230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284363"/>
              </p:ext>
            </p:extLst>
          </p:nvPr>
        </p:nvGraphicFramePr>
        <p:xfrm>
          <a:off x="3530993" y="1089269"/>
          <a:ext cx="4571998" cy="200025"/>
        </p:xfrm>
        <a:graphic>
          <a:graphicData uri="http://schemas.openxmlformats.org/drawingml/2006/table">
            <a:tbl>
              <a:tblPr/>
              <a:tblGrid>
                <a:gridCol w="887106"/>
                <a:gridCol w="835924"/>
                <a:gridCol w="1023583"/>
                <a:gridCol w="1006519"/>
                <a:gridCol w="818866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2F5E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15-35 let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36-55 let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1055047" y="5868203"/>
            <a:ext cx="261321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i="1" dirty="0" smtClean="0">
                <a:solidFill>
                  <a:srgbClr val="EF4F1D"/>
                </a:solidFill>
                <a:latin typeface="Arial Narrow" panose="020B0606020202030204" pitchFamily="34" charset="0"/>
                <a:cs typeface="Helvetica"/>
              </a:rPr>
              <a:t>*Řazeno podle Top2 odpovědi  (přesně + celkem se hodí)</a:t>
            </a:r>
            <a:endParaRPr lang="cs-CZ" sz="900" i="1" dirty="0">
              <a:solidFill>
                <a:srgbClr val="EF4F1D"/>
              </a:solidFill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323528" y="998808"/>
            <a:ext cx="8686959" cy="5189485"/>
            <a:chOff x="0" y="0"/>
            <a:chExt cx="28136823" cy="5580152"/>
          </a:xfrm>
        </p:grpSpPr>
        <p:graphicFrame>
          <p:nvGraphicFramePr>
            <p:cNvPr id="18" name="Chart 2"/>
            <p:cNvGraphicFramePr>
              <a:graphicFrameLocks/>
            </p:cNvGraphicFramePr>
            <p:nvPr/>
          </p:nvGraphicFramePr>
          <p:xfrm>
            <a:off x="11861750" y="264280"/>
            <a:ext cx="6344111" cy="5295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9" name="Chart 2"/>
            <p:cNvGraphicFramePr>
              <a:graphicFrameLocks/>
            </p:cNvGraphicFramePr>
            <p:nvPr/>
          </p:nvGraphicFramePr>
          <p:xfrm>
            <a:off x="20949254" y="274318"/>
            <a:ext cx="6344112" cy="53058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0" name="Chart 2"/>
            <p:cNvGraphicFramePr>
              <a:graphicFrameLocks/>
            </p:cNvGraphicFramePr>
            <p:nvPr/>
          </p:nvGraphicFramePr>
          <p:xfrm>
            <a:off x="0" y="0"/>
            <a:ext cx="28136823" cy="5295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5" name="Chart 2"/>
            <p:cNvGraphicFramePr>
              <a:graphicFrameLocks/>
            </p:cNvGraphicFramePr>
            <p:nvPr/>
          </p:nvGraphicFramePr>
          <p:xfrm>
            <a:off x="17914434" y="277832"/>
            <a:ext cx="6344112" cy="5295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6" name="Chart 2"/>
            <p:cNvGraphicFramePr>
              <a:graphicFrameLocks/>
            </p:cNvGraphicFramePr>
            <p:nvPr/>
          </p:nvGraphicFramePr>
          <p:xfrm>
            <a:off x="14892511" y="265427"/>
            <a:ext cx="6344112" cy="52950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569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7248" y="235726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cs-CZ" sz="4400" b="0" dirty="0" smtClean="0">
                <a:solidFill>
                  <a:srgbClr val="BD3C36"/>
                </a:solidFill>
                <a:latin typeface="Arial Narrow" panose="020B0606020202030204" pitchFamily="34" charset="0"/>
              </a:rPr>
              <a:t>Vánoční rituály a Vánoce obecně</a:t>
            </a:r>
            <a:endParaRPr lang="en-AU" sz="4400" b="0" dirty="0">
              <a:solidFill>
                <a:srgbClr val="BD3C3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269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372837" y="827559"/>
            <a:ext cx="8612901" cy="5546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Mužům na Vánocích nejvíce vadí shon při nákupu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dárků, ženy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trápí omezený rozpočet na dárky a smutek po těch, co už tu nejsou. Naopak omezená dostupnost služeb Čechům vůbec nevadí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endParaRPr lang="cs-CZ" sz="1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cs-CZ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Vánoce, to je také shon, omezený rozpočet, tma a smutek po těch, kdo už tu nemohou být.</a:t>
            </a:r>
          </a:p>
          <a:p>
            <a:endParaRPr lang="cs-CZ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Míru shonu také demonstruje poměr času stráveného s blízkými k poměru času, který strávíme sháněním dárků. Na jednu hodinu s blízkými o Vánocích připadá 0,5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hodiny</a:t>
            </a:r>
          </a:p>
          <a:p>
            <a:pPr indent="4395788"/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nákupů dárků.</a:t>
            </a:r>
          </a:p>
          <a:p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4395788" algn="ctr"/>
            <a:r>
              <a:rPr lang="cs-CZ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Na jednu hodinu s blízkými o Vánocích připadá 0,5 hodiny nákupů dárků.</a:t>
            </a:r>
          </a:p>
          <a:p>
            <a:pPr marL="4395788"/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	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2837" y="264041"/>
            <a:ext cx="801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95 % RESPONDENTŮM NĚCO NA VÁNOCÍCH VADÍ</a:t>
            </a:r>
            <a:endParaRPr lang="cs-CZ" sz="2000" b="1" dirty="0">
              <a:solidFill>
                <a:srgbClr val="DD8356"/>
              </a:solidFill>
              <a:latin typeface="Arial Narrow" panose="020B0606020202030204" pitchFamily="34" charset="0"/>
              <a:cs typeface="Helvetica"/>
            </a:endParaRPr>
          </a:p>
        </p:txBody>
      </p:sp>
      <p:pic>
        <p:nvPicPr>
          <p:cNvPr id="13314" name="Picture 2" descr="http://media.novinky.cz/479/194795-top_foto1-1q38t.jpg?126358920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6" y="3652985"/>
            <a:ext cx="4565895" cy="257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1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323528" y="6021020"/>
            <a:ext cx="860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A kolik hodin strávíte během Vánoc se svými blízkými při aktivitách, které souvisí s Vánočními svátky (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pečení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cukroví, zdobení stromečku, večeře a další Vaše Vánoční rituály)? Hodin: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NA JEDNU HODINU S BLÍZKÝMI O VÁNOCÍCH PŘIPADÁ 0,5 HODINY NÁKUPŮ DÁRKŮ</a:t>
            </a:r>
            <a:endParaRPr lang="cs-CZ" sz="1600" b="1" i="1" dirty="0">
              <a:solidFill>
                <a:srgbClr val="EF4F1D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739198" cy="398597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Ženy stráví vánočními aktivitami více času než muži, v průměru okolo 39 hodin.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64803"/>
              </p:ext>
            </p:extLst>
          </p:nvPr>
        </p:nvGraphicFramePr>
        <p:xfrm>
          <a:off x="2690004" y="1986028"/>
          <a:ext cx="3734017" cy="3151162"/>
        </p:xfrm>
        <a:graphic>
          <a:graphicData uri="http://schemas.openxmlformats.org/drawingml/2006/table">
            <a:tbl>
              <a:tblPr/>
              <a:tblGrid>
                <a:gridCol w="1467207"/>
                <a:gridCol w="1133405"/>
                <a:gridCol w="1133405"/>
              </a:tblGrid>
              <a:tr h="8204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Průměr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Nejčastější odpověď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</a:tr>
              <a:tr h="4661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61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61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61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15-35 let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661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36-55 let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73474"/>
              </p:ext>
            </p:extLst>
          </p:nvPr>
        </p:nvGraphicFramePr>
        <p:xfrm>
          <a:off x="6496248" y="2814918"/>
          <a:ext cx="558800" cy="2330825"/>
        </p:xfrm>
        <a:graphic>
          <a:graphicData uri="http://schemas.openxmlformats.org/drawingml/2006/table">
            <a:tbl>
              <a:tblPr/>
              <a:tblGrid>
                <a:gridCol w="558800"/>
              </a:tblGrid>
              <a:tr h="46616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16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16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16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616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79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955009"/>
              </p:ext>
            </p:extLst>
          </p:nvPr>
        </p:nvGraphicFramePr>
        <p:xfrm>
          <a:off x="694532" y="1195754"/>
          <a:ext cx="8027437" cy="478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VÁNOCE, TO JE TAKÉ SHON, OMEZENÝ ROZPOČET, TMA A SMUTEK PO MRTVÝCH</a:t>
            </a:r>
            <a:endParaRPr lang="cs-CZ" sz="1600" b="1" i="1" dirty="0"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8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Co z následujícího seznamu Vám osobně na Vánocích vadí? Čím občas na Vánocích trpíte?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Mužům na Vánocích nejvíce vadí shon při nákupu dárků. Ženy trápí omezený rozpočet na dárky a smutek po těch, co už tu nejsou. Naopak omezená dostupnost služeb Čechům vůbec nevadí.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181615"/>
              </p:ext>
            </p:extLst>
          </p:nvPr>
        </p:nvGraphicFramePr>
        <p:xfrm>
          <a:off x="2507988" y="5867267"/>
          <a:ext cx="4933820" cy="200025"/>
        </p:xfrm>
        <a:graphic>
          <a:graphicData uri="http://schemas.openxmlformats.org/drawingml/2006/table">
            <a:tbl>
              <a:tblPr/>
              <a:tblGrid>
                <a:gridCol w="986764"/>
                <a:gridCol w="986764"/>
                <a:gridCol w="986764"/>
                <a:gridCol w="986764"/>
                <a:gridCol w="986764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746246"/>
              </p:ext>
            </p:extLst>
          </p:nvPr>
        </p:nvGraphicFramePr>
        <p:xfrm>
          <a:off x="2672862" y="1180764"/>
          <a:ext cx="4783016" cy="200025"/>
        </p:xfrm>
        <a:graphic>
          <a:graphicData uri="http://schemas.openxmlformats.org/drawingml/2006/table">
            <a:tbl>
              <a:tblPr/>
              <a:tblGrid>
                <a:gridCol w="928054"/>
                <a:gridCol w="874500"/>
                <a:gridCol w="1070827"/>
                <a:gridCol w="1052980"/>
                <a:gridCol w="856655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2F5E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15-35 let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36-55 let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372837" y="827559"/>
            <a:ext cx="8234832" cy="5546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Typický průběh českých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Vánoc:</a:t>
            </a:r>
          </a:p>
          <a:p>
            <a:pPr marL="981075" indent="-1730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zazvoní zvoneček</a:t>
            </a:r>
          </a:p>
          <a:p>
            <a:pPr marL="981075" indent="-1730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nejmladší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člen domácnosti rozdá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dárky</a:t>
            </a:r>
          </a:p>
          <a:p>
            <a:pPr marL="981075" indent="-1730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měkké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si hned zkoušíme i když je to spodní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prádlo</a:t>
            </a:r>
          </a:p>
          <a:p>
            <a:pPr marL="981075" indent="-1730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pak v nich sedíme, i když je nám horko a potíme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se</a:t>
            </a:r>
          </a:p>
          <a:p>
            <a:pPr marL="981075" indent="-1730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fotíme</a:t>
            </a:r>
          </a:p>
          <a:p>
            <a:pPr marL="981075" indent="-17303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druhý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den hned bereme oblečení ven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nebo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ho necháváme ležet pod stromečkem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2837" y="264041"/>
            <a:ext cx="801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ZVONEČEK, ROZDÁNÍ DÁRKŮ, FOCENÍ, ZKOUŠENÍ, POCENÍ</a:t>
            </a:r>
          </a:p>
        </p:txBody>
      </p:sp>
      <p:sp>
        <p:nvSpPr>
          <p:cNvPr id="2" name="AutoShape 2" descr="http://img2.rajce.idnes.cz/d0203/5/5841/5841148_a9bcbdb0e8b6514787cfa242a332f354/images/Stedry_vecer_2011-pokacovani_001.jpg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http://img2.rajce.idnes.cz/d0203/5/5841/5841148_a9bcbdb0e8b6514787cfa242a332f354/images/Stedry_vecer_2011-pokacovani_001.jpg"/>
          <p:cNvSpPr>
            <a:spLocks noChangeAspect="1" noChangeArrowheads="1"/>
          </p:cNvSpPr>
          <p:nvPr/>
        </p:nvSpPr>
        <p:spPr bwMode="auto">
          <a:xfrm>
            <a:off x="307975" y="-163830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QSEhUUEhQVFBQVFBQVFBQXFBcUFBQVFBQWFhcUFRQYHCggGBwlHBQUITEhJSksLi4uFx8zODMsNygtLiwBCgoKDg0OGhAQGiwkHyQsLCwsLCwsLCwsLCwsLCwsLCwsLCwsLCwsLCwsLCwsLCwsLCwsLCwsLCwsLCwsLCwsLP/AABEIAO4A1AMBEQACEQEDEQH/xAAcAAABBQEBAQAAAAAAAAAAAAABAAIDBAUHBgj/xABCEAACAQIEBAMFBgQDBwUBAAABAgADEQQSITEFBkFREyJhMkJxgZEHI1KhwdEUYrHwcoLhJDNDY5LC8RZzg6LSFf/EABoBAQADAQEBAAAAAAAAAAAAAAABAgMEBQb/xAA2EQACAgEDAgMFBQgDAQAAAAAAAQIRAwQSITFBE1FhBRQicZEyQoGh8AYWUlOxwdHhFSPxQ//aAAwDAQACEQMRAD8A96FnCajgskgcBIJDlgBywAhYAbQA2kgVoArQBZYAbSAK0kFbF42nSy+IwXM6ot+rNoBIsFgGBYbQBWkgFoAssABEABWADLBAMsAFpIGlYA0rABaATASCQhYA7LADaCA2gBtIJDlgByyQK0AOWQQK0AYXF7XF+1xf6RYI61UASGyTm/MVc4t7gnw1LLS/mIVr1PhcWE55ZOTtxYqjb6npuUeLmrTCufvE8rg73Gl/nN07RySjtdHpVaWsrY8QA2kkAywAFYACsAGWSAWgAywBpWAArAG5YBNaQSECCAgQSOyyCB2WAHLBIcsAOWSBWkAWWSCOoYIOafaBwZ/F/iaYuwADi3tKOvxA6+kirVMbnB7l+JkcOqGsgKO7D36DVHsdNgf0M5Z7lwehj2SW6i7UxQVkDK1PLm0b2QLWFiND1lDWqTIcS4JNQBlsP95c0vpbUy3yM6v7RiUWq4qplVmyA6nM2vpqSZ1YsfdnJmypfDFHYuX0ZaSIRYKoUDXYC253l5JGKNYCVJDlkkCywAZYAMskgGWCRtoALQBpEAFpJBIFlSR4WQAhZIHAQA2gBywSG0ECtADlgCtAGskAzuIYYMpBEgg5vhcKtOpiGT2TUyKB1Zfay+ubSc+aVyo7dLGoWajUgaZVrEsLH0uOkxo6d3kYeJpM1B6bXLL16Mvun8vyl4umUnzyb3IPDE8JXA3/AK9fznobvhR5bjUnZ76lTtMyxMFgBywAWkkAtABlgkGWADLBACsAaRJA20AkAlSRwEAcBACBADaAECAG0AIEAIEAVpJA1pAPPczcUFFLDWo1xTXubbnso3JlJSpWXhBzlSPGU6i4ekviHYHIvvMx9pz8f6fGc0McssrOrUaiGmhT/BGJW4vUL5r6DZfdt29fjPQWGKVHgS1uVz33+BqjEBgrjbZh2B6H4H9ZxTxuLPd0+ojljx+maXKGKFGs9E6K5zU/UncD6X+s2xO0Zaj4ZL1Oh0jeXMSUCAG0kCtAARABaAC0AFoA0iSBpEAbaASgSCQgSCBwEAIEAIEAcBBIbQBWgCtJIEYBi8x8cp4WnnfUnREHtO3Yfv0kVZTJkUFbOZ4vjJZvEc56re0tvImvlpg/hHUdT1lHgc5W+hWHtFYsdJXJ/RGTicQ1Rizm7H8vQDtOqMVFUjysmWWSW6TtkeQ2vY2va9tL72vLmZLhqxQ+h0I7iUnBTVG+nzywz3IvcRbNRQq1mRwabDQjQkX9R+gnPgg4zaZ6PtDPHJihOD7nuuSeZhiVyVPLWQeYdGH41/XtLyjRTT5/EVPqewQyDpH2gCIgAtJArSAArJA0iAAiANtAGkQCQCQAgQBwEAIEAIEAIEANoArQBGAZPH+M08LSNSofRVHtOx2VR1MdSmTIoRtnKOI45sS5qVWtVJKou6oOiLba/VjMZZJQl04Jjpsepx7t1S/oZtaiynzC36/CdWPJGatHlZ9PPC6l+BGJoYG3RQNw+odcyYlCBfS1Sna5H+Uydqu+5on/ANTXqYwEkxHQRYaVVqbrUpnLUTUH9D3EiUbRaE3F2jrHKPMaYunf2ai2FROoPcdwehnO40exgzLJG+56UQbhtAFaAK0AbaAK0AaRAARAGESQSASoCBJAQIAbQB1oAQJAFaAKAZnG+LU8NTNSobAbD3mPRVHUmPQpOagrZyHjnF6mIq+JU0OyJfy0lPbux6maRieVlyucrZktiQhFyQSdPj66/wB3kZHDpI7NBo9TlUsmH7v5+i8+C6+LDKFdVIBJGhGW/QFbm05MmnlD4oHdpvaEM1Y81X5sOIwo9qndlOwsbjTU/UH8pph1PbIc2t9n1UsCtehNSxwXDVKFmu9Wm5NhYeGHGU6394HbpOvdLsjhjHCsTUp0/Ku/zuijaXOMs/wnlDFgLqWVdSSFNjtoOv8A0n5xaNVibjaa6N/KisRJMi7wnxVqNVw5s9Km1Q9mRbZlI6jWUnXc1xSlF3HtydU5W5hTF08y6ONHQ7q37djMmqPWw5VkjaN8SDYdaAAiAC0AEAaRJACIALQQOAkEhgBAgDrQA2gBtIAjAMzjXFqeGpmpVawGw3LHoqjqTIVlJzUFbOVcXx1XF+JXcgeGVFOjv4auSM3qdNW9RNYrmjzMs5ZE5eXb5mCTNaOUrYjChyCSQR2P9ZnKCl1PQ0ftLNpF/wBdefN8Pz6r87LIE0So4Jycm2+5Zw+IK6HVe2l7C5sPmbzDJgUna6nXp9bLGtj+yWGNOpY+x+tpzp5cV90eg1p9Ul2f06eZFWwTqbEdL/ITohqYSXU8/L7PzQdVaIqT2vr7pA0vvpb00Jm5yJuN8L8V/TyZGTLFDW5YUGuVNrNRxAPXahUYEeoKgxV9TbBJqVLumijgcZUoVBWonKw3HRl/C3eVlGymLK4StHXOWOYqeLp5l0caPTPtKf1HYzBqj2cWZZFaN4GQajrQAEQBtpJILQQNIgAtACBIJHWgDgIAQIA60ECgGVx3jFPC0zUqHTZVHtO3RVHUyOpWc1BWzknHeMVMRU8SruL+HTGq0gf6t6zSMDys2Zzdv/wfy858LGjvhbn4irTtp13M2RSFtS+RhyDIkFI9ATa3TqdpHAadWNliAyAQDGDNk0vci99bgXtaZeJcttHtS9lKOiWp3/F1r0+fmaeExpQ9x2uem30meTSxlyuDmwe0pwW2fKDUam2wIb5Af1me3Ni5XKOhT0mpdS4fnRB4Q08wv2273v2sLfWaLVr7yoyl7Kk+cclIt8IxnguXsWBp1UtsfvKbJf0sTf5TdZE1ceTmx4XjyNZXt69m/wChTmqOOSSdRdokweJqUKgq0Wyuv0YdVYdRKSjZbHlcHaOs8q8y08YmnlqLbxKZ3U9x3X1mDVHsYc0ci46nolMG4+ANIgDSIA0wAWgBAkEhAkAeBJICBBITAMjmHjlPC089Q6nREHtO3YD9ekjqZ5Mixq2cg4zxxsRUNSoyl9Qig+WkvZfXuZrGJ5OXLKbtmYTeaGALnUXNjuLmx+PeVcE3bOnHq82ODhCVL5L+vUQljmJadQ6W3zBtCQbj4EfvKtdy+OTUlzSteq+ddxtpZFX162IQV4CtIXzZRfvb9ZO008Sbjst15c0GDMIggd/euo+krLHGXY2hnnBqmR4TH1C7Bh5QNFZLC9+nffpONYG+io+l1eq00McNs1O+H9P0i4uQ6ai4+Ouun/gS+7NDl8nl7NJme2L2sjZbTpx5YzVo8/Pp54XUunZgpYhqLrVpNkqLsehHYjqPSS9suhRb8Ur6M6zyhzMmMT8NVQPETt/MvdTMGqPXwZ1kXqemWDcREABEAaRAG2gBEgkdaAOggMAY8EnM/tC5UfEVfFWrVvYDJcFAB+EWuJMWYZcKk7Zz7E8o4hdifp/pNODHwERYOk6Eq+43+clHDmgoyouBPpLGIGMEWaPCOC1sSbUlNswUuQQik7AkA6+gBPpJUbNceKU3wdD4R9mtIAGuxdr665UsDtlHm7j2h8IuKO6GjivtcnpP/TlClTbwqFInKdCFQHTbxMjONvWFPk6VihFcIy+F8USrTwzml4bYqlVbPlqVKNMU7sFcggDQk5jbb100apv0CrgdwDAYfiOEp13w6rmDLlKj3HKXDgByDluDfrKzk4uirxwmuUZXGPs2S2ag5Q63Bu6dentL0G7fCQpJnPk0UX9l0eE4rwathz96hAJIDi5RipsbN/ZlmqPPyYpw+0ilIM6AYC68EPFnamlwfOTa3UfH1tPPbhOe2KPocMM2LEp5Xx5dzJwfCMTU1G3TsJ0RxqPQyzPxUk+x67lTlzE06yVPFZCp6KDcdVN+hlzKOBRlaO1YZriZHYT2gAMAaRAG2kgQlQOEkDhADAAwkAr1sODvIoWeQ5w4jTwyWADVn0pp/wB7dlEKNsxzZljXqcxrVNTc5mJzM34m9PSdEVR485OTtjKl+u/76yRKEo9VR6nkvlBsURUqaUgbgajxLGx16LoRfvoPS3RWzo0+n3/E+h1apwylTw7oqhVCNot0A8vuhT5Rp0363Osqpts9NRSVI8RjADy0jG9xhqZ9o7s6g7e1ud5qn/2lfunQ8Rm8M5BmbLYC9hci2p6CYfeL9jyOH5exgwOHw4OHDUUIqU6gNWjXOa6g7ELvuN/hebeJDc2Vp1R6bgVKqtFRXFNamt0pkmmg6KpbUiw/M20mWRpvgsuhj/aCAKFJrXIxeFHXZqygy+F8v5FZrg3OI8Np11K1FDA7g7HS2vqOh3HQykZtEygpKmci5t5WbCNmBvRJ0Y/8MnZXPbQ2PW3QgiXlJKO5Hl5NI1NKL4fn2+ZgqwADL5+52AB20Otzb9fjwyyyzPZHg9HHpIaOLy5fi8vIrYinnGt7973sf02nTiwqC4PO1Otnnnb4XZHuOQcVTqg0nAWqm4/Ev41/XtIkmdmmzKap9T3+HwSjYSh1F6mloJH2gDTAAZIGwBCQAiAOgBkABMkHnuaeYkwtO/tVG0p0xux7nso6mErMc2ZY1fc5FxHGvUd3ds1R/bboB0RR0Am0YnkZMjlK2ZldSVYKbEg2PrbQ3h8otgyRx5Iyl0TL/I/Lj4jEZXzGn5fEsbkLewAJ2JJt6XJ6GVxY2uWezr9Xi10lGCfDtt/KqR2fCcao4epVwzI1MYbDDEO5yBPCBKjIFJNgFbcDbuZrKLlyiqqKos0uJ08Sww9VHpmrhxXVfEKlqTHKylkIIZbrcA28wsTrI27fiRN3wPflfCnDjCmm38OAAKXjVstgbge3ewIBttI8WV2TSNahRCKFF7AWF2Zj82Ykn5mUbt2SPkAUApcT4TSxAArKXCsGAzuoDKbhrKRqOhlozcehDVlxFsANdO5JPzJ1Mr1JPK8U49QrJSRgGo4pnpLUVlIDKLlKgI8l7aG5INr2nRHG4mUqkqZynjnDzh6zIb2GqFrglDsbHba1vSV8OMXaR5WpeRPZJ8LoUbyTmHUazI61KZy1EN1b9D3HS0hqy8JuLtHXeUOZExdO/s1FsKidj3HdT0MwkqPZw5lkjfc9MrSDcdIJAZIGmSBsgCEgDoAoAC0EGHzNzAmEp5m8ztpTpjdz+gHUxV8GeXKscbZyHifEXq1GqVGzVG0J6KOiL2Am0Y0eNkyubtiwOBWoFBYhnYpTsLjMFJ85Olum9xe9jLNl8encoqW5Lr1fkr/MziLQYHYPsu4UKeHFQg5n85PQg6Jb4Jr/APIZM3So9bSQ2wvzIeYeC1cTisaER1Wvw4YanVK2Q1g7sAeoXzDW1peEkor5m7TbKfFxjMPiU4hSovWpUMGErYd2COucg1f4fy+YqKSkgkg5jlPaH0qye5f5O+1TB8RrjD01rUqrKSgqqgD5RdlUqx1ABOttAZk4cFrPdShIM4vbra/yP/iRauhXFhkgixWJSkjPUZURQSzsQqqB1JOgkpX0B5LC8+LjKhpcMpNiSps+Ia9LC0v8VQjM57Kqm/cDWXUPMizK4TgsYcVSbF4MPUz5qdem6/w1CmxzVB/Dt/u2tfzauWt5rTZtbXyZ9x32qcMGQVgDdSLnoEY2b4ecqf8AOZSDuJza3Hcd3kcyuOpAHUnYa76R0PNhCWSSjHqwJUB1UgjuNRCYyY5Y5bZLktYDHvQqLWpGzr06OvVW7iRJWTiyuErR2TlvjqYqkKifBlO6MN1Mwao9rHkWSNo2w0g1DBI0yQCAASoDJACZBBi8x8eTC0876sdEQe07dh6dz0gzy5Y41bOTcxY5qlZnZ87FV11CoCoJRAdgCSPzmmJWraPK1MnvaZkXmpzkuDIDrmtbML3va19b21kPlUa6eWzLGV1z1q6/Bjmw5LEj2SxynuL6WHzEynmjF138jpw6PJnk5fd55O6cNx1KhTo0iWLsrZECMahSiMpbIBcAKEFz1IG5E2lFyZ6EaSo18JiUqotSmwZHAZWGxB2MyaadMsPdLixhOmDmlH7JKOHrnEYSrVo1Qxakbq6USbggIR5lIJBBOx3E2Uo9yHZ6Xh3NDU6i4fiKLQrMQtOsD/suJPam51pv/wAt9exaUePugmegVx4rC4vlXTruf3EwX238jR/YRj8S5oUO1HCocXiF0anTIFOkf+fXPlpfDVuymbKHmUMDGcm1cewfilY1VBuuDoFqeFT/ABt7dVv5jb4WmipEWev4VwqnQpinSRadNfZRFCqL6kgDqZSU12IplrE4hKS5nIUXVfizMFVQOpJIAHUmUScnwW6HneZ8TSxOExAptmNPxadRcpDK60y4RlIuPMKZ22sb2msItPkzypSg0cNxVEVFKkkbH6G+xkSVnk6bUSwZFOKv5jcDhhTXKDfW506+g6bRGNIvq9U9Rk3tV6IsXknKa/DeIPgalOrTbMKlNXqIDoykny/4gB8iSJnalfo6OjHOWFp+aOv8G4qmIprUpm6sPmD1BHQiUPXhNTVo0wYLhgDTBI0SoETBBlcf40mFpGpUPoqj2nboqiCk8ihG2cc41xepXqGpUN3Oij3aa9FX95rGKR5GTJLJLkj4y16gY7tTpE/4hTVT+amWU1LoTqNPkxNOaqynTpltugv6ASs8kYq5MpiwTyvbBWSAAC+97i7aW6Bgu5/vScs8uSfEEevh0mnwfFnd/wBP9kmHr3dNbDMgJsNgw17TTFp6lcjHL7Q3tRgqXH6R13E0hTxmGriqudcLiUbxAVRqYqU2aoKirlDhrHLpmBO1p29U16m/kaHIGBehgKCVLhrO5VhZlFSo1QKw6EBhcdDeZZXci0eh6GZlhQClxjh6V6TU6qLURhYqyhgfiDLRdEcHCxwLH+PSwz06y00qurVBWqDNSuM16gbMVZMi2v7um1zWMG5tl5SW07hwnhyUqS06aJTpqNERQqj5CazlTMlyaAFplZagwSY/NTIKID0RXDVqKhCVCqxqDLUJbQZTY+psOs0xXu4Ky6Hl+Hh6Z4nSZ1ZBVVxiioBepVpFqlN7HKSgCqLWtcC02fNMo+5ydTKHhDg0ECvIJNXj4yrhbAD/AGSm1hbUs1Q3Pxk0a5LqHyDyxzC2Dq5hc0mI8VP+9f5h+cpKNl8Gd45eh2jh2OSqiujBlYXBGxBmR7EZKStFy8FhQSMkAY5kA5Vz9wPF1qxqGuuQXFOmEbyL8b7nqZaJy5cO922eGqcDxI7H5f6zQx92iV34diF6CKD06fVlnC4hyhVywy9L7C+lvS/fvOWUIeJczrjPNHDtwLp9f9j67NlJXU28t+vwnQklH4Tz8Ut+ePvDpevT/wAsiwlWo1y++lj1NtOuuwEY3LudftdaVTj4FX323Xp6fQ+i+WsaK+HR7hiwDG3QuA9rXNiM9vlL5OGa45KUUyyeK0swTOLl/DBscpqAX8PPbLm0PlvfQyuyVWXtF2VJFAFBBA1AFiSO36yyk0GicCVAoJFAKa8RpNUalcZw2QqfeJprUNh7wyutztrL7WlZFmHz9jBQwVTLYeRlA29v7qwA/wDcJ/ymWx8ttmOee2DZwy8k8QcGgUR16+UXhloq3wUDxR2OzNbQdbDsJRJLod84ZckUpdvRf2HpiKp9xvoJNmXurPbfZ5x6vQqCm1GqaLnWylvDY++AOncfP4w1ZvgjPG6fKOx02uJmd5JBJGJAGsIBTxWDDbyoM+pwhewi2RSMLmGjSw9JqjgWGgHVmOyj4yVbZTJOMIuTOZYnUkt7TasBsL+6JttTXJ4/jzUtydP0GBiL5dBawUjMBvqCdRqZzeBKPMWeqvaeLLHZnha/P5kaPYAVDlY2t+E39f8ASWWdp1JET9mY8sN+nlfo+v6/A6t9lHGhkbDuwBQ2UHcq7Ei1zrZy40/Gs6eJxtGOlk43jkqaKVDC10ehXpN4mFrcTYvgX8z0arV6i+IjjW6kNUKHQetrzfjp6dToOrCcZoKCRQBvX6frBDHQSKAAmCDm1DEVE46meiPFfB1M6pWptYPiKYWoxbKbKtMLYAny6A6zpaThw+CncyftW40KlVaK2IWzkg66ghFPbQs/wde0r0jRw63J91HhaJGYZvZuL97dZU89VfJKSrKSAFykWtm1DX01uDa3x+PQvI1kouLcVXPnzXlX9ypWpA2J1AIuPSSRjntkmz3vL/L1N0VgAQQCD3vMnJo9mCUlZ6Clywn4ZXey+xGlguCKmoFpKkxsRv0EsILEsAYJADAGtBBVxldUUsxAUAkk7ADcmA3StnHeaOPnE1c+1Nbiih696jDuf76zSMa5PH1GZ5H6HnybyxganC3+4xflU/d0vMb3X75QAtupJ/8ArKSg3JNPhGuNxUJ314MokdpMopqiuLJLHNSXYu8D4lUw2ISrTNwjG9In20fRkzH0P1trMEnhprp3Paw62Gpk45ElLs/7HeuXuJ0cSgq0yrMRZmyhXuALq/ZhpcfDoRN27jcehZxcXtfUt8V8XwXGHyCsVtTL3yKx0DNbUgb262kRq+QzH5Xr416lYYqphnSmQg8CnUQeJuwZnY3ygrt1YjcS81FJUiLZ6O8yJsaNz8v1khjpAPH88c0VcG9NadXA0w6kn+KqVEJOaw8PwwbjuTtp3m2OCkuSG2eqwVQtTRiysSiksnsMSASyanynp6TOXUHnOdOO0cLTLWQ1NLKQMzn8IO4Hc9BpuRNYJ9WZZsihG2cOxFYu7O2rMxZiBa5Y3OgkN2zxZScm2xkEEyVwKbJY3Zka99LKG0t11Ya+nrBdSqLj5/rqRK0FT2fIHGhTcUHPlY/dk9G6p89x63lJRO7SZ6exnU6NpnR6VlhVgDgJIFBJFeQA3gEVSpAOXc+8y+Kxo0z90h+8I/4jj3B/KOvr8JaK7nm6rPb2RPDuxJuf7Hp6TQ4aG3gUXsHXVaNdSbFxTCjuVqBjf5A/ORurijfHi3Y5S3JdOr5/BdykZJgIQQuDX5f49VwlTOjEqSC6ZrB8u1z0I/EPgbi4NEtn2fod2HVvpkfHn3Ov8I5wp4qk3hOi1yjZEdrWbKxXxAAbDS5YXFgeukuopu1+J3xmmrNHlDhb4XB0qVRg9QAtVdSSHq1GLu9yATdmJvIySTlwWSNcmURBzLgXMDVkweJr+Iv8RxCogdHykEmslKg1MrY0bKAdQcy5ut507atLyIs6dOUuee41gKrVKznLVovhvCWg/hpTFQs13quylrEFRpe3m8p0m0Gqr1Ks89V5ko8LwdDDLU8apToqgKmzMVAF7a+GpJOp1sNAdxZpXuZjlzxxrnqct4txarianiVWzHYDZVHZR0G59SSTrKt2eVkySm7YuC0Q9ekjDMGqKCtwMwv7Nzprt85WV066jHFSmkyDEWzNYWGZrDsLnSSVkuWQPiEBszWJ2Hf9ockjp0+jyZ03Dt69SQGLOdxadNDke3W2xB7EbESSp13kfmH+Ip5XP3qWDjv2YehmclR6+nzeJH1PXo0qdJJABBJETIBGzWgHh+fuZ/CU0KTWqMPOw/4aHt/Men/iSlZx6rPtW2PU5XUqX9ANh2mh5pc4wLVMoXLlSmMubNbyBjdrDW7E7dZWEWlyaZqUqj5IqCXMRxMATC1rkai4AIJ3I1A2Oh3g0limlbTobeDMs4bDhhmZ1Rcyrc6m565RrYC5uO0Fowvul068fqiJajI11YqynRlYggjqrDWLroQpOL4Z6rgn2iYqhYPlrKCSb+Sob3uCwBU77lSdN5LlfVHZj1jS+I9hhvtUoW86VASbABA3bcq1+p93pKNwXmdsMsZLhozE5p4apUqKmShWqYijRKuKYr1AxZh93fQu5AJsC5tsLS9Tj8+p0LT5H0X5oucQ+1Wmt/Dpu+m9lpi+48xZtLfyxHw30dnHmz+E6af69TxvGOe8XXtZvCAFsyXzm41859k6e4Fl93kcU9XOXTg8uW+p39T3MrdnMw3kA0OX6gXE0GNrLWpMbmwAVwSSewtf5SbS6muGDnNRirZXxelR7G4ztY9CLmxi0+hGSEoScZcMo18KrkE3uP0N9fnKyimdmk9o5dMmoU+/JOosAO0lcHHkm5zc5dW7+pdw+EDUatQm3hmmFH4i51+g/qJDlUkvMhQbi59kP4PxN8PVWom67joy9VMu+Rjm8ctyO2cD4qmIpLUQ3DD5g9QfUTJqj2YTU4po1laQXHQSQM0gHnObOYFwtK+hqNcU17nuf5R1kpWY5sqxxvucYxeKaoxZjmLMWYndies0PIbbdsiRbkDTU9dB8zHTlkxg5yUV1Zd41UDYisykMpqOVI2K5jYj5WhNPoaajHLHNqXUqSTnA23y0lWrRrgmseSM5K0mm150UMLhCrljoOguTfT8tbykYvi+x7Ov9p4csZxxJ/E118lT+t2XyZqeCT4BlFRC5yqGW5sTYX3sNT8BILQ27lf+SKo92J7kn6mSVfWxsEAkEizW2kOKfUvHJOP2W0Op1yPpbp8jr1mU8N8rqdmHXSjUciuKKdSvULgG+TMCQLW6XIF7A2uJC3R9T1YvQ5NPy4xbtvzX67F/+GJuVGnqRexIA667jaI5o9JcM8rL7PmnuxfFH0ImUjcft9ZtFp8o4545QdSVDc0kqlQ68EivJIDeAa1OpbAOL+1ik0vp5KLHb/N+Usuhf/5v5/2Mm8goeo5M5hOGqWY/dORm/kbYP8O8iSs302bY6fQ7DhqwYAiZHrIsXgkyuM8TTD0mq1TlRBcnv0AHqTYSBKSirZwzj3MBxVVqjHfRRfRVGyj9T1miVHk5HLJLczOFUd5JlTJVYd4IaCD8JJWh2aANkABkgV4ALyAK8kCzSAC8kgUgkUECgBR7EEbjXv8AkZWUIyXJvhzZMTuDodTrEG4Yg3BGt163up06zGWBfdPQx+05Uo5YpoKlT7XlsD5gSwPqVsSOkq8mSHVGq0mlzt+FJp+vcCITexBsLkA6j5ddpqs8H6HNk9l548pXXkAt3mqd9Dz5QcXTVCzSSCTxWtluct726X7yKV2a+NNQ8Pt8l/Xr+YyWMQo0mxR0j7O+ZL2w9Q6gfdMfeUe4fUf0+EpJdzv0ma/gkdFVpmd5Q4hhlqKVdQwPRgCPoZFktWeH4xyjSc6U0HwQD+gkqRR40+xg1uR16L9NJO5FPCXkVKnJB6ZvrJtEPCvIrvya42LRaK+DHyIH5Tqj3mix7vEr1eXay7E/SSV92iUXp1KZs4+BmWTK4Ho6H2Jj1d/G1XahwqDrf6D95T3leR1v9kpdsv5f7HF17n6D9495XkV/dPJ/NX0/2AuPX6D9495XkR+6WX+avo/8gDj1+g/ePeV5Efulm/mL6P8AyHOPX6D9495j5Bfslm75F9GDOPX6f6x7zHyD/ZLN/MX0YSw9foP3j3mPkR+6Wf8AmL6MTMPX6D/9R7zHyJf7J510yL6Mbm+P0H7x7zHyH7qZ/wCZH8xZ/j9B+8n3mPkV/dXUfxx/MRcf2JPvEGZT/ZjVx5Ti/qv7EFMu5uikdJMscZ8mWN6jSN4206/EuDAYphbp8B9Yjh2u0WzZlmjU4r5kycCxBmvJ5/u0SZeXK596SPdokq8rVj7xgn3eHkWaPJzndm/v5SCfAj5G5wfktVZWLVQQQQQ1iCNiNJYeBHyOoYe+USlHSiQrKUWIHw4MiiSI4MdpFAacAO0UBh4eO0UCNuHDtHJJXr8MHaOSeDxXPHBrUS4GqEN8tj+Rv8plkto9P2Vl8PUL14/wc+Gu05j6/r0FlgUwwWFAFeBYryCbFJIsF4IsBMEMIgIKJmYIN2IH1l4RtnPq86xYpS9Do3L3ARYaTv6HwTe52z1NHgi9hK7mKRaXhC9h9Itk0iQcLHaOSKHDho7RyKJF4eO0cgsUsIBJBaVJIFIAbQA2gCywBFYJGlIBHUpSCTJ4pgg6kMAQQQQRcEHoZVospNco5FzfwQYdwyDKjG1hsDuLD4X+kwyxrk+i9j6qU7xzdtcowE9Zie67Fv2/pBD4aFb+/nA3XQ636+ulhIG7kANvWCzfAh/fpJK30AB/d4J3IRgnchEyCXwj1XJvCM1nI1bW/YdLf31nfhglGz4z2pqZZM7inwjqnC8EFAl2ecjXSlIBJ4cAWWCBZJNEBywAWgCtAI7wSESAEQSOgCgCgDWgFWukgk8Xzxw3xKD2GoGYfFdf3HzmWRcHboM3hZ4y7dPqcmBnKfavkRI6fnBR8hUj+/jeBtYs39flrAUX3BBeuBExZVx5sBgjaxAwNnNhSmXZVG7EAfPrLQVujPVZVjxOT7I69ytggqiw0AAHwnodEfBtuTbfc9nh0sJALIggMEAkgUAEAUAUAgvIJHAwAq0AcJADeCRCAAwCKoIBlcQoZgZVolM43xblmvSdrKGTMcpDe7fS4+Ew8Fs+lx+2sSilJOzHfC1BvTb8pHgyN17X077jCjD3G+hkeFI0XtTT/wASB5vwt/0mR4Ui3/J6f+JAzH8Lf9JjwpE/8lg/iX1CCfwt9DHhSI/5PT/xIcEf8DfST4Mir9radfeJEwtU7U2/KT4Eij9s6ddz0HLHAapqh6iWABsLgm50vp6Xm2LC4u2eX7S9pwz49mM6xwfC5VE2Z4iNumJBJJBArySBQAXgAJgCvABeAQXkFg3gDgYIHXgBvAFADIJGMIBDVSQDKxuBVtxIBkVeCp2EncxRWbgNON42kZ4BTk7iKB//AAKcbhtHDgFONw2ki8CSNw2lqjwVB0jcTRqYTh6iW3MjajXoU7SLJLCwB0kgUEAcwAEwAQBXgDCYB//Z"/>
          <p:cNvSpPr>
            <a:spLocks noChangeAspect="1" noChangeArrowheads="1"/>
          </p:cNvSpPr>
          <p:nvPr/>
        </p:nvSpPr>
        <p:spPr bwMode="auto">
          <a:xfrm>
            <a:off x="155575" y="-1790700"/>
            <a:ext cx="3333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15" name="Picture 7" descr="C:\Users\Jan\Desktop\hodin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87" y="3600991"/>
            <a:ext cx="2332060" cy="261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lů 8"/>
          <p:cNvSpPr/>
          <p:nvPr/>
        </p:nvSpPr>
        <p:spPr>
          <a:xfrm>
            <a:off x="312771" y="1373505"/>
            <a:ext cx="798930" cy="270469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8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954398"/>
              </p:ext>
            </p:extLst>
          </p:nvPr>
        </p:nvGraphicFramePr>
        <p:xfrm>
          <a:off x="659383" y="1097280"/>
          <a:ext cx="7945065" cy="501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ZVONEČEK, ROZDÁNÍ DÁRKŮ, FOCENÍ, ZKOUŠENÍ, POCENÍ</a:t>
            </a:r>
            <a:endParaRPr lang="cs-CZ" sz="1600" b="1" i="1" dirty="0"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8" y="587727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 Které z následujících rituálů nebo situací se u Vás doma o Vánocích stávají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?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Typický průběh českých Vánoc: zazvoní zvoneček, nejmladší člen domácnosti rozdá dárky, měkké si hned zkoušíme i když je to spodní prádlo, a pak v nich sedíme, i když je nám horko a potíme se, fotíme, druhý den hned bereme oblečení ven nebo ho necháváme ležet pod stromečkem.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17994"/>
              </p:ext>
            </p:extLst>
          </p:nvPr>
        </p:nvGraphicFramePr>
        <p:xfrm>
          <a:off x="2447781" y="5881335"/>
          <a:ext cx="5134705" cy="200025"/>
        </p:xfrm>
        <a:graphic>
          <a:graphicData uri="http://schemas.openxmlformats.org/drawingml/2006/table">
            <a:tbl>
              <a:tblPr/>
              <a:tblGrid>
                <a:gridCol w="1026941"/>
                <a:gridCol w="1026941"/>
                <a:gridCol w="1026941"/>
                <a:gridCol w="1026941"/>
                <a:gridCol w="1026941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885"/>
              </p:ext>
            </p:extLst>
          </p:nvPr>
        </p:nvGraphicFramePr>
        <p:xfrm>
          <a:off x="2616590" y="1180764"/>
          <a:ext cx="5064369" cy="200025"/>
        </p:xfrm>
        <a:graphic>
          <a:graphicData uri="http://schemas.openxmlformats.org/drawingml/2006/table">
            <a:tbl>
              <a:tblPr/>
              <a:tblGrid>
                <a:gridCol w="982645"/>
                <a:gridCol w="925941"/>
                <a:gridCol w="1133817"/>
                <a:gridCol w="1114920"/>
                <a:gridCol w="907046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2F5E"/>
                          </a:solidFill>
                          <a:effectLst/>
                          <a:latin typeface="Helvetica"/>
                        </a:rPr>
                        <a:t>Celkem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Muž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7391AD"/>
                          </a:solidFill>
                          <a:effectLst/>
                          <a:latin typeface="Helvetica"/>
                        </a:rPr>
                        <a:t>Žena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15-35 let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34E0D"/>
                          </a:solidFill>
                          <a:effectLst/>
                          <a:latin typeface="Helvetica"/>
                        </a:rPr>
                        <a:t>36-55 let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716846" y="5992688"/>
            <a:ext cx="13516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i="1" dirty="0" smtClean="0">
                <a:solidFill>
                  <a:srgbClr val="EF4F1D"/>
                </a:solidFill>
                <a:latin typeface="Arial Narrow" panose="020B0606020202030204" pitchFamily="34" charset="0"/>
                <a:cs typeface="Helvetica"/>
              </a:rPr>
              <a:t>*Uvedli „ano, děje se u nás“</a:t>
            </a:r>
            <a:endParaRPr lang="cs-CZ" sz="900" i="1" dirty="0">
              <a:solidFill>
                <a:srgbClr val="EF4F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5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1446" y="501303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METODOLOGIE</a:t>
            </a:r>
            <a:endParaRPr lang="en-A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1446" y="1077369"/>
            <a:ext cx="8064827" cy="43818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BE1E1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Fashion</a:t>
            </a:r>
            <a:r>
              <a:rPr lang="cs-CZ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cs-CZ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eport </a:t>
            </a:r>
            <a:r>
              <a:rPr lang="cs-CZ" dirty="0">
                <a:solidFill>
                  <a:schemeClr val="tx1"/>
                </a:solidFill>
                <a:latin typeface="Arial Narrow" panose="020B0606020202030204" pitchFamily="34" charset="0"/>
              </a:rPr>
              <a:t>je </a:t>
            </a:r>
            <a:r>
              <a:rPr lang="cs-CZ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koncipován jako reprezentativní kvantitativní výzkum na obecné české populaci.</a:t>
            </a:r>
          </a:p>
          <a:p>
            <a:pPr algn="just"/>
            <a:endParaRPr lang="cs-CZ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Group 18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5726"/>
              </p:ext>
            </p:extLst>
          </p:nvPr>
        </p:nvGraphicFramePr>
        <p:xfrm>
          <a:off x="499025" y="2520140"/>
          <a:ext cx="7847115" cy="3210705"/>
        </p:xfrm>
        <a:graphic>
          <a:graphicData uri="http://schemas.openxmlformats.org/drawingml/2006/table">
            <a:tbl>
              <a:tblPr/>
              <a:tblGrid>
                <a:gridCol w="1105657"/>
                <a:gridCol w="6741458"/>
              </a:tblGrid>
              <a:tr h="771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>
                          <a:tab pos="93663" algn="l"/>
                          <a:tab pos="177800" algn="l"/>
                          <a:tab pos="271463" algn="l"/>
                          <a:tab pos="355600" algn="l"/>
                        </a:tabLst>
                      </a:pPr>
                      <a:r>
                        <a:rPr kumimoji="0" lang="cs-CZ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Helvetica"/>
                        </a:rPr>
                        <a:t>Metoda</a:t>
                      </a: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Helvetica"/>
                        </a:rPr>
                        <a:t>:</a:t>
                      </a: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Helvetica"/>
                        </a:rPr>
                        <a:t>Kvantitativní online výzkum s kvalitativními prvky. Oslovení respondenti jsou členy Perfect Crowd panelu (35.000 registrovaných uživatelů). </a:t>
                      </a: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</a:tr>
              <a:tr h="455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>
                          <a:tab pos="93663" algn="l"/>
                          <a:tab pos="177800" algn="l"/>
                          <a:tab pos="271463" algn="l"/>
                          <a:tab pos="355600" algn="l"/>
                        </a:tabLst>
                      </a:pPr>
                      <a:r>
                        <a:rPr kumimoji="0" lang="cs-CZ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Helvetica"/>
                        </a:rPr>
                        <a:t>Země</a:t>
                      </a: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Helvetica"/>
                        </a:rPr>
                        <a:t>:</a:t>
                      </a: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Helvetica"/>
                        </a:rPr>
                        <a:t>Česká republika</a:t>
                      </a:r>
                      <a:endParaRPr kumimoji="0" lang="cs-CZ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Helvetica"/>
                      </a:endParaRP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</a:tr>
              <a:tr h="455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>
                          <a:tab pos="93663" algn="l"/>
                          <a:tab pos="177800" algn="l"/>
                          <a:tab pos="271463" algn="l"/>
                          <a:tab pos="355600" algn="l"/>
                        </a:tabLst>
                      </a:pPr>
                      <a:r>
                        <a:rPr kumimoji="0" lang="cs-CZ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Helvetica"/>
                        </a:rPr>
                        <a:t>Sběr dat</a:t>
                      </a:r>
                      <a:r>
                        <a:rPr kumimoji="0" 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Helvetica"/>
                        </a:rPr>
                        <a:t>:</a:t>
                      </a: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Helvetica"/>
                        </a:rPr>
                        <a:t>6. - 9.11. 2015</a:t>
                      </a: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</a:tr>
              <a:tr h="1073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>
                          <a:tab pos="93663" algn="l"/>
                          <a:tab pos="177800" algn="l"/>
                          <a:tab pos="271463" algn="l"/>
                          <a:tab pos="355600" algn="l"/>
                        </a:tabLst>
                      </a:pPr>
                      <a:r>
                        <a:rPr kumimoji="0" lang="cs-CZ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Helvetica"/>
                        </a:rPr>
                        <a:t>Cílová skupina: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Helvetica"/>
                      </a:endParaRP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Helvetica"/>
                        </a:rPr>
                        <a:t>Ženy i muži (50:50)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Helvetica"/>
                        </a:rPr>
                        <a:t>Ve věku 15 až 55 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Helvetica"/>
                        </a:rPr>
                        <a:t>Celá ČR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Helvetica"/>
                        </a:rPr>
                        <a:t>Reprezentativní vzorek respondentů podle pohlaví, věku, vzdělání a velikosti místa bydliště.</a:t>
                      </a: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</a:tr>
              <a:tr h="455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>
                          <a:tab pos="93663" algn="l"/>
                          <a:tab pos="177800" algn="l"/>
                          <a:tab pos="271463" algn="l"/>
                          <a:tab pos="355600" algn="l"/>
                        </a:tabLst>
                      </a:pPr>
                      <a:r>
                        <a:rPr kumimoji="0" lang="cs-CZ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Helvetica"/>
                        </a:rPr>
                        <a:t>Velikost vzorku:</a:t>
                      </a:r>
                      <a:endParaRPr kumimoji="0" lang="en-US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Helvetica"/>
                      </a:endParaRP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sz="1200" b="0" u="none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Helvetica"/>
                          <a:sym typeface="Wingdings" pitchFamily="2" charset="2"/>
                        </a:rPr>
                        <a:t>N (2015) =</a:t>
                      </a:r>
                      <a:r>
                        <a:rPr lang="cs-CZ" sz="1200" b="0" u="none" baseline="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Helvetica"/>
                          <a:sym typeface="Wingdings" pitchFamily="2" charset="2"/>
                        </a:rPr>
                        <a:t> </a:t>
                      </a:r>
                      <a:r>
                        <a:rPr lang="cs-CZ" sz="1200" b="0" u="none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Helvetica"/>
                          <a:sym typeface="Wingdings" pitchFamily="2" charset="2"/>
                        </a:rPr>
                        <a:t>404 </a:t>
                      </a:r>
                      <a:r>
                        <a:rPr lang="cs-CZ" sz="1200" b="0" u="none" baseline="0" noProof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Helvetica"/>
                          <a:sym typeface="Wingdings" pitchFamily="2" charset="2"/>
                        </a:rPr>
                        <a:t>respondentů, N (2013) = 479 respondentů</a:t>
                      </a:r>
                      <a:endParaRPr kumimoji="0" lang="cs-CZ" sz="1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Helvetica"/>
                      </a:endParaRPr>
                    </a:p>
                  </a:txBody>
                  <a:tcPr marL="36000" marR="36000" marT="35993" marB="35993" anchor="ctr" horzOverflow="overflow">
                    <a:lnL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6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776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1127278" y="1209822"/>
            <a:ext cx="7819774" cy="4445391"/>
            <a:chOff x="0" y="0"/>
            <a:chExt cx="7497536" cy="5742215"/>
          </a:xfrm>
        </p:grpSpPr>
        <p:grpSp>
          <p:nvGrpSpPr>
            <p:cNvPr id="13" name="Skupina 12"/>
            <p:cNvGrpSpPr/>
            <p:nvPr/>
          </p:nvGrpSpPr>
          <p:grpSpPr>
            <a:xfrm>
              <a:off x="0" y="0"/>
              <a:ext cx="7497536" cy="5742215"/>
              <a:chOff x="0" y="0"/>
              <a:chExt cx="8139518" cy="4550323"/>
            </a:xfrm>
          </p:grpSpPr>
          <p:graphicFrame>
            <p:nvGraphicFramePr>
              <p:cNvPr id="15" name="Chart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59000730"/>
                  </p:ext>
                </p:extLst>
              </p:nvPr>
            </p:nvGraphicFramePr>
            <p:xfrm>
              <a:off x="0" y="0"/>
              <a:ext cx="8139518" cy="455032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20" name="Přímá spojnice 19"/>
              <p:cNvCxnSpPr/>
              <p:nvPr/>
            </p:nvCxnSpPr>
            <p:spPr>
              <a:xfrm>
                <a:off x="1220784" y="230459"/>
                <a:ext cx="0" cy="390828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Přímá spojnice 13"/>
            <p:cNvCxnSpPr/>
            <p:nvPr/>
          </p:nvCxnSpPr>
          <p:spPr>
            <a:xfrm>
              <a:off x="2984457" y="290254"/>
              <a:ext cx="0" cy="4932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8"/>
          <p:cNvSpPr txBox="1"/>
          <p:nvPr/>
        </p:nvSpPr>
        <p:spPr>
          <a:xfrm>
            <a:off x="323528" y="5987635"/>
            <a:ext cx="8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952875" algn="l"/>
              </a:tabLst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Jak se u Vás typicky rozdávají dárky?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DISTRIBUCE DÁRKŮ JE NA NEJMLADŠÍM ČLENOVI RODINY</a:t>
            </a:r>
            <a:endParaRPr lang="cs-CZ" sz="1600" b="1" i="1" dirty="0">
              <a:solidFill>
                <a:srgbClr val="EF4F1D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42250" cy="66588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Ve většině domácností je někdo kdo rozdává dárky ostatním – nejčastěji to pak je nejmladší člen domácnosti.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756497"/>
              </p:ext>
            </p:extLst>
          </p:nvPr>
        </p:nvGraphicFramePr>
        <p:xfrm>
          <a:off x="1322365" y="5705383"/>
          <a:ext cx="4853350" cy="200025"/>
        </p:xfrm>
        <a:graphic>
          <a:graphicData uri="http://schemas.openxmlformats.org/drawingml/2006/table">
            <a:tbl>
              <a:tblPr/>
              <a:tblGrid>
                <a:gridCol w="970670"/>
                <a:gridCol w="970670"/>
                <a:gridCol w="970670"/>
                <a:gridCol w="970670"/>
                <a:gridCol w="970670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8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539552" y="1040142"/>
            <a:ext cx="8208912" cy="2704854"/>
          </a:xfr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 </a:t>
            </a:r>
            <a:r>
              <a:rPr lang="cs-CZ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Perfect</a:t>
            </a: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Crowd</a:t>
            </a: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cs-CZ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Perfect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Crowd je výzkumná agentura složená z výzkumníků, sociologů 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strategických </a:t>
            </a:r>
            <a:r>
              <a:rPr lang="cs-CZ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planerů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 Měříme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hledáme skutečné vhledy a nové nápady. 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Disponujeme vlastním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řízeným panelem respondentů (Perfect Crowd panel) a interaktivním dotazovacím nástrojem Kvalikvant</a:t>
            </a:r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Vedle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spolutvorby, kreativního crowdsourcingu a marketingového výzkumu zajišťujeme výzkumnou část řady úspěšných dlouhodobých projektů mapujících vybraná společenská témata, jako je mapování života českých milionářů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hlinkClick r:id="rId3"/>
              </a:rPr>
              <a:t>Wealth Report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nebo dětský svět dětskýma očima v rámci projektu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hlinkClick r:id="rId4"/>
              </a:rPr>
              <a:t>Kid Map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endParaRPr lang="cs-CZ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987425" algn="just"/>
            <a:r>
              <a:rPr lang="cs-CZ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Jan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Schmid vede v Perfect Crowd kvantitativní výzkum a s výzkumem trhu má již přes 10 let zkušeností. Zaměřuje se na sociální sítě a jejich využití pro systematický marketingový výzkum.</a:t>
            </a:r>
          </a:p>
        </p:txBody>
      </p:sp>
      <p:pic>
        <p:nvPicPr>
          <p:cNvPr id="37890" name="Picture 2" descr="Jan Schmid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EF6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975" y="3820922"/>
            <a:ext cx="1071107" cy="13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Jan\Desktop\Jan Schmi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688" y="4836118"/>
            <a:ext cx="1976142" cy="13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7248" y="235726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cs-CZ" sz="4400" b="0" dirty="0" smtClean="0">
                <a:solidFill>
                  <a:srgbClr val="BD3C36"/>
                </a:solidFill>
                <a:latin typeface="Arial Narrow" panose="020B0606020202030204" pitchFamily="34" charset="0"/>
              </a:rPr>
              <a:t>ZOOT V HLAVÁCH ČESKÝCH ZÁKAZNÍKŮ</a:t>
            </a:r>
            <a:endParaRPr lang="en-AU" sz="4400" b="0" dirty="0">
              <a:solidFill>
                <a:srgbClr val="BD3C3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266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402895"/>
              </p:ext>
            </p:extLst>
          </p:nvPr>
        </p:nvGraphicFramePr>
        <p:xfrm>
          <a:off x="394636" y="481406"/>
          <a:ext cx="8354727" cy="5615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8"/>
          <p:cNvSpPr txBox="1"/>
          <p:nvPr/>
        </p:nvSpPr>
        <p:spPr>
          <a:xfrm>
            <a:off x="509579" y="142852"/>
            <a:ext cx="809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ZNALOST ZOOTU ROSTE:</a:t>
            </a:r>
            <a:endParaRPr lang="cs-CZ" sz="1600" b="1" i="1" dirty="0">
              <a:latin typeface="Arial Narrow" panose="020B060602020203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090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27248" y="235726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cs-CZ" sz="4400" b="0" dirty="0" smtClean="0">
                <a:solidFill>
                  <a:srgbClr val="BD3C36"/>
                </a:solidFill>
                <a:latin typeface="Arial Narrow" panose="020B0606020202030204" pitchFamily="34" charset="0"/>
              </a:rPr>
              <a:t>WWW.FASHIONREPORT.CZ</a:t>
            </a:r>
            <a:endParaRPr lang="en-AU" sz="4400" b="0" dirty="0">
              <a:solidFill>
                <a:srgbClr val="BD3C3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433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864" y="2727185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cs-CZ" sz="4400" b="0" dirty="0" smtClean="0">
                <a:solidFill>
                  <a:srgbClr val="BD3C36"/>
                </a:solidFill>
                <a:latin typeface="Arial Narrow" panose="020B0606020202030204" pitchFamily="34" charset="0"/>
              </a:rPr>
              <a:t>MĚKKÝ DÁREK</a:t>
            </a:r>
            <a:endParaRPr lang="en-AU" sz="4400" b="0" dirty="0">
              <a:solidFill>
                <a:srgbClr val="BD3C36"/>
              </a:solidFill>
              <a:latin typeface="Arial Narrow" panose="020B0606020202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5673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372837" y="827559"/>
            <a:ext cx="4390082" cy="4802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Znalost pojmu měkký dárek se od roku 2013 zvýšila. Výraz měkký dárek zná v dnešní době drtivá většina lidí (95 % respondentů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), zatímco ještě v roce 2013 to bylo 86 % respondentů.</a:t>
            </a:r>
          </a:p>
          <a:p>
            <a:pPr algn="just"/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cs-CZ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Typickým příkladem měkkého dárku jsou pro Čechy ponožky.</a:t>
            </a:r>
          </a:p>
          <a:p>
            <a:pPr algn="just"/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Měkký dárek chápou obecně Češi jako oblečení, ale mají-li říct konkrétní druh, popíšou ho nejčastěji jako ponožky, případně svetr nebo spodní prádlo.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72837" y="264041"/>
            <a:ext cx="8016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OZNAČENÍ „MĚKKÝ </a:t>
            </a:r>
            <a:r>
              <a:rPr lang="cs-CZ" sz="2000" b="1" dirty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DÁREK“ </a:t>
            </a:r>
            <a:r>
              <a:rPr lang="cs-CZ" sz="2000" b="1" dirty="0" smtClean="0">
                <a:solidFill>
                  <a:srgbClr val="DD8356"/>
                </a:solidFill>
                <a:latin typeface="Arial Narrow" panose="020B0606020202030204" pitchFamily="34" charset="0"/>
                <a:cs typeface="Helvetica"/>
              </a:rPr>
              <a:t>ZLIDOVĚLO</a:t>
            </a:r>
            <a:endParaRPr lang="cs-CZ" sz="2000" b="1" i="1" dirty="0">
              <a:solidFill>
                <a:srgbClr val="DD8356"/>
              </a:solidFill>
              <a:latin typeface="Arial Narrow" panose="020B0606020202030204" pitchFamily="34" charset="0"/>
              <a:cs typeface="Helvetic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7008" y="1537398"/>
            <a:ext cx="3263703" cy="28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9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1006055" y="1439753"/>
            <a:ext cx="7497536" cy="4680858"/>
            <a:chOff x="0" y="0"/>
            <a:chExt cx="7497536" cy="5742215"/>
          </a:xfrm>
        </p:grpSpPr>
        <p:grpSp>
          <p:nvGrpSpPr>
            <p:cNvPr id="12" name="Skupina 11"/>
            <p:cNvGrpSpPr/>
            <p:nvPr/>
          </p:nvGrpSpPr>
          <p:grpSpPr>
            <a:xfrm>
              <a:off x="0" y="0"/>
              <a:ext cx="7497536" cy="5742215"/>
              <a:chOff x="0" y="0"/>
              <a:chExt cx="7497536" cy="5742215"/>
            </a:xfrm>
          </p:grpSpPr>
          <p:grpSp>
            <p:nvGrpSpPr>
              <p:cNvPr id="14" name="Skupina 13"/>
              <p:cNvGrpSpPr/>
              <p:nvPr/>
            </p:nvGrpSpPr>
            <p:grpSpPr>
              <a:xfrm>
                <a:off x="0" y="0"/>
                <a:ext cx="7497536" cy="5742215"/>
                <a:chOff x="0" y="0"/>
                <a:chExt cx="8139518" cy="4550323"/>
              </a:xfrm>
            </p:grpSpPr>
            <p:graphicFrame>
              <p:nvGraphicFramePr>
                <p:cNvPr id="17" name="Chart 2"/>
                <p:cNvGraphicFramePr>
                  <a:graphicFrameLocks/>
                </p:cNvGraphicFramePr>
                <p:nvPr/>
              </p:nvGraphicFramePr>
              <p:xfrm>
                <a:off x="0" y="0"/>
                <a:ext cx="8139518" cy="4550323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cxnSp>
              <p:nvCxnSpPr>
                <p:cNvPr id="18" name="Přímá spojnice 17"/>
                <p:cNvCxnSpPr/>
                <p:nvPr/>
              </p:nvCxnSpPr>
              <p:spPr>
                <a:xfrm>
                  <a:off x="852214" y="266701"/>
                  <a:ext cx="0" cy="390828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Přímá spojnice 18"/>
                <p:cNvCxnSpPr/>
                <p:nvPr/>
              </p:nvCxnSpPr>
              <p:spPr>
                <a:xfrm>
                  <a:off x="3438756" y="174824"/>
                  <a:ext cx="0" cy="4041321"/>
                </a:xfrm>
                <a:prstGeom prst="line">
                  <a:avLst/>
                </a:prstGeom>
                <a:ln>
                  <a:solidFill>
                    <a:srgbClr val="002F5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Přímá spojnice 14"/>
              <p:cNvCxnSpPr/>
              <p:nvPr/>
            </p:nvCxnSpPr>
            <p:spPr>
              <a:xfrm>
                <a:off x="3758292" y="356507"/>
                <a:ext cx="0" cy="493200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/>
              <p:cNvCxnSpPr/>
              <p:nvPr/>
            </p:nvCxnSpPr>
            <p:spPr>
              <a:xfrm>
                <a:off x="4890406" y="359229"/>
                <a:ext cx="0" cy="493200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Přímá spojnice 12"/>
            <p:cNvCxnSpPr/>
            <p:nvPr/>
          </p:nvCxnSpPr>
          <p:spPr>
            <a:xfrm>
              <a:off x="1932214" y="353785"/>
              <a:ext cx="0" cy="493200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09579" y="142852"/>
            <a:ext cx="8490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ZNALOST POJMU „MĚKKÝ DÁREK“ SE ZVYŠUJE</a:t>
            </a:r>
            <a:endParaRPr lang="cs-CZ" sz="1400" b="1" i="1" dirty="0"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7" y="5877272"/>
            <a:ext cx="84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Znáte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výraz „měkký dárek“?</a:t>
            </a:r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04802" y="459532"/>
            <a:ext cx="8556318" cy="811003"/>
          </a:xfrm>
        </p:spPr>
        <p:txBody>
          <a:bodyPr>
            <a:noAutofit/>
          </a:bodyPr>
          <a:lstStyle/>
          <a:p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Znalost pojmu měkký dárek se od roku 2013 zvýšila. Výraz měkký dárek zná v dnešní době drtivá většina lidí (95 % respondentů). Lépe jej znají ženy.</a:t>
            </a:r>
            <a:endParaRPr lang="cs-CZ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1181099" y="5801072"/>
          <a:ext cx="5841998" cy="190500"/>
        </p:xfrm>
        <a:graphic>
          <a:graphicData uri="http://schemas.openxmlformats.org/drawingml/2006/table">
            <a:tbl>
              <a:tblPr/>
              <a:tblGrid>
                <a:gridCol w="606829"/>
                <a:gridCol w="606829"/>
                <a:gridCol w="606829"/>
                <a:gridCol w="606829"/>
                <a:gridCol w="606829"/>
                <a:gridCol w="606829"/>
                <a:gridCol w="606829"/>
                <a:gridCol w="606829"/>
                <a:gridCol w="493683"/>
                <a:gridCol w="493683"/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N=479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N=311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>
                          <a:solidFill>
                            <a:srgbClr val="7F7F7F"/>
                          </a:solidFill>
                          <a:effectLst/>
                          <a:latin typeface="Helvetica"/>
                        </a:rPr>
                        <a:t>N=176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1308847" y="1160289"/>
            <a:ext cx="5567082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BE1E1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cs-CZ" sz="2400" dirty="0" smtClean="0">
                <a:solidFill>
                  <a:srgbClr val="DD8356"/>
                </a:solidFill>
                <a:latin typeface="Arial Narrow" panose="020B0606020202030204" pitchFamily="34" charset="0"/>
              </a:rPr>
              <a:t>2015 					2013</a:t>
            </a:r>
            <a:endParaRPr lang="en-AU" sz="2400" dirty="0">
              <a:solidFill>
                <a:srgbClr val="DD835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4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9579" y="142852"/>
            <a:ext cx="8490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Arial Narrow" panose="020B0606020202030204" pitchFamily="34" charset="0"/>
                <a:cs typeface="Helvetica"/>
              </a:rPr>
              <a:t>„MĚKKÝ DÁREK“ DÁREK JSOU PRO NÁS HLAVNĚ PONOŽKY, SVETR A SPODNÍ PRÁDLO </a:t>
            </a:r>
            <a:endParaRPr lang="cs-CZ" sz="1400" b="1" i="1" dirty="0">
              <a:solidFill>
                <a:srgbClr val="BD3C36"/>
              </a:solidFill>
              <a:latin typeface="Arial Narrow" panose="020B0606020202030204" pitchFamily="34" charset="0"/>
              <a:cs typeface="Helvetica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23527" y="5877271"/>
            <a:ext cx="843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Helvetica"/>
            </a:endParaRPr>
          </a:p>
          <a:p>
            <a:pPr algn="ctr"/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Co </a:t>
            </a: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všechno Vás napadne, když se řekne „měkký dárek</a:t>
            </a:r>
            <a:r>
              <a:rPr lang="cs-CZ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Helvetica"/>
              </a:rPr>
              <a:t>“? (otevřená otázka)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35264" y="713334"/>
            <a:ext cx="2693998" cy="5204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kern="1200">
                <a:solidFill>
                  <a:srgbClr val="800000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Pod pojmem měkký dárek si lidé jako první vybaví zejména oblečení obecně.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Měkký dárek je zkrátka oblečení. Mezi 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konkrétními typy oblečení si lidé nejčastěji vybaví ponožky - zejména pak mladší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lidé, a dále svetr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, spodní prádlo, lůžkoviny,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tričko.</a:t>
            </a:r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011" y="713334"/>
            <a:ext cx="5596568" cy="5394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6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10423</TotalTime>
  <Words>3735</Words>
  <Application>Microsoft Office PowerPoint</Application>
  <PresentationFormat>Předvádění na obrazovce (4:3)</PresentationFormat>
  <Paragraphs>805</Paragraphs>
  <Slides>54</Slides>
  <Notes>54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2" baseType="lpstr">
      <vt:lpstr>Arial</vt:lpstr>
      <vt:lpstr>Arial Narrow</vt:lpstr>
      <vt:lpstr>Calibri</vt:lpstr>
      <vt:lpstr>Helvetica</vt:lpstr>
      <vt:lpstr>Helvetica Neue</vt:lpstr>
      <vt:lpstr>Hevetica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 36pt</dc:title>
  <dc:creator>Quentin</dc:creator>
  <cp:lastModifiedBy>abugerov</cp:lastModifiedBy>
  <cp:revision>1477</cp:revision>
  <dcterms:created xsi:type="dcterms:W3CDTF">2013-07-17T12:22:48Z</dcterms:created>
  <dcterms:modified xsi:type="dcterms:W3CDTF">2015-11-20T09:28:58Z</dcterms:modified>
</cp:coreProperties>
</file>